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0" autoAdjust="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D3D891-64A4-4381-B04F-951280C0EB4C}" type="datetimeFigureOut">
              <a:rPr lang="pl-PL"/>
              <a:pPr>
                <a:defRPr/>
              </a:pPr>
              <a:t>11.02.2022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BA48B5D-1E17-4F22-A184-E14D4862AF0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34175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B518BA47-9169-4688-AE41-4380346585F6}" type="slidenum">
              <a:rPr lang="pl-PL" altLang="pl-PL">
                <a:latin typeface="Calibri" panose="020F0502020204030204" pitchFamily="34" charset="0"/>
              </a:rPr>
              <a:pPr/>
              <a:t>1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8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 smtClean="0"/>
              <a:t> </a:t>
            </a:r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87607FE7-B531-40AC-9328-B65F83A9F8DF}" type="slidenum">
              <a:rPr lang="pl-PL" altLang="pl-PL">
                <a:latin typeface="Calibri" panose="020F0502020204030204" pitchFamily="34" charset="0"/>
              </a:rPr>
              <a:pPr/>
              <a:t>8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5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52BACE5D-4A31-4A8E-BD1C-5F4D712FF374}" type="slidenum">
              <a:rPr lang="pl-PL" altLang="pl-PL">
                <a:latin typeface="Calibri" panose="020F0502020204030204" pitchFamily="34" charset="0"/>
              </a:rPr>
              <a:pPr/>
              <a:t>10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3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Łącznik prost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FCFED9F-CFB2-4808-A259-9DB5745F27C4}" type="datetimeFigureOut">
              <a:rPr lang="pl-PL"/>
              <a:pPr>
                <a:defRPr/>
              </a:pPr>
              <a:t>11.02.2022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30FAAA-5A95-4F21-A21B-A3A58712D91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8792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0FAD-7E9E-4CCF-BB6E-CE1C38EC35C0}" type="datetimeFigureOut">
              <a:rPr lang="pl-PL"/>
              <a:pPr>
                <a:defRPr/>
              </a:pPr>
              <a:t>11.02.2022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3EFD9-54EC-4F8E-A413-7312AD35917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1997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420A8-B632-4435-A6F9-34763304FB40}" type="datetimeFigureOut">
              <a:rPr lang="pl-PL"/>
              <a:pPr>
                <a:defRPr/>
              </a:pPr>
              <a:t>11.02.2022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83CDF-DDE3-48F1-AA21-B9E5CD2B960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7295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E4F65-2957-4D40-9127-356AEA1A86C5}" type="datetimeFigureOut">
              <a:rPr lang="pl-PL"/>
              <a:pPr>
                <a:defRPr/>
              </a:pPr>
              <a:t>11.02.2022</a:t>
            </a:fld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5A68C-5232-4B6C-9EBF-AF57F04C241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346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9220C7-A797-4771-A191-7A35DD8F0C5B}" type="datetimeFigureOut">
              <a:rPr lang="pl-PL"/>
              <a:pPr>
                <a:defRPr/>
              </a:pPr>
              <a:t>11.02.2022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FED06-ACDA-4087-8373-A59EFA54D11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3620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CA951B-75A5-4BF9-BC09-217D8907E4A3}" type="datetimeFigureOut">
              <a:rPr lang="pl-PL"/>
              <a:pPr>
                <a:defRPr/>
              </a:pPr>
              <a:t>11.02.2022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2E120-70EF-4AF0-838B-1F74741B0C2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22102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AA4C85-D83F-44D8-9707-FB65F210E6DD}" type="datetimeFigureOut">
              <a:rPr lang="pl-PL"/>
              <a:pPr>
                <a:defRPr/>
              </a:pPr>
              <a:t>11.02.2022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9024C-4EDF-4E1E-A267-40C6368ACE4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11527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FB9D61-335B-44AE-B7CB-DC4CCE4A19CC}" type="datetimeFigureOut">
              <a:rPr lang="pl-PL"/>
              <a:pPr>
                <a:defRPr/>
              </a:pPr>
              <a:t>11.02.2022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6488D-CFA0-4405-8B10-818285D145A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42381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AEAD3-B80B-42A2-A4E3-F02D80FC82FD}" type="datetimeFigureOut">
              <a:rPr lang="pl-PL"/>
              <a:pPr>
                <a:defRPr/>
              </a:pPr>
              <a:t>11.02.2022</a:t>
            </a:fld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2B1FD-D3E9-4E37-9697-D26736CB599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8285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E99FC9-1D1E-4680-80FF-A4CEFA562C60}" type="datetimeFigureOut">
              <a:rPr lang="pl-PL"/>
              <a:pPr>
                <a:defRPr/>
              </a:pPr>
              <a:t>11.02.2022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CF875-7189-4D0D-BC12-93F38C30ADF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84763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Dowolny kształt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9C2188A-1297-43F1-ACE2-1204CACF2219}" type="datetimeFigureOut">
              <a:rPr lang="pl-PL"/>
              <a:pPr>
                <a:defRPr/>
              </a:pPr>
              <a:t>11.02.2022</a:t>
            </a:fld>
            <a:endParaRPr lang="pl-PL"/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2675-1C09-40B9-906D-8370DEE30AE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50497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6051E27-F19D-4686-97FE-AD7D51C383C0}" type="datetimeFigureOut">
              <a:rPr lang="pl-PL"/>
              <a:pPr>
                <a:defRPr/>
              </a:pPr>
              <a:t>11.02.2022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903A02EC-ED19-494F-B40D-7307CDD74F9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  <p:sldLayoutId id="2147483684" r:id="rId3"/>
    <p:sldLayoutId id="2147483685" r:id="rId4"/>
    <p:sldLayoutId id="2147483686" r:id="rId5"/>
    <p:sldLayoutId id="2147483687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79656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INWESTYCJE ZREALIZOWANE PRZEZ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WYDZIAŁ BUDOWLANO – INWESTYCYJNY W 2011r.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endParaRPr lang="pl-PL" altLang="pl-PL" sz="1900" smtClean="0"/>
          </a:p>
          <a:p>
            <a:pPr marR="0">
              <a:lnSpc>
                <a:spcPct val="80000"/>
              </a:lnSpc>
            </a:pPr>
            <a:endParaRPr lang="pl-PL" altLang="pl-PL" sz="1900" smtClean="0"/>
          </a:p>
          <a:p>
            <a:pPr marR="0" algn="l">
              <a:lnSpc>
                <a:spcPct val="80000"/>
              </a:lnSpc>
            </a:pPr>
            <a:endParaRPr lang="pl-PL" altLang="pl-PL" sz="1000" smtClean="0"/>
          </a:p>
          <a:p>
            <a:pPr marR="0" algn="l">
              <a:lnSpc>
                <a:spcPct val="80000"/>
              </a:lnSpc>
            </a:pPr>
            <a:r>
              <a:rPr lang="pl-PL" altLang="pl-PL" sz="1000" smtClean="0"/>
              <a:t>Sporządziła: Anna Wodowska</a:t>
            </a:r>
          </a:p>
          <a:p>
            <a:pPr marR="0" algn="l">
              <a:lnSpc>
                <a:spcPct val="80000"/>
              </a:lnSpc>
            </a:pPr>
            <a:r>
              <a:rPr lang="pl-PL" altLang="pl-PL" sz="1000" smtClean="0"/>
              <a:t>                    Wydział Budowlano - Inwestycyjny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pl-PL" altLang="pl-PL" sz="1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zakończenia</a:t>
            </a:r>
            <a:r>
              <a:rPr lang="pl-PL" altLang="pl-PL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:31.10.2011r.</a:t>
            </a:r>
          </a:p>
          <a:p>
            <a:pPr>
              <a:buFont typeface="Wingdings 3" panose="05040102010807070707" pitchFamily="18" charset="2"/>
              <a:buNone/>
            </a:pPr>
            <a:r>
              <a:rPr lang="pl-PL" altLang="pl-PL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 „WYSOCCY”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pl-PL" altLang="pl-PL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pl-PL" altLang="pl-PL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ul. Zakładowa 4    Chojnice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pl-PL" altLang="pl-PL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Roboty polegające na wymianie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pl-PL" altLang="pl-PL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istniejącego  pokrycia dachowego z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pl-PL" altLang="pl-PL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obustronną okładziną z płyty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pl-PL" altLang="pl-PL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eternitu na stropodach  wentylowany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pl-PL" altLang="pl-PL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blachy  perforowanej – akustycznej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pl-PL" altLang="pl-PL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wraz z opierzeniami z blachy 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pl-PL" altLang="pl-PL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tytanowo – cynkowej.</a:t>
            </a:r>
          </a:p>
          <a:p>
            <a:pPr>
              <a:buFont typeface="Wingdings 3" panose="05040102010807070707" pitchFamily="18" charset="2"/>
              <a:buNone/>
            </a:pPr>
            <a:r>
              <a:rPr lang="pl-PL" altLang="pl-PL" sz="19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Koszt: 310.210,55 zł</a:t>
            </a:r>
            <a:endParaRPr lang="pl-PL" altLang="pl-PL" sz="19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pl-PL" smtClean="0"/>
          </a:p>
        </p:txBody>
      </p:sp>
      <p:pic>
        <p:nvPicPr>
          <p:cNvPr id="18435" name="Symbol zastępczy zawartości 4" descr="D:\sala efekt prac\DSCN1705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30438"/>
            <a:ext cx="4038600" cy="30273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100" dirty="0">
                <a:latin typeface="Times New Roman" pitchFamily="18" charset="0"/>
                <a:cs typeface="Times New Roman" pitchFamily="18" charset="0"/>
              </a:rPr>
              <a:t>Wymiana stropodachu w Szkole Podstawowej nr 3 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3100" dirty="0">
                <a:latin typeface="Times New Roman" pitchFamily="18" charset="0"/>
                <a:cs typeface="Times New Roman" pitchFamily="18" charset="0"/>
              </a:rPr>
              <a:t>Chojnicach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Data zakończenia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: 30.11.2011r.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Wykonawca: </a:t>
            </a: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P.H.U „LINEA” </a:t>
            </a:r>
            <a:endParaRPr lang="pl-PL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                          P. </a:t>
            </a: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Olszak Łaziska </a:t>
            </a: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87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3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62-100 Wągrowiec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Zakres obejmował: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demontaż witraży i stolarki okiennej ( 4 okna od strony frontowej)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wykonanie nowej stolarki okiennej  z drewna klejonego z szybą wewnętrzną,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konserwacja witraży,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powykonawcza dokumentacja konserwatorska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Koszt: 91.486,82 zł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  <p:pic>
        <p:nvPicPr>
          <p:cNvPr id="19459" name="Symbol zastępczy zawartości 5" descr="C:\Users\Ania\Desktop\ZDJĘCIA INWESTYCJI\witraże SPnr 1\Obrazeczki 004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481138"/>
            <a:ext cx="3394075" cy="45259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Wymiana i renowacja witraży w Szkole Podstawowej nr 1 w Chojnicach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pl-PL" altLang="pl-PL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zakończenia</a:t>
            </a:r>
            <a:r>
              <a:rPr lang="pl-PL" altLang="pl-PL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21.09.2011r.</a:t>
            </a:r>
          </a:p>
          <a:p>
            <a:pPr>
              <a:buFont typeface="Wingdings 3" panose="05040102010807070707" pitchFamily="18" charset="2"/>
              <a:buNone/>
            </a:pPr>
            <a:r>
              <a:rPr lang="pl-PL" altLang="pl-PL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 Wo-Kop Wojciech Drewczyński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pl-PL" altLang="pl-PL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ul. Mickiewicza 27, 89-600 Chojnice</a:t>
            </a:r>
          </a:p>
          <a:p>
            <a:pPr>
              <a:buFont typeface="Wingdings 3" panose="05040102010807070707" pitchFamily="18" charset="2"/>
              <a:buNone/>
            </a:pPr>
            <a:r>
              <a:rPr lang="pl-PL" altLang="pl-PL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Wykonanie drenażu starej Sali gimnastycznej.</a:t>
            </a:r>
          </a:p>
          <a:p>
            <a:pPr>
              <a:buFont typeface="Wingdings 3" panose="05040102010807070707" pitchFamily="18" charset="2"/>
              <a:buNone/>
            </a:pPr>
            <a:r>
              <a:rPr lang="pl-PL" altLang="pl-PL" sz="2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Koszt: 47.970,00 zł</a:t>
            </a:r>
            <a:endParaRPr lang="pl-PL" altLang="pl-PL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pl-PL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Drenaż budynku starej Sali gimnastycznej przy Zespole Szkół nr 7 w 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Chojnicach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0063" y="1500188"/>
            <a:ext cx="4038600" cy="45259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Data zakończenia: 30.08.2011r.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Wykonawca: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Instalacje Grzewcze i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                             Sanitarne G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. Narloch 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                              ul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. Sportowa 2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Brusy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Wykonano roboty w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zakresie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zagospodarowania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terenu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montaż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urządzeń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– zestawów </a:t>
            </a:r>
            <a:endParaRPr lang="pl-PL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zabawowych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, wykonanie </a:t>
            </a:r>
            <a:endParaRPr lang="pl-PL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nawierzchni syntetycznych,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nasadzenie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zieleni.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700" b="1" u="sng" dirty="0">
                <a:latin typeface="Times New Roman" pitchFamily="18" charset="0"/>
                <a:cs typeface="Times New Roman" pitchFamily="18" charset="0"/>
              </a:rPr>
              <a:t>Koszt: 241.598,12 </a:t>
            </a:r>
            <a:r>
              <a:rPr lang="pl-PL" sz="1700" b="1" u="sng" dirty="0" smtClean="0">
                <a:latin typeface="Times New Roman" pitchFamily="18" charset="0"/>
                <a:cs typeface="Times New Roman" pitchFamily="18" charset="0"/>
              </a:rPr>
              <a:t>zł w tym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700" b="1" u="sng" dirty="0" smtClean="0">
                <a:latin typeface="Times New Roman" pitchFamily="18" charset="0"/>
                <a:cs typeface="Times New Roman" pitchFamily="18" charset="0"/>
              </a:rPr>
              <a:t>dofinansowanie z Ministerstwa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700" b="1" u="sng" dirty="0" smtClean="0">
                <a:latin typeface="Times New Roman" pitchFamily="18" charset="0"/>
                <a:cs typeface="Times New Roman" pitchFamily="18" charset="0"/>
              </a:rPr>
              <a:t> Edukacji Narodowej: 107.299,04zł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  <p:pic>
        <p:nvPicPr>
          <p:cNvPr id="21507" name="Symbol zastępczy zawartości 4" descr="C:\Users\Ania\Desktop\ZDJĘCIA INWESTYCJI\Plac Zabaw przy SP 5\03.08.2011\DSCF2003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571625"/>
            <a:ext cx="3067050" cy="207962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100" u="sng" dirty="0"/>
              <a:t/>
            </a:r>
            <a:br>
              <a:rPr lang="pl-PL" sz="3100" u="sng" dirty="0"/>
            </a:br>
            <a:r>
              <a:rPr lang="pl-PL" sz="3100" u="sng" dirty="0" smtClean="0"/>
              <a:t/>
            </a:r>
            <a:br>
              <a:rPr lang="pl-PL" sz="3100" u="sng" dirty="0" smtClean="0"/>
            </a:br>
            <a:r>
              <a:rPr lang="pl-PL" sz="2700" u="sng" dirty="0"/>
              <a:t/>
            </a:r>
            <a:br>
              <a:rPr lang="pl-PL" sz="2700" u="sng" dirty="0"/>
            </a:br>
            <a:r>
              <a:rPr lang="pl-PL" sz="2700" u="sng" dirty="0" smtClean="0">
                <a:latin typeface="Times New Roman" pitchFamily="18" charset="0"/>
                <a:cs typeface="Times New Roman" pitchFamily="18" charset="0"/>
              </a:rPr>
              <a:t>Budowa </a:t>
            </a:r>
            <a:r>
              <a:rPr lang="pl-PL" sz="2700" u="sng" dirty="0">
                <a:latin typeface="Times New Roman" pitchFamily="18" charset="0"/>
                <a:cs typeface="Times New Roman" pitchFamily="18" charset="0"/>
              </a:rPr>
              <a:t>placu zabaw w ramach programu „Radosna Szkoła” przy Szkole Podstawowej nr 5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21509" name="Obraz 5" descr="C:\Users\Ania\Desktop\ZDJĘCIA INWESTYCJI\Plac Zabaw przy SP 5\16.08.2011\DSCF2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857625"/>
            <a:ext cx="3143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/>
          </a:bodyPr>
          <a:lstStyle/>
          <a:p>
            <a:pPr marL="32400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Data zakończenia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etap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30.06.2012r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marL="32400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Elewacja frontowa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2400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do 30.09.2011r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2400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Wykonawca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Przedsiębiorstwo </a:t>
            </a:r>
          </a:p>
          <a:p>
            <a:pPr marL="32400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                            Remontowo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– Budowlane 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„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AGAD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2400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                           ul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. Chrzanowskiego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23B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marL="32400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Toruń                                 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marL="32400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Wymieniono stolarkę okienną 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2400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od strony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frontowej.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pl-PL" sz="20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800" b="1" u="sng" dirty="0" smtClean="0"/>
              <a:t>Koszt inwestycji: 438.265,93 zł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pl-PL" dirty="0"/>
          </a:p>
        </p:txBody>
      </p:sp>
      <p:pic>
        <p:nvPicPr>
          <p:cNvPr id="22531" name="Picture 2" descr="C:\Ania\elewacja południow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4563" y="1481138"/>
            <a:ext cx="3825875" cy="45259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Wymiana stolarki okiennej w budynku Ratusza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57750"/>
          </a:xfrm>
        </p:spPr>
        <p:txBody>
          <a:bodyPr>
            <a:normAutofit fontScale="2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Roboty remontowe w Szkole Podstawowej nr 1 w Chojnicach.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Data zakończenia: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12.08.2011r.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Wykonawca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: WYSOCCY Sp. Jawna ul. Zakładowa4  Chojnice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 Został  wyremontowany pokój nauczycielski, sala lekcyjna. Przedmiot zamówienia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 obejmował wymianę podłóg, wykonanie sufitu podwieszanego, wymiana instalacji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elektrycznej, malowanie rur i grzejników, wymiana umywalek, malowanie ścian.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Koszt remontu: 36.990,23 zł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Roboty remontowe w Szkole Podstawowej nr 5 w Chojnicach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Data zakończenia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: 11.08.2011r.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Wykonawca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: Z. Ogólnobudowlany A. Byszewski Chojnice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Przedmiot zamówienia obejmował remont sal lekcyjnych, montaż wykładziny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pcv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malowanie ścian i sufitów, malowanie rur i grzejników, malowanie klatki schodowej, naprawa schodów od strony podwórka.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Koszt remontu: 100.260,12 zł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Roboty remontowe w Szkole Podstawowej nr 3 w Chojnicach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Data zakończenia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: 11.08.2011r.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Wykonawca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: : S-BUD Sp. Z o.o. Natalia Jurek – Pliszka Człuchów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Przedmiot zamówienia obejmował: wykonanie ocieplenia wraz z elewacją budynku „starej  szkoły” montaż parapetów, rozebranie komina, wykonanie opierzenia rynien i rur.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Koszt remontu:111.876,79 zł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Roboty remontowe w Gimnazjum nr 1 w Chojnicach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Data zakończenia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: 05.08.2011r.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Wykonawca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: WYSOCCY Sp. Jawna ul. Zakładowa 4 Chojnice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Przedmiot zamówienia obejmował: wymiana posadzek w salach lekcyjnych, demontaż płytek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pcv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zagruntowanie podłoża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Koszt remontu: 65.134,38 zł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Roboty remontowe w Gimnazjum nr 2 w Chojnicach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Data zakończenia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: 31.08.2011r.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Wykonawca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: WYSOCCY Sp. Jawna ul. Zakładowa 4 Chojnice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Przedmiot zamówienia obejmował: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przeszpachlowanie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i malowanie ścian i sufitu w salach lekcyjnych, skucie tynku wapiennego, wymiana drzwi do sal, wymiana posadzki, wykonanie włazu dachowego, remont kominów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Koszt remontu: 65.415,98 zł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Remonty w szkołach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857250"/>
            <a:ext cx="4186238" cy="6286500"/>
          </a:xfrm>
        </p:spPr>
        <p:txBody>
          <a:bodyPr>
            <a:normAutofit fontScale="2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b="1" u="sng" dirty="0">
                <a:latin typeface="Times New Roman" pitchFamily="18" charset="0"/>
                <a:cs typeface="Times New Roman" pitchFamily="18" charset="0"/>
              </a:rPr>
              <a:t>Budowa Domu Dziennego Pobytu w Chojnicach.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b="1" dirty="0">
                <a:latin typeface="Times New Roman" pitchFamily="18" charset="0"/>
                <a:cs typeface="Times New Roman" pitchFamily="18" charset="0"/>
              </a:rPr>
              <a:t>Data podpisania umowy</a:t>
            </a: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: 01.07.2011r.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b="1" dirty="0">
                <a:latin typeface="Times New Roman" pitchFamily="18" charset="0"/>
                <a:cs typeface="Times New Roman" pitchFamily="18" charset="0"/>
              </a:rPr>
              <a:t>Wykonawca</a:t>
            </a: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: Pracownia Usług Projektowych M. Kłosowski, </a:t>
            </a:r>
            <a:endParaRPr lang="pl-PL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                        ul</a:t>
            </a: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. Gdańska Chojnice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Wydano pozwolenie na budowę dn. 30.11.2011r.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b="1" u="sng" dirty="0">
                <a:latin typeface="Times New Roman" pitchFamily="18" charset="0"/>
                <a:cs typeface="Times New Roman" pitchFamily="18" charset="0"/>
              </a:rPr>
              <a:t>KOSZT: 36.285,00 </a:t>
            </a:r>
            <a:r>
              <a:rPr lang="pl-PL" sz="4200" b="1" u="sng" dirty="0" smtClean="0">
                <a:latin typeface="Times New Roman" pitchFamily="18" charset="0"/>
                <a:cs typeface="Times New Roman" pitchFamily="18" charset="0"/>
              </a:rPr>
              <a:t>zł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pl-PL" sz="42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b="1" u="sng" dirty="0" smtClean="0">
                <a:latin typeface="Times New Roman" pitchFamily="18" charset="0"/>
                <a:cs typeface="Times New Roman" pitchFamily="18" charset="0"/>
              </a:rPr>
              <a:t> Przebudowa </a:t>
            </a:r>
            <a:r>
              <a:rPr lang="pl-PL" sz="4200" b="1" u="sng" dirty="0">
                <a:latin typeface="Times New Roman" pitchFamily="18" charset="0"/>
                <a:cs typeface="Times New Roman" pitchFamily="18" charset="0"/>
              </a:rPr>
              <a:t>targowiska przy ul. </a:t>
            </a:r>
            <a:r>
              <a:rPr lang="pl-PL" sz="4200" b="1" u="sng" dirty="0" err="1">
                <a:latin typeface="Times New Roman" pitchFamily="18" charset="0"/>
                <a:cs typeface="Times New Roman" pitchFamily="18" charset="0"/>
              </a:rPr>
              <a:t>Angowickiej</a:t>
            </a:r>
            <a:r>
              <a:rPr lang="pl-PL" sz="4200" b="1" u="sng" dirty="0">
                <a:latin typeface="Times New Roman" pitchFamily="18" charset="0"/>
                <a:cs typeface="Times New Roman" pitchFamily="18" charset="0"/>
              </a:rPr>
              <a:t> w Chojnicach.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b="1" dirty="0">
                <a:latin typeface="Times New Roman" pitchFamily="18" charset="0"/>
                <a:cs typeface="Times New Roman" pitchFamily="18" charset="0"/>
              </a:rPr>
              <a:t>Data podpisania umowy</a:t>
            </a: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: 13.09.2011r.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b="1" dirty="0">
                <a:latin typeface="Times New Roman" pitchFamily="18" charset="0"/>
                <a:cs typeface="Times New Roman" pitchFamily="18" charset="0"/>
              </a:rPr>
              <a:t>Wykonawca</a:t>
            </a: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: Pracownia Projektowa „ARCHITECTONIKA” Chojnice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Dokumentacja wraz ze złożonym wnioskiem na pozwolenie </a:t>
            </a: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na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budowę </a:t>
            </a: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do dnia 27.01.2012r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b="1" u="sng" dirty="0">
                <a:latin typeface="Times New Roman" pitchFamily="18" charset="0"/>
                <a:cs typeface="Times New Roman" pitchFamily="18" charset="0"/>
              </a:rPr>
              <a:t>Koszt: 47.970,00 </a:t>
            </a:r>
            <a:r>
              <a:rPr lang="pl-PL" sz="4200" b="1" u="sng" dirty="0" smtClean="0">
                <a:latin typeface="Times New Roman" pitchFamily="18" charset="0"/>
                <a:cs typeface="Times New Roman" pitchFamily="18" charset="0"/>
              </a:rPr>
              <a:t>zł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pl-PL" sz="42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200" b="1" u="sng" dirty="0">
                <a:latin typeface="Times New Roman" pitchFamily="18" charset="0"/>
                <a:cs typeface="Times New Roman" pitchFamily="18" charset="0"/>
              </a:rPr>
              <a:t>Budowa Chojnickiego Centrum </a:t>
            </a:r>
            <a:r>
              <a:rPr lang="pl-PL" sz="4200" b="1" u="sng" dirty="0" smtClean="0">
                <a:latin typeface="Times New Roman" pitchFamily="18" charset="0"/>
                <a:cs typeface="Times New Roman" pitchFamily="18" charset="0"/>
              </a:rPr>
              <a:t>Kultury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Wykonawca: Pracownia Projektowa Janusz </a:t>
            </a:r>
            <a:r>
              <a:rPr lang="pl-PL" sz="4200" dirty="0" err="1">
                <a:latin typeface="Times New Roman" pitchFamily="18" charset="0"/>
                <a:cs typeface="Times New Roman" pitchFamily="18" charset="0"/>
              </a:rPr>
              <a:t>Pachowski</a:t>
            </a: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pl-PL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. Prądzyńskiego 5, </a:t>
            </a: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Izabelin</a:t>
            </a:r>
            <a:endParaRPr lang="pl-PL" sz="42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Wydano </a:t>
            </a: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pozwolenie na budowę  dn. 31.10.2011r. </a:t>
            </a:r>
            <a:endParaRPr lang="pl-PL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4200" b="1" u="sng" dirty="0">
                <a:latin typeface="Times New Roman" pitchFamily="18" charset="0"/>
                <a:cs typeface="Times New Roman" pitchFamily="18" charset="0"/>
              </a:rPr>
              <a:t>Koszt: 510.000,00 </a:t>
            </a:r>
            <a:r>
              <a:rPr lang="pl-PL" sz="4200" b="1" u="sng" dirty="0" smtClean="0">
                <a:latin typeface="Times New Roman" pitchFamily="18" charset="0"/>
                <a:cs typeface="Times New Roman" pitchFamily="18" charset="0"/>
              </a:rPr>
              <a:t>zł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pl-PL" sz="42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200" b="1" u="sng" dirty="0" smtClean="0">
                <a:latin typeface="Times New Roman" pitchFamily="18" charset="0"/>
                <a:cs typeface="Times New Roman" pitchFamily="18" charset="0"/>
              </a:rPr>
              <a:t>Opracowanie </a:t>
            </a:r>
            <a:r>
              <a:rPr lang="pl-PL" sz="4200" b="1" u="sng" dirty="0">
                <a:latin typeface="Times New Roman" pitchFamily="18" charset="0"/>
                <a:cs typeface="Times New Roman" pitchFamily="18" charset="0"/>
              </a:rPr>
              <a:t>dokumentacji projektowej na „</a:t>
            </a:r>
            <a:r>
              <a:rPr lang="pl-PL" sz="4200" b="1" u="sng" dirty="0" smtClean="0">
                <a:latin typeface="Times New Roman" pitchFamily="18" charset="0"/>
                <a:cs typeface="Times New Roman" pitchFamily="18" charset="0"/>
              </a:rPr>
              <a:t>Przebudowę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b="1" u="sng" dirty="0" smtClean="0">
                <a:latin typeface="Times New Roman" pitchFamily="18" charset="0"/>
                <a:cs typeface="Times New Roman" pitchFamily="18" charset="0"/>
              </a:rPr>
              <a:t> parkingu przy </a:t>
            </a:r>
            <a:r>
              <a:rPr lang="pl-PL" sz="4200" b="1" u="sng" dirty="0">
                <a:latin typeface="Times New Roman" pitchFamily="18" charset="0"/>
                <a:cs typeface="Times New Roman" pitchFamily="18" charset="0"/>
              </a:rPr>
              <a:t>Placu Piastowskim </a:t>
            </a:r>
            <a:r>
              <a:rPr lang="pl-PL" sz="4200" b="1" u="sng" dirty="0" smtClean="0"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pl-PL" sz="4200" b="1" u="sng" dirty="0">
                <a:latin typeface="Times New Roman" pitchFamily="18" charset="0"/>
                <a:cs typeface="Times New Roman" pitchFamily="18" charset="0"/>
              </a:rPr>
              <a:t>Chojnicach.</a:t>
            </a:r>
            <a:endParaRPr lang="pl-PL" sz="4200" u="sng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pl-PL" sz="42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4200" b="1" dirty="0">
                <a:latin typeface="Times New Roman" pitchFamily="18" charset="0"/>
                <a:cs typeface="Times New Roman" pitchFamily="18" charset="0"/>
              </a:rPr>
              <a:t>Wykonawca</a:t>
            </a: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: Usługi Projektowe, Nadzór Budowlany Daniel </a:t>
            </a:r>
            <a:r>
              <a:rPr lang="pl-PL" sz="4200" dirty="0" err="1">
                <a:latin typeface="Times New Roman" pitchFamily="18" charset="0"/>
                <a:cs typeface="Times New Roman" pitchFamily="18" charset="0"/>
              </a:rPr>
              <a:t>Folehr</a:t>
            </a: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                         Plac </a:t>
            </a: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Piastowski </a:t>
            </a: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25a,Chojnice</a:t>
            </a:r>
            <a:endParaRPr lang="pl-PL" sz="42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Pełna </a:t>
            </a: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dokumentacja projektowa wraz ze złożonym wnioskiem </a:t>
            </a:r>
            <a:endParaRPr lang="pl-PL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  o </a:t>
            </a: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pozwolenie na budowę </a:t>
            </a: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4200" dirty="0">
                <a:latin typeface="Times New Roman" pitchFamily="18" charset="0"/>
                <a:cs typeface="Times New Roman" pitchFamily="18" charset="0"/>
              </a:rPr>
              <a:t>do dn. 15.03.2012r. </a:t>
            </a:r>
            <a:endParaRPr lang="pl-PL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b="1" dirty="0" smtClean="0"/>
              <a:t>   </a:t>
            </a:r>
            <a:r>
              <a:rPr lang="pl-PL" sz="4200" b="1" u="sng" dirty="0"/>
              <a:t>Koszt:  18.000,00 zł</a:t>
            </a:r>
            <a:endParaRPr lang="pl-PL" sz="4200" dirty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4200" b="1" dirty="0"/>
              <a:t> </a:t>
            </a:r>
            <a:endParaRPr lang="pl-PL" sz="42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  <p:pic>
        <p:nvPicPr>
          <p:cNvPr id="24579" name="Picture 2" descr="C:\Users\Ania\Desktop\widok od ulicy Swaroży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08263"/>
            <a:ext cx="4038600" cy="227171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Projekty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55000" lnSpcReduction="2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zakończenia: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19.08.2011r.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Wykonawca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: Przedsiębiorstwo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Robót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Melioracyjnych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i Ochrony Środowiska 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EKOMEL” Sp. Z o.o. ul. 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Angowicka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47Chojnice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Wykonano :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długość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drogi – 139,70 mb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-  pieszo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– jezdnia o szer. 4,0-5.50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m,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- nawierzchnia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 kostki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betonowej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„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starobruk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” o gr. 8 cm w kolorze szarym,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-  chodniki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 kostki brukowej „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starobruk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  gr.6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cm 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w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kolorze szarym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- zjazdy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 kostki brukowej „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starobruk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” o gr. 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 8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cm w kolorze czarnym, pow. 23m</a:t>
            </a:r>
            <a:r>
              <a:rPr lang="pl-PL" sz="2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wybudowano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146 mb kolektora deszczowego,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studnie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– 7 szt.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wpusty uliczne – 4 szt.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-  wodociąg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– 148 mb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gazociąg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– 132 mb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400" b="1" u="sng" dirty="0">
                <a:latin typeface="Times New Roman" pitchFamily="18" charset="0"/>
                <a:cs typeface="Times New Roman" pitchFamily="18" charset="0"/>
              </a:rPr>
              <a:t>Koszt inwestycji: 331.357,12 zł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Symbol zastępczy zawartości 4" descr="C:\Users\Ania\Desktop\ZDJĘCIA INWESTYCJI\Budowa ul. Lipowej wraz z odwodnieniem\przekazanie placu budowy 28.03.2011\Obrazeczki 008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1428750"/>
            <a:ext cx="2638425" cy="215106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Budowa sieci kanalizacji deszczowej, sanitarnej, wodociągowej, gazowej wraz z przebudową nawierzchni ul. Lipowej w Chojnicach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Obraz 5" descr="C:\Users\Ania\Desktop\ZDJĘCIA INWESTYCJI\Budowa ul. Lipowej wraz z odwodnieniem\Odebranie 11.08.2011\DSCF2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714750"/>
            <a:ext cx="27146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0063" y="1500188"/>
            <a:ext cx="4038600" cy="4525962"/>
          </a:xfrm>
        </p:spPr>
        <p:txBody>
          <a:bodyPr>
            <a:normAutofit fontScale="55000" lnSpcReduction="2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Data zakończenia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: 13.10.2011r.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Wykonawca: „POL – DRÓG Chojnice” </a:t>
            </a:r>
            <a:r>
              <a:rPr lang="pl-PL" sz="2500" dirty="0">
                <a:latin typeface="Times New Roman" pitchFamily="18" charset="0"/>
                <a:cs typeface="Times New Roman" pitchFamily="18" charset="0"/>
              </a:rPr>
              <a:t>Sp. z o.o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ul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Bydgoska 16, 89-600 Chojnice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Wykonano: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-przebudowę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jezdni o łącznej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dł.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660,45 mb i szer. 3,0-5,0 m,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nawierzchnia z kostki betonowej „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starobruk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” w kolorze szarym,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-chodniki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z kostki brukowej „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starobruk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o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gr. 6 cm w kolorze żółtym,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zjazdy na posesje z betonowej kostki w kolorze czarnym i szarym,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kanalizacja deszczowa o łącznej dł. 115,30 mb,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wpusty uliczne – 5 szt.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studzienki – 3 szt.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Koszt: 724.891,72 zł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Symbol zastępczy zawartości 4" descr="C:\Users\Ania\Desktop\zdjecia strona\weterynaryjna\DSCF2149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1357313"/>
            <a:ext cx="3352800" cy="243681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Budowa ul. Stromej i ul. Weterynaryjnej 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 Chojnicach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Obraz 5" descr="C:\Users\Ania\Desktop\zdjecia strona\weterynaryjna\Obrazeczki 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000500"/>
            <a:ext cx="35004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55000" lnSpcReduction="2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Data zakończenia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: 21.10.2011r.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Wykonawca: Konsorcjum firm: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Usługi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Ogólnobudowlane „MARBRUK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                      Charzykowy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pl-PL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                            P.H.U EDMEL Al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. Brzozowa 24/9,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Wybudowano: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nawierzchnia o łącznej dł. 381 mb i szer. 6,0 m z kostki brukowej „cegiełka” frezowana,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chodniki z kostki brukowej w kolorze żółtym,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zjazdy do posesji z betonowej kostki w kolorze czarnym,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próg spowalniający przemiennie pasy z kostki brukowej typu „cegiełka” frezowana koloru szarego i czarnego,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kanalizacja deszczowa o dł. 374 mb,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wpusty uliczne – 15 szt.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wpusty  krawężnikowe – 2 szt.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Koszt: 737.455,17 zł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  <p:pic>
        <p:nvPicPr>
          <p:cNvPr id="12291" name="Symbol zastępczy zawartości 4" descr="C:\Users\Ania\Desktop\zdjecia strona\porzeczkowa\DSCF2015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101975" cy="232886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41763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Budowa </a:t>
            </a:r>
            <a:r>
              <a:rPr lang="pl-PL" sz="2700" dirty="0">
                <a:latin typeface="Times New Roman" pitchFamily="18" charset="0"/>
                <a:cs typeface="Times New Roman" pitchFamily="18" charset="0"/>
              </a:rPr>
              <a:t>ul. Porzeczkowej i łącznika do 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pl-PL" sz="2700" dirty="0">
                <a:latin typeface="Times New Roman" pitchFamily="18" charset="0"/>
                <a:cs typeface="Times New Roman" pitchFamily="18" charset="0"/>
              </a:rPr>
              <a:t>. Bytowskiej wraz z kanalizacją deszczową </a:t>
            </a: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w Chojnicach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2293" name="Obraz 5" descr="C:\Users\Ania\Desktop\zdjecia strona\porzeczkowa\Obrazeczki 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071938"/>
            <a:ext cx="30003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62500" lnSpcReduction="2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dirty="0">
                <a:latin typeface="Times New Roman" pitchFamily="18" charset="0"/>
                <a:cs typeface="Times New Roman" pitchFamily="18" charset="0"/>
              </a:rPr>
              <a:t>Data zakończenia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: 20.10.2011r.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Wykonawca: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POL – DRÓG Chojnice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                           ul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. Bydgoska </a:t>
            </a: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pl-PL" sz="26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Wybudowano: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budowa nawierzchni o łącznej dł. 818,27 mb i o szer. 6,0m  z kostki brukowej w kolorze szarym,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chodniki obustronne z kostki brukowej w kolorze żółtym,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zjazdy na posesje w kolorze czarnym,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kanalizacja deszczowa o łącznej dł. 721,08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mb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studnie rewizyjne, wpusty uliczne,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przykanaliki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deszczowe,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- budowa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nowego oświetlenia – 26 szt.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b="1" u="sng" dirty="0">
                <a:latin typeface="Times New Roman" pitchFamily="18" charset="0"/>
                <a:cs typeface="Times New Roman" pitchFamily="18" charset="0"/>
              </a:rPr>
              <a:t>Koszt: 1.874.346,58 zł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dirty="0"/>
          </a:p>
        </p:txBody>
      </p:sp>
      <p:pic>
        <p:nvPicPr>
          <p:cNvPr id="13315" name="Symbol zastępczy zawartości 4" descr="C:\Users\Ania\Desktop\zdjecia strona\Bieszka\DSCF1950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101975" cy="261461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Budowa nawierzchni wraz z odwodnieniem i oświetleniem ulic: Bieszka, Długosza, Prusa i Baczyńskiego w Chojnicach</a:t>
            </a:r>
          </a:p>
        </p:txBody>
      </p:sp>
      <p:pic>
        <p:nvPicPr>
          <p:cNvPr id="13317" name="Obraz 5" descr="C:\Users\Ania\Desktop\zdjecia strona\Bieszka\Obrazeczki 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429125"/>
            <a:ext cx="31432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428750"/>
            <a:ext cx="4714875" cy="4786313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pl-PL" altLang="pl-PL" sz="1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</a:t>
            </a:r>
            <a:r>
              <a:rPr lang="pl-PL" altLang="pl-PL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Zakład Instalacji</a:t>
            </a:r>
          </a:p>
          <a:p>
            <a:pPr>
              <a:buFont typeface="Wingdings 3" panose="05040102010807070707" pitchFamily="18" charset="2"/>
              <a:buNone/>
            </a:pPr>
            <a:r>
              <a:rPr lang="pl-PL" altLang="pl-PL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Elektrycznych S. Bramański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pl-PL" altLang="pl-PL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ul.  Brzoskwiniowa 49,</a:t>
            </a:r>
          </a:p>
          <a:p>
            <a:pPr>
              <a:buFont typeface="Wingdings 3" panose="05040102010807070707" pitchFamily="18" charset="2"/>
              <a:buNone/>
            </a:pPr>
            <a:r>
              <a:rPr lang="pl-PL" altLang="pl-PL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Chojnice</a:t>
            </a:r>
          </a:p>
          <a:p>
            <a:pPr>
              <a:buFont typeface="Wingdings 3" panose="05040102010807070707" pitchFamily="18" charset="2"/>
              <a:buNone/>
            </a:pPr>
            <a:r>
              <a:rPr lang="pl-PL" altLang="pl-PL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Wybudowano oświetlenie uliczne w ul. Sienkiewicza na odcinku od skrzyżowania z ul. Jaracza do ul. Orzeszkowej o łącznej dł. 210 m. Zamontowano 5 słupów oświetleniowych.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pl-PL" altLang="pl-PL" sz="1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l-PL" altLang="pl-PL" sz="19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Koszt: 40.162,48 zł</a:t>
            </a:r>
            <a:endParaRPr lang="pl-PL" altLang="pl-PL" sz="19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pl-PL" smtClean="0"/>
          </a:p>
        </p:txBody>
      </p:sp>
      <p:pic>
        <p:nvPicPr>
          <p:cNvPr id="14339" name="Picture 2" descr="C:\Ania\Obrazeczki 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071563"/>
            <a:ext cx="3281363" cy="2460625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100" dirty="0">
                <a:latin typeface="Times New Roman" pitchFamily="18" charset="0"/>
                <a:cs typeface="Times New Roman" pitchFamily="18" charset="0"/>
              </a:rPr>
              <a:t>Budowa oświetlenia w ul. Sienkiewicza 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w Chojnicach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14341" name="Picture 5" descr="C:\Ania\Obrazeczki 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857625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algn="just">
              <a:buFont typeface="Wingdings 3" panose="05040102010807070707" pitchFamily="18" charset="2"/>
              <a:buNone/>
            </a:pPr>
            <a:r>
              <a:rPr lang="pl-PL" altLang="pl-PL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zakończenia</a:t>
            </a:r>
            <a:r>
              <a:rPr lang="pl-PL" altLang="pl-PL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15.11.2011r,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pl-PL" altLang="pl-PL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Wykonawca: SKANSKA S.A 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pl-PL" altLang="pl-PL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ul. Gen. J. Zajączka 9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pl-PL" altLang="pl-PL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Warszawa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pl-PL" altLang="pl-PL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Wykonano:</a:t>
            </a:r>
          </a:p>
          <a:p>
            <a:pPr algn="just">
              <a:buFontTx/>
              <a:buChar char="-"/>
            </a:pPr>
            <a:r>
              <a:rPr lang="pl-PL" altLang="pl-PL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ścieżkę rowerową i chodnik – dł. 505,0 m i szer. 3,0 m (ścieżka – 2,0 m, chodnik – 1,0 m) o nawierzchni bitumicznej 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pl-PL" altLang="pl-PL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w kolorach: ścieżka rowerowa – czerwona, chodnik – szara</a:t>
            </a:r>
          </a:p>
          <a:p>
            <a:pPr algn="just">
              <a:buFont typeface="Wingdings 3" panose="05040102010807070707" pitchFamily="18" charset="2"/>
              <a:buNone/>
            </a:pPr>
            <a:r>
              <a:rPr lang="pl-PL" altLang="pl-PL" sz="20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Koszt: 249.738,82 zł</a:t>
            </a:r>
            <a:endParaRPr lang="pl-PL" altLang="pl-PL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pl-PL" sz="2000" smtClean="0"/>
          </a:p>
        </p:txBody>
      </p:sp>
      <p:pic>
        <p:nvPicPr>
          <p:cNvPr id="15363" name="Symbol zastępczy zawartości 4" descr="C:\Ania\sciezka rowerowa 02.12.2011\Obrazeczki 002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928813"/>
            <a:ext cx="4038600" cy="302736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100" dirty="0">
                <a:latin typeface="Times New Roman" pitchFamily="18" charset="0"/>
                <a:cs typeface="Times New Roman" pitchFamily="18" charset="0"/>
              </a:rPr>
              <a:t>Budowa ścieżki rowerowej i chodnika do granic miasta w kierunku m. </a:t>
            </a:r>
            <a:r>
              <a:rPr lang="pl-PL" sz="3100" dirty="0" smtClean="0">
                <a:latin typeface="Times New Roman" pitchFamily="18" charset="0"/>
                <a:cs typeface="Times New Roman" pitchFamily="18" charset="0"/>
              </a:rPr>
              <a:t>Brusy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625" y="571500"/>
            <a:ext cx="4067175" cy="6286500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pl-PL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pl-PL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rozpoczęcia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:20.07.2011r.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400" b="1" dirty="0">
                <a:latin typeface="Times New Roman" pitchFamily="18" charset="0"/>
                <a:cs typeface="Times New Roman" pitchFamily="18" charset="0"/>
              </a:rPr>
              <a:t>Wykonawca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: Konsorcjum firm: Zakład Ogólnobudowlany J. Urbaniak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    ul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Angowicka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 52a, Chojnice, „</a:t>
            </a:r>
            <a:r>
              <a:rPr lang="pl-PL" sz="1400" dirty="0" err="1">
                <a:latin typeface="Times New Roman" pitchFamily="18" charset="0"/>
                <a:cs typeface="Times New Roman" pitchFamily="18" charset="0"/>
              </a:rPr>
              <a:t>WO-KOP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” W.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Drewczyński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ul. Mickiewicza 27, Chojnice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     Zakład </a:t>
            </a:r>
            <a:r>
              <a:rPr lang="pl-PL" sz="1400" dirty="0">
                <a:latin typeface="Times New Roman" pitchFamily="18" charset="0"/>
                <a:cs typeface="Times New Roman" pitchFamily="18" charset="0"/>
              </a:rPr>
              <a:t>Sprzętowo- Transportowy Czesław Pawłowski ul. Towarowa 1, 89-500 Tuchola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trakcie realizacji.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Wykonano: </a:t>
            </a:r>
            <a:endParaRPr lang="pl-PL" sz="12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ciągi 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piesze – szer. 4,5 m; 3,5 m; 2m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dł</a:t>
            </a:r>
            <a:r>
              <a:rPr lang="pl-PL" sz="1200" dirty="0">
                <a:latin typeface="Times New Roman" pitchFamily="18" charset="0"/>
                <a:cs typeface="Times New Roman" pitchFamily="18" charset="0"/>
              </a:rPr>
              <a:t>. ok. 2km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z kostki betonowej „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starobruk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” melanż .</a:t>
            </a:r>
            <a:r>
              <a:rPr lang="pl-PL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Ścieżki rowerowe  - szer. 4,5 m; 3,5 m; 2m dł. ok. 3 </a:t>
            </a:r>
            <a:r>
              <a:rPr lang="pl-PL" sz="1200" dirty="0" err="1" smtClean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z  kostki betonowej czerwonej.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Mała architektura tj. (barierki zabezpieczające, stojaki na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rowery, ławki, kosze na śmieci, dozowniki    torebek na psie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odchody, altany, pergole, zegar słoneczny, tablica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informacyjna).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Instalacja napowietrzania oraz rekultywacji wody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w zbiornikach Z2 i Z3,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Instalacja monitoringu CCTV – 11 kamer ( 5 obrotowych, 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6 stałych, 2 monitory TVU, 2 urządzenia do cyfrowego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 zapisu obrazu),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200" dirty="0" smtClean="0">
                <a:latin typeface="Times New Roman" pitchFamily="18" charset="0"/>
                <a:cs typeface="Times New Roman" pitchFamily="18" charset="0"/>
              </a:rPr>
              <a:t>ogniwa fotowoltaiczne o mocy 8kV ( 70 szt.)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Koszt inwestycji: 2011r. – 5.400.000,00 zł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                              2012r. –</a:t>
            </a:r>
            <a:r>
              <a:rPr lang="pl-PL" sz="1400" b="1" u="sng" dirty="0" smtClean="0">
                <a:latin typeface="Times New Roman" pitchFamily="18" charset="0"/>
                <a:cs typeface="Times New Roman" pitchFamily="18" charset="0"/>
              </a:rPr>
              <a:t>3.188.124,61 zł w tym dofinansowanie z Wojewódzkiego Funduszu Ochrony Środowiska: 1.720.000,00 zł oraz  dotacja w ramach  konkursu Słoneczne Pomorze 220.000,00 zł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pl-PL" sz="14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 descr="C:\Users\Ania\Desktop\ZDJĘCIA INWESTYCJI\Zagospodarowanie parku 1000-lecia w Chojnicach\28.06.2011\Obrazeczki 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071563"/>
            <a:ext cx="3571875" cy="26797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Zagospodarowanie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Parku 1000-lecia w Chojnicach –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 etap </a:t>
            </a:r>
            <a:r>
              <a:rPr lang="pl-PL" sz="1800" dirty="0"/>
              <a:t/>
            </a:r>
            <a:br>
              <a:rPr lang="pl-PL" sz="1800" dirty="0"/>
            </a:br>
            <a:endParaRPr lang="pl-PL" sz="1800" dirty="0"/>
          </a:p>
        </p:txBody>
      </p:sp>
      <p:pic>
        <p:nvPicPr>
          <p:cNvPr id="16389" name="Picture 3" descr="C:\Ania\Obraz 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88438" y="-15144750"/>
            <a:ext cx="19507200" cy="146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C:\Ania\Obraz 0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86188"/>
            <a:ext cx="35528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721225"/>
          </a:xfrm>
        </p:spPr>
        <p:txBody>
          <a:bodyPr>
            <a:normAutofit fontScale="25000" lnSpcReduction="20000"/>
          </a:bodyPr>
          <a:lstStyle/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Data zakończenia: 06.10.2011r.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Wykonawca:</a:t>
            </a: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GARDENIA </a:t>
            </a:r>
            <a:r>
              <a:rPr lang="pl-PL" sz="5600" dirty="0">
                <a:latin typeface="Times New Roman" pitchFamily="18" charset="0"/>
                <a:cs typeface="Times New Roman" pitchFamily="18" charset="0"/>
              </a:rPr>
              <a:t>Sport Sp. z </a:t>
            </a: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o.o.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 ul</a:t>
            </a:r>
            <a:r>
              <a:rPr lang="pl-PL" sz="5600" dirty="0">
                <a:latin typeface="Times New Roman" pitchFamily="18" charset="0"/>
                <a:cs typeface="Times New Roman" pitchFamily="18" charset="0"/>
              </a:rPr>
              <a:t>. Kłobucka 13, Warszawa oraz „</a:t>
            </a:r>
            <a:r>
              <a:rPr lang="pl-PL" sz="5600" dirty="0" err="1">
                <a:latin typeface="Times New Roman" pitchFamily="18" charset="0"/>
                <a:cs typeface="Times New Roman" pitchFamily="18" charset="0"/>
              </a:rPr>
              <a:t>Wo</a:t>
            </a:r>
            <a:r>
              <a:rPr lang="pl-PL" sz="5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Kop”  Wojciech </a:t>
            </a:r>
            <a:r>
              <a:rPr lang="pl-PL" sz="5600" dirty="0" err="1" smtClean="0">
                <a:latin typeface="Times New Roman" pitchFamily="18" charset="0"/>
                <a:cs typeface="Times New Roman" pitchFamily="18" charset="0"/>
              </a:rPr>
              <a:t>Drewczyński</a:t>
            </a:r>
            <a:endParaRPr lang="pl-PL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5600" dirty="0">
                <a:latin typeface="Times New Roman" pitchFamily="18" charset="0"/>
                <a:cs typeface="Times New Roman" pitchFamily="18" charset="0"/>
              </a:rPr>
              <a:t>ul. Mickiewicza 27, Chojnice.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5600" dirty="0">
                <a:latin typeface="Times New Roman" pitchFamily="18" charset="0"/>
                <a:cs typeface="Times New Roman" pitchFamily="18" charset="0"/>
              </a:rPr>
              <a:t>W ramach programu zrealizowano: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- boisko do piłki nożnej o wymiarach 30,0 mx62,0 m powierzchni 1860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6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pl-PL" sz="64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- boisko wielofunkcyjne o wymiarach 19,1 m x 32,1 m o pow. 613,11 m</a:t>
            </a:r>
            <a:r>
              <a:rPr lang="pl-PL" sz="6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z nawierzchni poliuretanowej,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oświetlenie 8 szt. </a:t>
            </a:r>
            <a:endParaRPr lang="pl-PL" sz="64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- rozbieg do skoku w dal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bieżnię 4-torową</a:t>
            </a:r>
            <a:endParaRPr lang="pl-PL" sz="64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- parking 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– 8 miejsc postojowych oraz </a:t>
            </a:r>
            <a:endParaRPr lang="pl-PL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     2 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miejsca dla osób niepełnosprawnych,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- budynek szatniowo – socjalny, murowany o pow. </a:t>
            </a:r>
            <a:r>
              <a:rPr lang="pl-PL" sz="6400" dirty="0" smtClean="0">
                <a:latin typeface="Times New Roman" pitchFamily="18" charset="0"/>
                <a:cs typeface="Times New Roman" pitchFamily="18" charset="0"/>
              </a:rPr>
              <a:t>zabudowy 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119,76 m</a:t>
            </a:r>
            <a:r>
              <a:rPr lang="pl-PL" sz="6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6400" dirty="0">
                <a:latin typeface="Times New Roman" pitchFamily="18" charset="0"/>
                <a:cs typeface="Times New Roman" pitchFamily="18" charset="0"/>
              </a:rPr>
              <a:t> i powierzchni użytkowej 88,8 m</a:t>
            </a:r>
            <a:r>
              <a:rPr lang="pl-PL" sz="6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pl-PL" sz="64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5600" b="1" u="sng" dirty="0">
                <a:latin typeface="Times New Roman" pitchFamily="18" charset="0"/>
                <a:cs typeface="Times New Roman" pitchFamily="18" charset="0"/>
              </a:rPr>
              <a:t>Koszt: 1.542.790,04 zł w tym dofinansowanie </a:t>
            </a:r>
            <a:endParaRPr lang="pl-PL" sz="5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5600" b="1" u="sng" dirty="0" smtClean="0">
                <a:latin typeface="Times New Roman" pitchFamily="18" charset="0"/>
                <a:cs typeface="Times New Roman" pitchFamily="18" charset="0"/>
              </a:rPr>
              <a:t>Ministerstwa </a:t>
            </a:r>
            <a:r>
              <a:rPr lang="pl-PL" sz="5600" b="1" u="sng" dirty="0">
                <a:latin typeface="Times New Roman" pitchFamily="18" charset="0"/>
                <a:cs typeface="Times New Roman" pitchFamily="18" charset="0"/>
              </a:rPr>
              <a:t>Sportu i Turystyki : </a:t>
            </a:r>
            <a:r>
              <a:rPr lang="pl-PL" sz="5600" b="1" u="sng" dirty="0" smtClean="0">
                <a:latin typeface="Times New Roman" pitchFamily="18" charset="0"/>
                <a:cs typeface="Times New Roman" pitchFamily="18" charset="0"/>
              </a:rPr>
              <a:t>500.000,00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5600" b="1" u="sng" dirty="0" smtClean="0">
                <a:latin typeface="Times New Roman" pitchFamily="18" charset="0"/>
                <a:cs typeface="Times New Roman" pitchFamily="18" charset="0"/>
              </a:rPr>
              <a:t>oraz  Wojewódzki Fundusz Ochrony Środowiska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pl-PL" sz="5600" b="1" u="sng" dirty="0" smtClean="0">
                <a:latin typeface="Times New Roman" pitchFamily="18" charset="0"/>
                <a:cs typeface="Times New Roman" pitchFamily="18" charset="0"/>
              </a:rPr>
              <a:t> i Gospodarki Wodnej : 17.370,00 zł </a:t>
            </a:r>
            <a:endParaRPr lang="pl-PL" sz="56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pl-PL" sz="5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 descr="C:\Users\Ania\Desktop\ZDJĘCIA INWESTYCJI\Budowa Orlik 2012 przy ZS nr7 Ch-ce\10.06.2011r\Obrazeczki 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285875"/>
            <a:ext cx="3138488" cy="2354263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Budowa kompleksu „Moje Boisko – Orlik 2012”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3" descr="C:\Users\Ania\Desktop\ZDJĘCIA INWESTYCJI\Budowa Orlik 2012 przy ZS nr7 Ch-ce\Nowy folder\Obrazeczki 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786188"/>
            <a:ext cx="321468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1126</TotalTime>
  <Words>1509</Words>
  <Application>Microsoft Office PowerPoint</Application>
  <PresentationFormat>Pokaz na ekranie (4:3)</PresentationFormat>
  <Paragraphs>253</Paragraphs>
  <Slides>16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Hol</vt:lpstr>
      <vt:lpstr>INWESTYCJE ZREALIZOWANE PRZEZ  WYDZIAŁ BUDOWLANO – INWESTYCYJNY W 2011r.</vt:lpstr>
      <vt:lpstr>Budowa sieci kanalizacji deszczowej, sanitarnej, wodociągowej, gazowej wraz z przebudową nawierzchni ul. Lipowej w Chojnicach </vt:lpstr>
      <vt:lpstr>Budowa ul. Stromej i ul. Weterynaryjnej  w Chojnicach</vt:lpstr>
      <vt:lpstr> Budowa ul. Porzeczkowej i łącznika do  ul. Bytowskiej wraz z kanalizacją deszczową  w Chojnicach </vt:lpstr>
      <vt:lpstr>Budowa nawierzchni wraz z odwodnieniem i oświetleniem ulic: Bieszka, Długosza, Prusa i Baczyńskiego w Chojnicach</vt:lpstr>
      <vt:lpstr>Budowa oświetlenia w ul. Sienkiewicza  w Chojnicach </vt:lpstr>
      <vt:lpstr>Budowa ścieżki rowerowej i chodnika do granic miasta w kierunku m. Brusy </vt:lpstr>
      <vt:lpstr>Zagospodarowanie Parku 1000-lecia w Chojnicach –  I etap  </vt:lpstr>
      <vt:lpstr>Budowa kompleksu „Moje Boisko – Orlik 2012”</vt:lpstr>
      <vt:lpstr>Wymiana stropodachu w Szkole Podstawowej nr 3  w Chojnicach </vt:lpstr>
      <vt:lpstr>Wymiana i renowacja witraży w Szkole Podstawowej nr 1 w Chojnicach</vt:lpstr>
      <vt:lpstr>Drenaż budynku starej Sali gimnastycznej przy Zespole Szkół nr 7 w Chojnicach</vt:lpstr>
      <vt:lpstr>   Budowa placu zabaw w ramach programu „Radosna Szkoła” przy Szkole Podstawowej nr 5  </vt:lpstr>
      <vt:lpstr>Wymiana stolarki okiennej w budynku Ratusza</vt:lpstr>
      <vt:lpstr>Remonty w szkołach</vt:lpstr>
      <vt:lpstr>Projekty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INWESTYCJE ZREALIZOWANE PRZEZ WYDZIAŁ BUDOWLANO – INWESTYCYJNY W 2011r.</dc:title>
  <dc:creator>Ania</dc:creator>
  <cp:lastModifiedBy>Maksymilian Rudnik</cp:lastModifiedBy>
  <cp:revision>85</cp:revision>
  <dcterms:created xsi:type="dcterms:W3CDTF">2011-12-29T08:44:58Z</dcterms:created>
  <dcterms:modified xsi:type="dcterms:W3CDTF">2022-02-11T06:27:36Z</dcterms:modified>
</cp:coreProperties>
</file>