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7" r:id="rId2"/>
    <p:sldId id="279" r:id="rId3"/>
    <p:sldId id="280" r:id="rId4"/>
    <p:sldId id="275" r:id="rId5"/>
    <p:sldId id="281" r:id="rId6"/>
    <p:sldId id="274" r:id="rId7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75" autoAdjust="0"/>
    <p:restoredTop sz="94702" autoAdjust="0"/>
  </p:normalViewPr>
  <p:slideViewPr>
    <p:cSldViewPr>
      <p:cViewPr varScale="1">
        <p:scale>
          <a:sx n="78" d="100"/>
          <a:sy n="78" d="100"/>
        </p:scale>
        <p:origin x="156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pl-PL" altLang="pl-PL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A73E775-BD13-4133-912A-20CFBED9A38B}" type="datetimeFigureOut">
              <a:rPr lang="pl-PL" altLang="pl-PL"/>
              <a:pPr/>
              <a:t>10.02.2022</a:t>
            </a:fld>
            <a:endParaRPr lang="pl-PL" altLang="pl-PL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pl-PL" altLang="pl-PL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E3AD3FB-2253-45D1-87FA-0B5D7732589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403266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pl-PL" altLang="pl-PL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807F0F2-04ED-43E3-A91C-F63E9EE4C569}" type="datetimeFigureOut">
              <a:rPr lang="pl-PL" altLang="pl-PL"/>
              <a:pPr/>
              <a:t>10.02.2022</a:t>
            </a:fld>
            <a:endParaRPr lang="pl-PL" altLang="pl-PL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pl-PL" altLang="pl-PL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59CE955-59C8-4671-9455-2DD12733987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30867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65941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35268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67825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74146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26880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50228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ójkąt prostokątny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upa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Dowolny kształt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Dowolny kształt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1330642500 h 528"/>
                <a:gd name="T6" fmla="*/ 12003212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11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49A7598-2D78-4334-A200-0CF1D20A6A76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12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13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fld id="{13C34C99-70EF-4F19-8CF1-1B0B1813916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9162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42F677B-950C-4D75-87E6-77FC502FA075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96DC8C20-8F4C-47EB-97FA-75852DE1B7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76085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9EB9193-77F5-4D6C-B032-95C886E1E643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EAC8C9B1-51C3-449A-9379-CECF05FBE21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45059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146DBF3-844C-40FF-A070-A9B1B85FE4E5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14D7D0CE-4D57-4B13-9B4E-30BBC9ED0FD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62666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g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ag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CEA42E-70B6-4DEB-A71E-5CCB20D1012C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73DFA235-EB23-4675-9CE4-B597A0F9A7C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975378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4BF9C50-400E-4DC3-B8C1-D2B0CCA72913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8745FE4C-C805-417E-8084-608E796EF39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057348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9CD21F-1D9A-46DB-9FB8-7ACD694E7C1B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09A0CE68-4085-4F69-9638-7D906AC60EB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256731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D0B5911-CBB4-4481-9948-AB1D7F485D0A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E1D87F0D-D0EE-4CC8-B9C0-F1F2935812F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001134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31ABED-B1EC-421E-B375-7DFE26119807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B8C44F0C-9EC7-4F18-808D-40E055F8847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08630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A566A86-9F67-4E7F-A3A5-50E1CF1E7680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86686BC7-01ED-4104-8D93-96A4B537BA8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46445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olny kształt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Dowolny kształt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7" name="Trójkąt prostokątny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Pag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ag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1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41F5241-CCD9-49EE-B9C6-26F0460ED71A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12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13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7B0B66BD-004D-423E-BFCA-7865E5EB0C8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222672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7" name="Dowolny kształt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033" name="Symbol zastępczy tekstu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B80E121-6E2B-4C68-82FE-5628B3119E92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r>
              <a:rPr lang="pl-PL"/>
              <a:t>Strategia Rozwoju Miasta Chojnice na lata 2012-2020</a:t>
            </a:r>
            <a:endParaRPr lang="pl-PL" dirty="0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pl-PL" altLang="pl-PL"/>
              <a:t>Marek Dutkowski </a:t>
            </a:r>
            <a:fld id="{3200AED7-ACA4-4E8A-BBE8-F42C6D9D655A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marekdutkowski.eu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8424936" cy="2304256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200" dirty="0" smtClean="0">
                <a:effectLst/>
              </a:rPr>
              <a:t>Wizja i misja rozwoju Chojnic</a:t>
            </a:r>
            <a:br>
              <a:rPr lang="pl-PL" sz="3200" dirty="0" smtClean="0">
                <a:effectLst/>
              </a:rPr>
            </a:br>
            <a:r>
              <a:rPr lang="pl-PL" sz="3200" dirty="0" smtClean="0">
                <a:effectLst/>
              </a:rPr>
              <a:t> </a:t>
            </a:r>
            <a:br>
              <a:rPr lang="pl-PL" sz="3200" dirty="0" smtClean="0">
                <a:effectLst/>
              </a:rPr>
            </a:br>
            <a:r>
              <a:rPr lang="pl-PL" sz="2400" i="1" dirty="0" smtClean="0">
                <a:effectLst/>
              </a:rPr>
              <a:t>Propozycja i warianty</a:t>
            </a:r>
            <a:endParaRPr lang="pl-PL" sz="2600" i="1" dirty="0"/>
          </a:p>
        </p:txBody>
      </p:sp>
      <p:sp>
        <p:nvSpPr>
          <p:cNvPr id="13315" name="Podtytuł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pl-PL" altLang="pl-PL" smtClean="0"/>
              <a:t>3 Posiedzenie Rady Strategii Rozwoju Chojnic</a:t>
            </a:r>
          </a:p>
          <a:p>
            <a:pPr marR="0" eaLnBrk="1" hangingPunct="1"/>
            <a:r>
              <a:rPr lang="pl-PL" altLang="pl-PL" smtClean="0"/>
              <a:t>Chojnice 06.11.2012  </a:t>
            </a:r>
          </a:p>
        </p:txBody>
      </p:sp>
      <p:pic>
        <p:nvPicPr>
          <p:cNvPr id="13316" name="Obraz 3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300663"/>
            <a:ext cx="1349375" cy="141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pole tekstowe 4"/>
          <p:cNvSpPr txBox="1">
            <a:spLocks noChangeArrowheads="1"/>
          </p:cNvSpPr>
          <p:nvPr/>
        </p:nvSpPr>
        <p:spPr bwMode="auto">
          <a:xfrm>
            <a:off x="2155825" y="6457950"/>
            <a:ext cx="6988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r>
              <a:rPr lang="pl-PL" altLang="pl-PL" sz="2000"/>
              <a:t>Strategia Rozwoju Miasta Chojnice na lata 2012-2020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81138"/>
            <a:ext cx="8147050" cy="4525962"/>
          </a:xfrm>
        </p:spPr>
        <p:txBody>
          <a:bodyPr/>
          <a:lstStyle/>
          <a:p>
            <a:pPr marL="107950" indent="250825">
              <a:buFont typeface="Wingdings 3" panose="05040102010807070707" pitchFamily="18" charset="2"/>
              <a:buNone/>
            </a:pPr>
            <a:r>
              <a:rPr lang="pl-PL" altLang="pl-PL" sz="2000" smtClean="0"/>
              <a:t>W roku 2020 Chojnice będą miastem ludzi bardziej </a:t>
            </a:r>
            <a:r>
              <a:rPr lang="pl-PL" altLang="pl-PL" sz="2000" u="sng" smtClean="0"/>
              <a:t>aktywnych</a:t>
            </a:r>
            <a:r>
              <a:rPr lang="pl-PL" altLang="pl-PL" sz="2000" smtClean="0"/>
              <a:t>, </a:t>
            </a:r>
            <a:r>
              <a:rPr lang="pl-PL" altLang="pl-PL" sz="2000" u="sng" smtClean="0"/>
              <a:t>gospodarnych</a:t>
            </a:r>
            <a:r>
              <a:rPr lang="pl-PL" altLang="pl-PL" sz="2000" smtClean="0"/>
              <a:t> i </a:t>
            </a:r>
            <a:r>
              <a:rPr lang="pl-PL" altLang="pl-PL" sz="2000" u="sng" smtClean="0"/>
              <a:t>kreatywnych</a:t>
            </a:r>
            <a:r>
              <a:rPr lang="pl-PL" altLang="pl-PL" sz="2000" smtClean="0"/>
              <a:t>, niż obecnie. </a:t>
            </a:r>
          </a:p>
          <a:p>
            <a:pPr marL="107950" indent="250825">
              <a:buFont typeface="Wingdings 3" panose="05040102010807070707" pitchFamily="18" charset="2"/>
              <a:buNone/>
            </a:pPr>
            <a:r>
              <a:rPr lang="pl-PL" altLang="pl-PL" sz="2000" smtClean="0"/>
              <a:t>Stopniowa zmiana postaw i zachowań w latach 2012-2020 dotyczyć będzie wszystkich podmiotów istotnych dla życia i rozwoju miasta: władz samorządowych, organizacji społecznych, przedsiębiorstw , a także ogółu mieszkańców.</a:t>
            </a:r>
          </a:p>
          <a:p>
            <a:pPr marL="107950" indent="250825">
              <a:buFont typeface="Wingdings 3" panose="05040102010807070707" pitchFamily="18" charset="2"/>
              <a:buNone/>
            </a:pPr>
            <a:r>
              <a:rPr lang="pl-PL" altLang="pl-PL" sz="2000" smtClean="0"/>
              <a:t>Wzrost aktywności, gospodarności i kreatywności – współzależnych i wzajemnie się wzmacniających – skutkuje zwiększeniem atrakcyjności inwestycyjnej, osiedleńczej i turystycznej. </a:t>
            </a:r>
          </a:p>
          <a:p>
            <a:pPr marL="107950" indent="250825">
              <a:buFont typeface="Wingdings 3" panose="05040102010807070707" pitchFamily="18" charset="2"/>
              <a:buNone/>
            </a:pPr>
            <a:r>
              <a:rPr lang="pl-PL" altLang="pl-PL" sz="2000" smtClean="0"/>
              <a:t>W efekcie poprawi się pozycja i znaczenie Chojnic na Pomorzu i w Polsce.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pl-PL" sz="3200" b="0" dirty="0" smtClean="0">
                <a:effectLst/>
              </a:rPr>
              <a:t>Wizja miasta Chojnice w 2020 r. </a:t>
            </a:r>
            <a:endParaRPr lang="pl-PL" sz="3200" b="0" dirty="0"/>
          </a:p>
        </p:txBody>
      </p:sp>
      <p:sp>
        <p:nvSpPr>
          <p:cNvPr id="14340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  <p:pic>
        <p:nvPicPr>
          <p:cNvPr id="14341" name="Obraz 5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50" indent="250825">
              <a:buFont typeface="Wingdings 3" panose="05040102010807070707" pitchFamily="18" charset="2"/>
              <a:buNone/>
              <a:defRPr/>
            </a:pPr>
            <a:r>
              <a:rPr lang="pl-PL" sz="2000" dirty="0"/>
              <a:t>W roku 2020 Chojnice będą miastem oferującym lepsze materialne i organizacyjne warunki życia, pracy i prowadzenia </a:t>
            </a:r>
            <a:r>
              <a:rPr lang="pl-PL" sz="2000" dirty="0" smtClean="0"/>
              <a:t>działalności gospodarczej w </a:t>
            </a:r>
            <a:r>
              <a:rPr lang="pl-PL" sz="2000" dirty="0"/>
              <a:t>trzech podstawowych sferach: </a:t>
            </a:r>
          </a:p>
          <a:p>
            <a:pPr marL="566737" indent="-457200">
              <a:buFont typeface="+mj-lt"/>
              <a:buAutoNum type="arabicPeriod"/>
              <a:defRPr/>
            </a:pPr>
            <a:r>
              <a:rPr lang="pl-PL" sz="2000" u="sng" dirty="0"/>
              <a:t>Dostępności</a:t>
            </a:r>
            <a:r>
              <a:rPr lang="pl-PL" sz="2000" dirty="0"/>
              <a:t> transportowej, telekomunikacyjnej i informacyjnej. </a:t>
            </a:r>
          </a:p>
          <a:p>
            <a:pPr marL="566737" indent="-457200">
              <a:buFont typeface="+mj-lt"/>
              <a:buAutoNum type="arabicPeriod"/>
              <a:defRPr/>
            </a:pPr>
            <a:r>
              <a:rPr lang="pl-PL" sz="2000" u="sng" dirty="0"/>
              <a:t>Samodzielności</a:t>
            </a:r>
            <a:r>
              <a:rPr lang="pl-PL" sz="2000" dirty="0"/>
              <a:t> i </a:t>
            </a:r>
            <a:r>
              <a:rPr lang="pl-PL" sz="2000" u="sng" dirty="0"/>
              <a:t>samowystarczalności</a:t>
            </a:r>
            <a:r>
              <a:rPr lang="pl-PL" sz="2000" dirty="0"/>
              <a:t> finansowej, energetycznej, wodno-kanalizacyjnej, mieszkaniowej i przestrzennej. </a:t>
            </a:r>
          </a:p>
          <a:p>
            <a:pPr marL="566737" indent="-457200">
              <a:buFont typeface="+mj-lt"/>
              <a:buAutoNum type="arabicPeriod"/>
              <a:defRPr/>
            </a:pPr>
            <a:r>
              <a:rPr lang="pl-PL" sz="2000" u="sng" dirty="0"/>
              <a:t>Jakości</a:t>
            </a:r>
            <a:r>
              <a:rPr lang="pl-PL" sz="2000" dirty="0"/>
              <a:t> </a:t>
            </a:r>
            <a:r>
              <a:rPr lang="pl-PL" sz="2000" u="sng" dirty="0"/>
              <a:t>życia</a:t>
            </a:r>
            <a:r>
              <a:rPr lang="pl-PL" sz="2000" dirty="0"/>
              <a:t> poprzez gwarancję dotychczasowego poziomu oraz stopniową poprawę i wzbogacanie form </a:t>
            </a:r>
            <a:r>
              <a:rPr lang="pl-PL" sz="2000" u="sng" dirty="0"/>
              <a:t>dostępu</a:t>
            </a:r>
            <a:r>
              <a:rPr lang="pl-PL" sz="2000" dirty="0"/>
              <a:t> do edukacji, ochrony zdrowia, handlu i podstawowych usług, kultury, rozrywki i rekreacji oraz </a:t>
            </a:r>
            <a:r>
              <a:rPr lang="pl-PL" sz="2000" u="sng" dirty="0"/>
              <a:t>odpowiedni</a:t>
            </a:r>
            <a:r>
              <a:rPr lang="pl-PL" sz="2000" dirty="0"/>
              <a:t> </a:t>
            </a:r>
            <a:r>
              <a:rPr lang="pl-PL" sz="2000" u="sng" dirty="0"/>
              <a:t>stan</a:t>
            </a:r>
            <a:r>
              <a:rPr lang="pl-PL" sz="2000" dirty="0"/>
              <a:t> i </a:t>
            </a:r>
            <a:r>
              <a:rPr lang="pl-PL" sz="2000" u="sng" dirty="0"/>
              <a:t>wyposażenie</a:t>
            </a:r>
            <a:r>
              <a:rPr lang="pl-PL" sz="2000" dirty="0"/>
              <a:t> służących </a:t>
            </a:r>
            <a:r>
              <a:rPr lang="pl-PL" sz="2000" dirty="0" smtClean="0"/>
              <a:t>temu </a:t>
            </a:r>
            <a:r>
              <a:rPr lang="pl-PL" sz="2000" dirty="0"/>
              <a:t>obiektów, miejsc i przestrzeni publicznych. </a:t>
            </a:r>
          </a:p>
          <a:p>
            <a:pPr marL="109537" indent="0">
              <a:buFont typeface="Wingdings 3" panose="05040102010807070707" pitchFamily="18" charset="2"/>
              <a:buNone/>
              <a:defRPr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31800" y="18864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pl-PL" sz="3200" b="0" dirty="0" smtClean="0">
                <a:effectLst/>
              </a:rPr>
              <a:t>Wizja miasta Chojnice w 2020 r.</a:t>
            </a:r>
            <a:r>
              <a:rPr lang="pl-PL" sz="4400" b="0" dirty="0" smtClean="0">
                <a:effectLst/>
              </a:rPr>
              <a:t> </a:t>
            </a:r>
            <a:endParaRPr lang="pl-PL" b="0" dirty="0"/>
          </a:p>
        </p:txBody>
      </p:sp>
      <p:pic>
        <p:nvPicPr>
          <p:cNvPr id="15364" name="Obraz 5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81138"/>
            <a:ext cx="8578850" cy="4525962"/>
          </a:xfrm>
        </p:spPr>
        <p:txBody>
          <a:bodyPr/>
          <a:lstStyle/>
          <a:p>
            <a:endParaRPr lang="pl-PL" altLang="pl-PL" sz="2000" smtClean="0"/>
          </a:p>
          <a:p>
            <a:r>
              <a:rPr lang="pl-PL" altLang="pl-PL" sz="2000" smtClean="0"/>
              <a:t>Zasada </a:t>
            </a:r>
            <a:r>
              <a:rPr lang="pl-PL" altLang="pl-PL" sz="2000" u="sng" smtClean="0"/>
              <a:t>selektywności</a:t>
            </a:r>
            <a:r>
              <a:rPr lang="pl-PL" altLang="pl-PL" sz="2000" smtClean="0"/>
              <a:t> wyboru i </a:t>
            </a:r>
            <a:r>
              <a:rPr lang="pl-PL" altLang="pl-PL" sz="2000" u="sng" smtClean="0"/>
              <a:t>koncentracji</a:t>
            </a:r>
            <a:r>
              <a:rPr lang="pl-PL" altLang="pl-PL" sz="2000" smtClean="0"/>
              <a:t> działań na poziomie projektów i programów </a:t>
            </a:r>
          </a:p>
          <a:p>
            <a:r>
              <a:rPr lang="pl-PL" altLang="pl-PL" sz="2000" smtClean="0"/>
              <a:t>Kryterium </a:t>
            </a:r>
            <a:r>
              <a:rPr lang="pl-PL" altLang="pl-PL" sz="2000" u="sng" smtClean="0"/>
              <a:t>doboru</a:t>
            </a:r>
            <a:r>
              <a:rPr lang="pl-PL" altLang="pl-PL" sz="2000" smtClean="0"/>
              <a:t> projektów i programów będzie ich </a:t>
            </a:r>
            <a:r>
              <a:rPr lang="pl-PL" altLang="pl-PL" sz="2000" u="sng" smtClean="0"/>
              <a:t>legalność</a:t>
            </a:r>
            <a:r>
              <a:rPr lang="pl-PL" altLang="pl-PL" sz="2000" smtClean="0"/>
              <a:t>, </a:t>
            </a:r>
            <a:r>
              <a:rPr lang="pl-PL" altLang="pl-PL" sz="2000" u="sng" smtClean="0"/>
              <a:t>wykonalność</a:t>
            </a:r>
            <a:r>
              <a:rPr lang="pl-PL" altLang="pl-PL" sz="2000" smtClean="0"/>
              <a:t> oraz </a:t>
            </a:r>
            <a:r>
              <a:rPr lang="pl-PL" altLang="pl-PL" sz="2000" u="sng" smtClean="0"/>
              <a:t>podmiotowość</a:t>
            </a:r>
            <a:endParaRPr lang="pl-PL" altLang="pl-PL" sz="200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z="3200" b="0" dirty="0" smtClean="0">
                <a:effectLst/>
              </a:rPr>
              <a:t>Misja </a:t>
            </a:r>
            <a:r>
              <a:rPr lang="pl-PL" sz="3200" b="0" dirty="0">
                <a:effectLst/>
              </a:rPr>
              <a:t>władz samorządowych </a:t>
            </a:r>
            <a:r>
              <a:rPr lang="pl-PL" sz="3200" b="0" dirty="0" smtClean="0">
                <a:effectLst/>
              </a:rPr>
              <a:t>Chojnic służąca </a:t>
            </a:r>
            <a:r>
              <a:rPr lang="pl-PL" sz="3200" b="0" dirty="0">
                <a:effectLst/>
              </a:rPr>
              <a:t>urzeczywistnieniu wizji </a:t>
            </a:r>
            <a:endParaRPr lang="pl-PL" sz="3200" b="0" dirty="0"/>
          </a:p>
        </p:txBody>
      </p:sp>
      <p:sp>
        <p:nvSpPr>
          <p:cNvPr id="16388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  <p:pic>
        <p:nvPicPr>
          <p:cNvPr id="16389" name="Obraz 5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50" indent="250825">
              <a:buFont typeface="Wingdings 3" panose="05040102010807070707" pitchFamily="18" charset="2"/>
              <a:buNone/>
              <a:defRPr/>
            </a:pPr>
            <a:r>
              <a:rPr lang="pl-PL" sz="2000" dirty="0"/>
              <a:t>Realizacja strategii rozwoju Chojnic do 2020 r. wymagać będzie od władz samorządowych podjęcia dodatkowego wysiłku w celu zagwarantowania dla każdego inwestycyjnego i organizacyjnego projektu lub programu strategicznego: </a:t>
            </a:r>
          </a:p>
          <a:p>
            <a:pPr marL="566737" indent="-457200">
              <a:buFont typeface="+mj-lt"/>
              <a:buAutoNum type="arabicPeriod"/>
              <a:defRPr/>
            </a:pPr>
            <a:r>
              <a:rPr lang="pl-PL" sz="2000" dirty="0"/>
              <a:t>Sprawnej </a:t>
            </a:r>
            <a:r>
              <a:rPr lang="pl-PL" sz="2000" u="sng" dirty="0"/>
              <a:t>koordynacji</a:t>
            </a:r>
            <a:r>
              <a:rPr lang="pl-PL" sz="2000" dirty="0"/>
              <a:t> w czasie, </a:t>
            </a:r>
            <a:r>
              <a:rPr lang="pl-PL" sz="2000" dirty="0" smtClean="0"/>
              <a:t>w </a:t>
            </a:r>
            <a:r>
              <a:rPr lang="pl-PL" sz="2000" dirty="0"/>
              <a:t>przestrzeni oraz bieżącego zarządzania. </a:t>
            </a:r>
          </a:p>
          <a:p>
            <a:pPr marL="566737" indent="-457200">
              <a:buFont typeface="+mj-lt"/>
              <a:buAutoNum type="arabicPeriod"/>
              <a:defRPr/>
            </a:pPr>
            <a:r>
              <a:rPr lang="pl-PL" sz="2000" dirty="0"/>
              <a:t>Umożliwienia </a:t>
            </a:r>
            <a:r>
              <a:rPr lang="pl-PL" sz="2000" u="sng" dirty="0"/>
              <a:t>partycypacji</a:t>
            </a:r>
            <a:r>
              <a:rPr lang="pl-PL" sz="2000" dirty="0"/>
              <a:t> społecznej, czyli otwartości na partnerów, przejrzystości finansowej i prawnej oraz przestrzegania zasady pomocniczości. </a:t>
            </a:r>
          </a:p>
          <a:p>
            <a:pPr marL="566737" indent="-457200">
              <a:buFont typeface="+mj-lt"/>
              <a:buAutoNum type="arabicPeriod"/>
              <a:defRPr/>
            </a:pPr>
            <a:r>
              <a:rPr lang="pl-PL" sz="2000" dirty="0"/>
              <a:t>Zagwarantowania </a:t>
            </a:r>
            <a:r>
              <a:rPr lang="pl-PL" sz="2000" u="sng" dirty="0"/>
              <a:t>wrażliwości</a:t>
            </a:r>
            <a:r>
              <a:rPr lang="pl-PL" sz="2000" dirty="0"/>
              <a:t> na konkretnego człowieka, na potrzeby społeczne, na historię i tradycje, na przyrodę </a:t>
            </a:r>
            <a:r>
              <a:rPr lang="pl-PL" sz="2000" dirty="0" smtClean="0"/>
              <a:t>i piękno</a:t>
            </a:r>
            <a:r>
              <a:rPr lang="pl-PL" sz="2000" dirty="0"/>
              <a:t>. </a:t>
            </a:r>
          </a:p>
          <a:p>
            <a:pPr>
              <a:defRPr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z="3200" b="0" dirty="0" smtClean="0">
                <a:effectLst/>
              </a:rPr>
              <a:t>Misja władz samorządowych Chojnic służąca urzeczywistnieniu wizji </a:t>
            </a:r>
            <a:endParaRPr lang="pl-PL" sz="3200" b="0" dirty="0"/>
          </a:p>
        </p:txBody>
      </p:sp>
      <p:pic>
        <p:nvPicPr>
          <p:cNvPr id="17412" name="Obraz 5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600" dirty="0" smtClean="0"/>
              <a:t>Dziękuję za uwagę! </a:t>
            </a:r>
            <a:endParaRPr lang="pl-PL" sz="3600" dirty="0"/>
          </a:p>
        </p:txBody>
      </p:sp>
      <p:sp>
        <p:nvSpPr>
          <p:cNvPr id="18435" name="Podtytuł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>
              <a:lnSpc>
                <a:spcPct val="80000"/>
              </a:lnSpc>
            </a:pPr>
            <a:r>
              <a:rPr lang="pl-PL" altLang="pl-PL" sz="1900" smtClean="0"/>
              <a:t>Prof. dr hab. Marek Dutkowski </a:t>
            </a:r>
          </a:p>
          <a:p>
            <a:pPr marR="0" eaLnBrk="1" hangingPunct="1">
              <a:lnSpc>
                <a:spcPct val="80000"/>
              </a:lnSpc>
            </a:pPr>
            <a:r>
              <a:rPr lang="pl-PL" altLang="pl-PL" sz="1900" smtClean="0"/>
              <a:t>z Zespołem </a:t>
            </a:r>
          </a:p>
          <a:p>
            <a:pPr marR="0" eaLnBrk="1" hangingPunct="1">
              <a:lnSpc>
                <a:spcPct val="80000"/>
              </a:lnSpc>
            </a:pPr>
            <a:endParaRPr lang="pl-PL" altLang="pl-PL" sz="1900" smtClean="0"/>
          </a:p>
          <a:p>
            <a:pPr marR="0" eaLnBrk="1" hangingPunct="1">
              <a:lnSpc>
                <a:spcPct val="80000"/>
              </a:lnSpc>
            </a:pPr>
            <a:r>
              <a:rPr lang="pl-PL" altLang="pl-PL" sz="1900" smtClean="0">
                <a:hlinkClick r:id="rId3"/>
              </a:rPr>
              <a:t>info@marekdutkowski.eu</a:t>
            </a:r>
            <a:r>
              <a:rPr lang="pl-PL" altLang="pl-PL" sz="1900" smtClean="0"/>
              <a:t>  </a:t>
            </a:r>
          </a:p>
        </p:txBody>
      </p:sp>
      <p:pic>
        <p:nvPicPr>
          <p:cNvPr id="18436" name="Obraz 3" descr="Herb Chojnic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300663"/>
            <a:ext cx="1349375" cy="141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pole tekstowe 4"/>
          <p:cNvSpPr txBox="1">
            <a:spLocks noChangeArrowheads="1"/>
          </p:cNvSpPr>
          <p:nvPr/>
        </p:nvSpPr>
        <p:spPr bwMode="auto">
          <a:xfrm>
            <a:off x="2155825" y="6457950"/>
            <a:ext cx="6988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r>
              <a:rPr lang="pl-PL" altLang="pl-PL" sz="2000"/>
              <a:t>Strategia Rozwoju Miasta Chojnice na lata 2012-2020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583</TotalTime>
  <Words>370</Words>
  <Application>Microsoft Office PowerPoint</Application>
  <PresentationFormat>Pokaz na ekranie (4:3)</PresentationFormat>
  <Paragraphs>33</Paragraphs>
  <Slides>6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3" baseType="lpstr">
      <vt:lpstr>Lucida Sans Unicode</vt:lpstr>
      <vt:lpstr>Arial</vt:lpstr>
      <vt:lpstr>Wingdings 3</vt:lpstr>
      <vt:lpstr>Verdana</vt:lpstr>
      <vt:lpstr>Wingdings 2</vt:lpstr>
      <vt:lpstr>Calibri</vt:lpstr>
      <vt:lpstr>Hol</vt:lpstr>
      <vt:lpstr>Wizja i misja rozwoju Chojnic   Propozycja i warianty</vt:lpstr>
      <vt:lpstr>Wizja miasta Chojnice w 2020 r. </vt:lpstr>
      <vt:lpstr>Wizja miasta Chojnice w 2020 r. </vt:lpstr>
      <vt:lpstr>Misja władz samorządowych Chojnic służąca urzeczywistnieniu wizji </vt:lpstr>
      <vt:lpstr>Misja władz samorządowych Chojnic służąca urzeczywistnieniu wizji </vt:lpstr>
      <vt:lpstr>Dziękuję za uwagę! </vt:lpstr>
    </vt:vector>
  </TitlesOfParts>
  <Company>Your Company Name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Tomasz Michalski</dc:creator>
  <cp:lastModifiedBy>Maksymilian Rudnik</cp:lastModifiedBy>
  <cp:revision>146</cp:revision>
  <dcterms:created xsi:type="dcterms:W3CDTF">2012-03-09T11:33:55Z</dcterms:created>
  <dcterms:modified xsi:type="dcterms:W3CDTF">2022-02-10T11:11:34Z</dcterms:modified>
</cp:coreProperties>
</file>