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302" r:id="rId2"/>
    <p:sldId id="256" r:id="rId3"/>
    <p:sldId id="257" r:id="rId4"/>
    <p:sldId id="258" r:id="rId5"/>
    <p:sldId id="282" r:id="rId6"/>
    <p:sldId id="291" r:id="rId7"/>
    <p:sldId id="301" r:id="rId8"/>
    <p:sldId id="283" r:id="rId9"/>
    <p:sldId id="259" r:id="rId10"/>
    <p:sldId id="292" r:id="rId11"/>
    <p:sldId id="260" r:id="rId12"/>
    <p:sldId id="296" r:id="rId13"/>
    <p:sldId id="261" r:id="rId14"/>
    <p:sldId id="262" r:id="rId15"/>
    <p:sldId id="284" r:id="rId16"/>
    <p:sldId id="285" r:id="rId17"/>
    <p:sldId id="263" r:id="rId18"/>
    <p:sldId id="293" r:id="rId19"/>
    <p:sldId id="264" r:id="rId20"/>
    <p:sldId id="286" r:id="rId21"/>
    <p:sldId id="265" r:id="rId22"/>
    <p:sldId id="295" r:id="rId23"/>
    <p:sldId id="266" r:id="rId24"/>
    <p:sldId id="287" r:id="rId25"/>
    <p:sldId id="267" r:id="rId26"/>
    <p:sldId id="294" r:id="rId27"/>
    <p:sldId id="268" r:id="rId28"/>
    <p:sldId id="288" r:id="rId29"/>
    <p:sldId id="297" r:id="rId30"/>
    <p:sldId id="269" r:id="rId31"/>
    <p:sldId id="270" r:id="rId32"/>
    <p:sldId id="290" r:id="rId33"/>
    <p:sldId id="298" r:id="rId34"/>
    <p:sldId id="299" r:id="rId35"/>
    <p:sldId id="300" r:id="rId36"/>
  </p:sldIdLst>
  <p:sldSz cx="9906000" cy="6858000" type="A4"/>
  <p:notesSz cx="6808788" cy="9823450"/>
  <p:defaultTextStyle>
    <a:defPPr>
      <a:defRPr lang="pl-PL"/>
    </a:defPPr>
    <a:lvl1pPr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4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66CCFF"/>
    <a:srgbClr val="FF0000"/>
    <a:srgbClr val="C0C0C0"/>
    <a:srgbClr val="000066"/>
    <a:srgbClr val="000099"/>
    <a:srgbClr val="CCE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84" y="-78"/>
      </p:cViewPr>
      <p:guideLst>
        <p:guide orient="horz" pos="3094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0488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buFontTx/>
              <a:buNone/>
              <a:defRPr sz="1200">
                <a:latin typeface="Times New Roman CE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90488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Times New Roman CE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516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buFontTx/>
              <a:buNone/>
              <a:defRPr sz="1200">
                <a:latin typeface="Times New Roman CE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555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Times New Roman CE" panose="02020603050405020304" pitchFamily="18" charset="0"/>
              </a:defRPr>
            </a:lvl1pPr>
          </a:lstStyle>
          <a:p>
            <a:fld id="{BCCF537C-989C-4BAC-8830-BB1BA2C1449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81204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spcBef>
                <a:spcPct val="0"/>
              </a:spcBef>
              <a:buFontTx/>
              <a:buNone/>
              <a:defRPr sz="1000" i="1">
                <a:latin typeface="Times New Roman CE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spcBef>
                <a:spcPct val="0"/>
              </a:spcBef>
              <a:buFontTx/>
              <a:buNone/>
              <a:defRPr sz="1000" i="1">
                <a:latin typeface="Times New Roman CE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57238" y="741363"/>
            <a:ext cx="5300662" cy="3670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65663"/>
            <a:ext cx="4992688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edytowaæ style wzorca tekstu</a:t>
            </a:r>
          </a:p>
          <a:p>
            <a:pPr lvl="0"/>
            <a:r>
              <a:rPr lang="pl-PL" altLang="pl-PL" smtClean="0"/>
              <a:t>Drugi poziom</a:t>
            </a:r>
          </a:p>
          <a:p>
            <a:pPr lvl="0"/>
            <a:r>
              <a:rPr lang="pl-PL" altLang="pl-PL" smtClean="0"/>
              <a:t>Trzeci poziom</a:t>
            </a:r>
          </a:p>
          <a:p>
            <a:pPr lvl="0"/>
            <a:r>
              <a:rPr lang="pl-PL" altLang="pl-PL" smtClean="0"/>
              <a:t>Czwarty poziom</a:t>
            </a:r>
          </a:p>
          <a:p>
            <a:pPr lvl="0"/>
            <a:r>
              <a:rPr lang="pl-PL" altLang="pl-PL" smtClean="0"/>
              <a:t>Pi¹ty poziom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11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11225" eaLnBrk="0" hangingPunct="0">
              <a:spcBef>
                <a:spcPct val="0"/>
              </a:spcBef>
              <a:buFontTx/>
              <a:buNone/>
              <a:defRPr sz="1000" i="1">
                <a:latin typeface="Times New Roman CE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331325"/>
            <a:ext cx="29511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spcBef>
                <a:spcPct val="0"/>
              </a:spcBef>
              <a:buFontTx/>
              <a:buNone/>
              <a:defRPr sz="1000" i="1">
                <a:latin typeface="Times New Roman CE" panose="02020603050405020304" pitchFamily="18" charset="0"/>
              </a:defRPr>
            </a:lvl1pPr>
          </a:lstStyle>
          <a:p>
            <a:fld id="{43B0761C-6E9F-4C2B-A6D1-B764FC08100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596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panose="02020603050405020304" pitchFamily="18" charset="0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panose="02020603050405020304" pitchFamily="18" charset="0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panose="02020603050405020304" pitchFamily="18" charset="0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panose="02020603050405020304" pitchFamily="18" charset="0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32F76-7B25-497B-8157-28EAF6C4048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705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526F0-25CD-48BA-B2D9-A7C87AD525D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099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28D1A-2E47-4BEB-B1D0-B89F9D241ED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734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online 2"/>
          <p:cNvSpPr>
            <a:spLocks noGrp="1"/>
          </p:cNvSpPr>
          <p:nvPr>
            <p:ph type="clipArt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2D5F92F4-07C8-4CE8-9443-C34812640FF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6584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AB9E7365-C24A-4F37-B46A-224F1342906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966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FEA5E-BB42-4B2B-90E4-5A97C117671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129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15D1A-975A-40D1-B8A6-24D8ECFB342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291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F5FA6-6086-4233-B036-CF6F2B086D7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125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F81A6-D272-4988-991C-F4431F0CE0C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755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2F760-F349-4AC6-8DEE-D3B14D5DFA4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837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72A04-4EF8-4868-8B6C-0E132DBF153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895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5D40B-42D2-452F-8833-F36B92E67D8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814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6F80B-325F-4E08-A0F9-4F0D5540805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801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edytowaæ</a:t>
            </a:r>
            <a:br>
              <a:rPr lang="pl-PL" altLang="pl-PL" smtClean="0"/>
            </a:br>
            <a:r>
              <a:rPr lang="pl-PL" altLang="pl-PL" smtClean="0"/>
              <a:t>styl wzorca tytu³u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edytowaæ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Pi¹ty poziom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/>
            </a:lvl1pPr>
          </a:lstStyle>
          <a:p>
            <a:endParaRPr lang="pl-PL" altLang="pl-P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pl-PL" altLang="pl-PL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192673ED-49E9-4A22-9AF4-FF177B4D727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065C-5AF7-4D69-9AB6-AB2C6C76289D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 "/>
            </a:pPr>
            <a:r>
              <a:rPr lang="pl-PL" altLang="pl-PL" sz="2000" b="1" i="1">
                <a:solidFill>
                  <a:srgbClr val="000099"/>
                </a:solidFill>
              </a:rPr>
              <a:t>Luty 2006</a:t>
            </a:r>
            <a:endParaRPr lang="pl-PL" altLang="pl-PL" i="1">
              <a:solidFill>
                <a:srgbClr val="000099"/>
              </a:solidFill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915400" cy="792163"/>
          </a:xfrm>
        </p:spPr>
        <p:txBody>
          <a:bodyPr/>
          <a:lstStyle/>
          <a:p>
            <a:r>
              <a:rPr lang="pl-PL" altLang="pl-PL"/>
              <a:t>Prezentacja programu promocji Projektu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91540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Char char=" "/>
            </a:pPr>
            <a:r>
              <a:rPr lang="pl-PL" altLang="pl-PL" sz="1800"/>
              <a:t>INNOWACYJNA KONCEPCJA PROMOCJI PROJEKTU "PRZEBUDOWA ISTNIEJĄCEGO UKŁADU DROGOWEGO ŁĄCZĄCEGO MIASTO CHOJNICE W MIEJSCOWOŚCIĄ CHARZYKOWY" ZOSTAŁA ZAAKCEPTOWANA PRZEZ ZARZĄD DRÓG WOJEWÓDZKICH W GDAŃSKU!</a:t>
            </a:r>
          </a:p>
          <a:p>
            <a:pPr algn="ctr">
              <a:lnSpc>
                <a:spcPct val="80000"/>
              </a:lnSpc>
              <a:buFontTx/>
              <a:buChar char=" "/>
            </a:pPr>
            <a:endParaRPr lang="pl-PL" altLang="pl-PL" sz="1800" dirty="0"/>
          </a:p>
          <a:p>
            <a:pPr algn="ctr">
              <a:lnSpc>
                <a:spcPct val="80000"/>
              </a:lnSpc>
              <a:buFontTx/>
              <a:buChar char=" "/>
            </a:pPr>
            <a:endParaRPr lang="pl-PL" altLang="pl-PL" sz="1800" dirty="0"/>
          </a:p>
          <a:p>
            <a:pPr algn="just">
              <a:lnSpc>
                <a:spcPct val="80000"/>
              </a:lnSpc>
              <a:buFontTx/>
              <a:buChar char=" "/>
            </a:pPr>
            <a:r>
              <a:rPr lang="pl-PL" altLang="pl-PL" sz="1800" dirty="0"/>
              <a:t>Wynik intensywnej współpracy środowisk lokalnych, wymagający zwołania trzech spotkań konsultacyjnych, został zaprezentowany 8 lutego 2006 r. w Zarządzie Dróg Wojewódzkich w Gdańsku - będącym, w imieniu Samorządu Województwa Pomorskiego, Beneficjentem Końcowym Projektu.</a:t>
            </a:r>
          </a:p>
          <a:p>
            <a:pPr algn="just">
              <a:lnSpc>
                <a:spcPct val="80000"/>
              </a:lnSpc>
              <a:buFontTx/>
              <a:buChar char=" "/>
            </a:pPr>
            <a:r>
              <a:rPr lang="pl-PL" altLang="pl-PL" sz="1800" dirty="0"/>
              <a:t>Prezentacja spotkała się z przychylnością Dyrektora Zarządu Dróg Wojewódzkich w Gdańsku - Włodzimierza Kubiaka. Rozpoczęła się już procedura przetargowa </a:t>
            </a:r>
            <a:r>
              <a:rPr lang="pl-PL" altLang="pl-PL" sz="1800" dirty="0" err="1"/>
              <a:t>mającega</a:t>
            </a:r>
            <a:r>
              <a:rPr lang="pl-PL" altLang="pl-PL" sz="1800" dirty="0"/>
              <a:t> na celu wyłonienie wykonawcy tego zadania.</a:t>
            </a:r>
          </a:p>
          <a:p>
            <a:pPr algn="just">
              <a:lnSpc>
                <a:spcPct val="80000"/>
              </a:lnSpc>
            </a:pPr>
            <a:endParaRPr lang="pl-PL" altLang="pl-PL" sz="1800" dirty="0"/>
          </a:p>
          <a:p>
            <a:pPr algn="just">
              <a:lnSpc>
                <a:spcPct val="80000"/>
              </a:lnSpc>
              <a:buFontTx/>
              <a:buChar char=" "/>
            </a:pPr>
            <a:r>
              <a:rPr lang="pl-PL" altLang="pl-PL" sz="1800" dirty="0"/>
              <a:t>W dalszej części prezentacji przedstawiamy ostateczny kształt programu promocji Projektu “Przebudowa istniejącego układu drogowego łączącego miasto Chojnice z miejscowością Charzykowy”.</a:t>
            </a:r>
            <a:endParaRPr lang="pl-PL" altLang="pl-PL" dirty="0"/>
          </a:p>
          <a:p>
            <a:pPr algn="just"/>
            <a:endParaRPr lang="pl-PL" alt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EFCB-6A0D-46B9-857E-61A290966B8F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609600"/>
          </a:xfrm>
        </p:spPr>
        <p:txBody>
          <a:bodyPr/>
          <a:lstStyle/>
          <a:p>
            <a:r>
              <a:rPr lang="pl-PL" altLang="pl-PL"/>
              <a:t>Orzeł</a:t>
            </a:r>
          </a:p>
        </p:txBody>
      </p:sp>
      <p:pic>
        <p:nvPicPr>
          <p:cNvPr id="54275" name="Picture 3" descr="C:\Documents and Settings\Kasia\Pulpit\Kasia\eagle%20on%20mar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54113"/>
            <a:ext cx="5181600" cy="45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BB19-01D5-47B5-9C9A-572C3C00F7B3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Plac Jagielloński – kolumna z orłem na kapitelu</a:t>
            </a:r>
            <a:r>
              <a:rPr lang="pl-PL" altLang="pl-PL">
                <a:solidFill>
                  <a:schemeClr val="tx1"/>
                </a:solidFill>
              </a:rPr>
              <a:t> </a:t>
            </a:r>
            <a:br>
              <a:rPr lang="pl-PL" altLang="pl-PL">
                <a:solidFill>
                  <a:schemeClr val="tx1"/>
                </a:solidFill>
              </a:rPr>
            </a:br>
            <a:r>
              <a:rPr lang="pl-PL" altLang="pl-PL" sz="3600"/>
              <a:t>Opis miejsca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l-PL" altLang="pl-PL" sz="2400"/>
              <a:t>	Plac Jagielloński był częścią tzw. Przedmieścia Człuchowskiego. Plan Chojnic z 1822 roku wskazuje, że w rejonie dzisiejszego Placu był staw.</a:t>
            </a:r>
          </a:p>
          <a:p>
            <a:pPr algn="just">
              <a:buFontTx/>
              <a:buNone/>
            </a:pPr>
            <a:r>
              <a:rPr lang="pl-PL" altLang="pl-PL" sz="2400"/>
              <a:t>	</a:t>
            </a:r>
          </a:p>
          <a:p>
            <a:pPr algn="just">
              <a:buFontTx/>
              <a:buNone/>
            </a:pPr>
            <a:r>
              <a:rPr lang="pl-PL" altLang="pl-PL" sz="2400"/>
              <a:t>	W XIX wieku Przedmieście Człuchowskie uległo wielkim przekształceniom. W 1835 roku został wytyczony plac, który stał się podstawą nowego planu zabudowy. W 1881 roku ostatecznie likwidacji uległ Staw Wołowy, a nawierzchnia została wybrukowana. Dziś miejsce to funkcjonuje jako jeden z najpopularniejszych parkingów miejskich.</a:t>
            </a:r>
          </a:p>
        </p:txBody>
      </p:sp>
      <p:sp>
        <p:nvSpPr>
          <p:cNvPr id="17412" name="Rectangle 1028"/>
          <p:cNvSpPr>
            <a:spLocks noChangeArrowheads="1"/>
          </p:cNvSpPr>
          <p:nvPr/>
        </p:nvSpPr>
        <p:spPr bwMode="auto">
          <a:xfrm>
            <a:off x="0" y="58674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C222-B45E-4775-8018-F1344D2C3884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58371" name="Rectangle 3075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  <p:sp>
        <p:nvSpPr>
          <p:cNvPr id="58370" name="Rectangle 3074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639762"/>
          </a:xfrm>
        </p:spPr>
        <p:txBody>
          <a:bodyPr/>
          <a:lstStyle/>
          <a:p>
            <a:r>
              <a:rPr lang="pl-PL" altLang="pl-PL" sz="2600"/>
              <a:t>Plac Jagielloński - widok na kolumnę z orłem</a:t>
            </a:r>
          </a:p>
        </p:txBody>
      </p:sp>
      <p:pic>
        <p:nvPicPr>
          <p:cNvPr id="58372" name="Picture 3076" descr="C:\Documents and Settings\Kasia\Pulpit\Kasia\skany\pljagiellon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8305800" cy="58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8023-7488-40F2-8194-175ECC9C78F0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Plac Jagielloński – kolumna z orłem na kapitelu</a:t>
            </a:r>
            <a:r>
              <a:rPr lang="pl-PL" altLang="pl-PL">
                <a:solidFill>
                  <a:schemeClr val="tx1"/>
                </a:solidFill>
              </a:rPr>
              <a:t> </a:t>
            </a:r>
            <a:r>
              <a:rPr lang="pl-PL" altLang="pl-PL" sz="3600"/>
              <a:t>Uzasadnienie wyboru miejsca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»"/>
            </a:pPr>
            <a:r>
              <a:rPr lang="pl-PL" altLang="pl-PL" sz="2400"/>
              <a:t>Plac Jagielloński to </a:t>
            </a:r>
            <a:r>
              <a:rPr lang="pl-PL" altLang="pl-PL" sz="2400" b="1"/>
              <a:t>miejsce rozpoczęcia</a:t>
            </a:r>
            <a:r>
              <a:rPr lang="pl-PL" altLang="pl-PL" sz="2400"/>
              <a:t> realizacji Projektu „Przebudowa układu drogowego łączącego miasto Chojnice z miejscowością Charzykowy” </a:t>
            </a:r>
          </a:p>
          <a:p>
            <a:pPr>
              <a:buFontTx/>
              <a:buChar char="»"/>
            </a:pPr>
            <a:r>
              <a:rPr lang="pl-PL" altLang="pl-PL" sz="2400">
                <a:solidFill>
                  <a:srgbClr val="000099"/>
                </a:solidFill>
              </a:rPr>
              <a:t>Od wielu lat stanowi </a:t>
            </a:r>
            <a:r>
              <a:rPr lang="pl-PL" altLang="pl-PL" sz="2400" b="1">
                <a:solidFill>
                  <a:srgbClr val="000099"/>
                </a:solidFill>
              </a:rPr>
              <a:t>ważne centrum</a:t>
            </a:r>
            <a:r>
              <a:rPr lang="pl-PL" altLang="pl-PL" sz="2400">
                <a:solidFill>
                  <a:srgbClr val="000099"/>
                </a:solidFill>
              </a:rPr>
              <a:t> w życiu chojnickiego społeczeństwa, pełniąc funkcje:</a:t>
            </a:r>
          </a:p>
          <a:p>
            <a:pPr lvl="2"/>
            <a:r>
              <a:rPr lang="pl-PL" altLang="pl-PL" sz="2000">
                <a:solidFill>
                  <a:srgbClr val="000099"/>
                </a:solidFill>
              </a:rPr>
              <a:t>stawu</a:t>
            </a:r>
          </a:p>
          <a:p>
            <a:pPr lvl="2">
              <a:lnSpc>
                <a:spcPct val="80000"/>
              </a:lnSpc>
            </a:pPr>
            <a:r>
              <a:rPr lang="pl-PL" altLang="pl-PL" sz="2000">
                <a:solidFill>
                  <a:srgbClr val="000099"/>
                </a:solidFill>
              </a:rPr>
              <a:t>targowiska</a:t>
            </a:r>
          </a:p>
          <a:p>
            <a:pPr lvl="2"/>
            <a:r>
              <a:rPr lang="pl-PL" altLang="pl-PL" sz="2000">
                <a:solidFill>
                  <a:srgbClr val="000099"/>
                </a:solidFill>
              </a:rPr>
              <a:t>miejsca pamięci narodowej</a:t>
            </a:r>
            <a:r>
              <a:rPr lang="pl-PL" altLang="pl-PL" sz="1800"/>
              <a:t>	</a:t>
            </a:r>
          </a:p>
          <a:p>
            <a:pPr>
              <a:buFontTx/>
              <a:buChar char="»"/>
            </a:pPr>
            <a:r>
              <a:rPr lang="pl-PL" altLang="pl-PL" sz="2400"/>
              <a:t>Obecnie jest to </a:t>
            </a:r>
            <a:r>
              <a:rPr lang="pl-PL" altLang="pl-PL" sz="2400" b="1"/>
              <a:t>najpopularniejszy</a:t>
            </a:r>
            <a:r>
              <a:rPr lang="pl-PL" altLang="pl-PL" sz="2400"/>
              <a:t> i najchętniej wybierany przez kierowców </a:t>
            </a:r>
            <a:r>
              <a:rPr lang="pl-PL" altLang="pl-PL" sz="2400" b="1"/>
              <a:t>parking</a:t>
            </a:r>
            <a:endParaRPr lang="pl-PL" altLang="pl-PL" sz="2400"/>
          </a:p>
          <a:p>
            <a:pPr>
              <a:buFontTx/>
              <a:buChar char="»"/>
            </a:pPr>
            <a:r>
              <a:rPr lang="pl-PL" altLang="pl-PL" sz="2400">
                <a:solidFill>
                  <a:srgbClr val="000099"/>
                </a:solidFill>
              </a:rPr>
              <a:t>pozwoli na </a:t>
            </a:r>
            <a:r>
              <a:rPr lang="pl-PL" altLang="pl-PL" sz="2400" b="1">
                <a:solidFill>
                  <a:srgbClr val="000099"/>
                </a:solidFill>
              </a:rPr>
              <a:t>powrót do tradycji urbanistycznych</a:t>
            </a:r>
            <a:endParaRPr lang="pl-PL" altLang="pl-PL" sz="24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8674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FF48-64AA-4AB9-9EE5-61F213EA8321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Plac Jagielloński – kolumna z orłem na kapitelu</a:t>
            </a:r>
            <a:r>
              <a:rPr lang="pl-PL" altLang="pl-PL">
                <a:solidFill>
                  <a:schemeClr val="tx1"/>
                </a:solidFill>
              </a:rPr>
              <a:t> </a:t>
            </a:r>
            <a:r>
              <a:rPr lang="pl-PL" altLang="pl-PL" sz="3600"/>
              <a:t>Uzasadnienie wybranej symboliki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sz="2400"/>
              <a:t>	</a:t>
            </a:r>
            <a:r>
              <a:rPr lang="pl-PL" altLang="pl-PL" sz="2200"/>
              <a:t>Pomysł kolumny zrodził się inspirowany mieszczącym się w tym miejscu Pomnikiem Nieznanego Żołnierza, który składał się z kolumny i cokołu oraz granitowej płyty z napisem "Nieznanemu Żołnierzowi poległemu za wolność Ojczyzny 1794-1920" ufundowanej przez prezesa Towarzystwa Gimnastycznego "Sokół" W. Sicińskiego. Uroczyste odsłonięcie tablicy miało miejsce 6.IX.1925 r. z okazji Tygodnia Ligi Obrony Powietrznej Państwa. Pomnik ten usunięty został z Placu Jagiellońskiego prawdopodobnie w roku 1933.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6C19-6ED5-4480-AD18-91F1AC18373F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915400" cy="990600"/>
          </a:xfrm>
        </p:spPr>
        <p:txBody>
          <a:bodyPr/>
          <a:lstStyle/>
          <a:p>
            <a:r>
              <a:rPr lang="pl-PL" altLang="pl-PL" sz="2600">
                <a:solidFill>
                  <a:schemeClr val="bg1"/>
                </a:solidFill>
              </a:rPr>
              <a:t>Pomnik na Placu Jagielloński (Denkmalplatz) ku czci poległych chojniczan w wojnie francusko-pruskiej; wzniesiony w 1881 r.</a:t>
            </a:r>
            <a:r>
              <a:rPr lang="pl-PL" altLang="pl-PL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9513-29A2-4B9B-A8FB-3CA22C366C26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4608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52400" y="5791200"/>
            <a:ext cx="9372600" cy="868363"/>
          </a:xfrm>
        </p:spPr>
        <p:txBody>
          <a:bodyPr/>
          <a:lstStyle/>
          <a:p>
            <a:r>
              <a:rPr lang="pl-PL" altLang="pl-PL" sz="2600">
                <a:solidFill>
                  <a:schemeClr val="bg1"/>
                </a:solidFill>
              </a:rPr>
              <a:t>Pomnik Nieznanego Żołnierza na Placu Jagiellońskim, </a:t>
            </a:r>
            <a:br>
              <a:rPr lang="pl-PL" altLang="pl-PL" sz="2600">
                <a:solidFill>
                  <a:schemeClr val="bg1"/>
                </a:solidFill>
              </a:rPr>
            </a:br>
            <a:r>
              <a:rPr lang="pl-PL" altLang="pl-PL" sz="2600">
                <a:solidFill>
                  <a:schemeClr val="bg1"/>
                </a:solidFill>
              </a:rPr>
              <a:t>rok 1927</a:t>
            </a:r>
            <a:endParaRPr lang="pl-PL" altLang="pl-PL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8382000" cy="1143000"/>
          </a:xfrm>
        </p:spPr>
        <p:txBody>
          <a:bodyPr anchor="ctr"/>
          <a:lstStyle/>
          <a:p>
            <a:r>
              <a:rPr lang="pl-PL" altLang="pl-PL" sz="4000"/>
              <a:t>Rondo Bractwa Kurkowego</a:t>
            </a:r>
            <a:endParaRPr lang="pl-PL" altLang="pl-PL" sz="32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200400"/>
            <a:ext cx="6934200" cy="609600"/>
          </a:xfrm>
        </p:spPr>
        <p:txBody>
          <a:bodyPr/>
          <a:lstStyle/>
          <a:p>
            <a:r>
              <a:rPr lang="pl-PL" altLang="pl-PL" sz="3600" b="1">
                <a:latin typeface="Comic Sans MS" panose="030F0702030302020204" pitchFamily="66" charset="0"/>
              </a:rPr>
              <a:t>Kolumna z rzeźbą strzelca</a:t>
            </a:r>
            <a:endParaRPr lang="pl-PL" altLang="pl-PL" sz="32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97F4-AFEC-48E9-8657-BF310CD9BD07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487362"/>
          </a:xfrm>
        </p:spPr>
        <p:txBody>
          <a:bodyPr/>
          <a:lstStyle/>
          <a:p>
            <a:r>
              <a:rPr lang="pl-PL" altLang="pl-PL"/>
              <a:t>Wizerunek strzelca</a:t>
            </a:r>
          </a:p>
        </p:txBody>
      </p:sp>
      <p:pic>
        <p:nvPicPr>
          <p:cNvPr id="55302" name="Picture 6" descr="C:\Documents and Settings\Kasia\Pulpit\Kasia\skany\strzel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762000"/>
            <a:ext cx="429418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C84D-62AE-425B-A710-56B4517B5079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Rondo Bractwa Kurkowego – kolumna z rzeźbą Strzelca</a:t>
            </a:r>
            <a:r>
              <a:rPr lang="pl-PL" altLang="pl-PL" b="0">
                <a:solidFill>
                  <a:schemeClr val="tx1"/>
                </a:solidFill>
              </a:rPr>
              <a:t> </a:t>
            </a:r>
            <a:r>
              <a:rPr lang="pl-PL" altLang="pl-PL" sz="3600"/>
              <a:t>Opis miejsca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534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altLang="pl-PL"/>
              <a:t>	</a:t>
            </a:r>
            <a:r>
              <a:rPr lang="pl-PL" altLang="pl-PL" sz="2800"/>
              <a:t>Miejscem usytuowania drugiej z projektowanych kolumn jest istniejące jeszcze do niedawna skrzyżowanie ul. Bytowskiej i ul. Strzeleckiej. Obecnie w miejscu tym bez trudu można zauważyć rysujące się nowe chojnickie rondo, na którym proponuję wznieść kolumnę strzelca</a:t>
            </a:r>
            <a:endParaRPr lang="pl-PL" altLang="pl-PL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76600"/>
            <a:ext cx="9906000" cy="533400"/>
          </a:xfrm>
          <a:noFill/>
          <a:ln/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pl-PL" altLang="pl-PL" sz="4800" b="1">
                <a:latin typeface="Comic Sans MS" panose="030F0702030302020204" pitchFamily="66" charset="0"/>
              </a:rPr>
              <a:t>Promocja</a:t>
            </a:r>
            <a:r>
              <a:rPr lang="pl-PL" altLang="pl-PL" sz="4400" b="1">
                <a:latin typeface="Comic Sans MS" panose="030F0702030302020204" pitchFamily="66" charset="0"/>
              </a:rPr>
              <a:t> projektu</a:t>
            </a:r>
            <a:endParaRPr lang="pl-PL" altLang="pl-PL" sz="3600" b="1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-304800" y="5715000"/>
            <a:ext cx="990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2006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8915400" cy="1143000"/>
          </a:xfrm>
        </p:spPr>
        <p:txBody>
          <a:bodyPr/>
          <a:lstStyle/>
          <a:p>
            <a:r>
              <a:rPr lang="pl-PL" altLang="pl-PL"/>
              <a:t>Przebudowa układu drogowego łączącego miasto Chojnice z miejscowością Charzykowy</a:t>
            </a:r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0" y="2971800"/>
            <a:ext cx="3551238" cy="3886200"/>
            <a:chOff x="0" y="1872"/>
            <a:chExt cx="2237" cy="2448"/>
          </a:xfrm>
        </p:grpSpPr>
        <p:pic>
          <p:nvPicPr>
            <p:cNvPr id="4105" name="Picture 9" descr="C:\Documents and Settings\Kasia\Pulpit\Kasia\kolumna lodk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1229" cy="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09" name="Group 13"/>
            <p:cNvGrpSpPr>
              <a:grpSpLocks/>
            </p:cNvGrpSpPr>
            <p:nvPr/>
          </p:nvGrpSpPr>
          <p:grpSpPr bwMode="auto">
            <a:xfrm>
              <a:off x="528" y="2544"/>
              <a:ext cx="1709" cy="1776"/>
              <a:chOff x="528" y="2544"/>
              <a:chExt cx="1709" cy="1776"/>
            </a:xfrm>
          </p:grpSpPr>
          <p:pic>
            <p:nvPicPr>
              <p:cNvPr id="4108" name="Picture 12" descr="C:\Documents and Settings\Kasia\Moje dokumenty\PREZENTACJE\prezentacja Szosy Bytowskiej\KONCEPCJA 3 KOLUMN\wykorzystane obrazki\kolumna Strzelec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2544"/>
                <a:ext cx="1229" cy="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7" name="Picture 11" descr="C:\Documents and Settings\Kasia\Moje dokumenty\PREZENTACJE\prezentacja Szosy Bytowskiej\KONCEPCJA 3 KOLUMN\wykorzystane obrazki\kolumna Plac Jagielloński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399"/>
                <a:ext cx="1229" cy="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F07-F2A9-4AC5-887F-69420BF62033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0"/>
            <a:ext cx="8915400" cy="1066800"/>
          </a:xfrm>
        </p:spPr>
        <p:txBody>
          <a:bodyPr/>
          <a:lstStyle/>
          <a:p>
            <a:r>
              <a:rPr lang="pl-PL" altLang="pl-PL" sz="2400">
                <a:solidFill>
                  <a:schemeClr val="bg1"/>
                </a:solidFill>
              </a:rPr>
              <a:t>Nowopowstające rondo w Chojnicach przy zbiegu ulic Bytowska-Strzelecka - widok z ul. Strzeleckiej</a:t>
            </a:r>
            <a:endParaRPr lang="pl-PL" alt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7E78-4917-42FD-A709-A4A28861EEEE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Rondo Bractwa Kurkowego – kolumna z rzeźbą Strzelca</a:t>
            </a:r>
            <a:r>
              <a:rPr lang="pl-PL" altLang="pl-PL" sz="3600"/>
              <a:t> Uzasadnienie wyboru miejsca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96200" cy="3810000"/>
          </a:xfrm>
        </p:spPr>
        <p:txBody>
          <a:bodyPr/>
          <a:lstStyle/>
          <a:p>
            <a:pPr algn="just">
              <a:buFontTx/>
              <a:buChar char="»"/>
            </a:pPr>
            <a:r>
              <a:rPr lang="pl-PL" altLang="pl-PL" sz="2300"/>
              <a:t>Przy ul. Strzeleckiej mieściła się niegdyś </a:t>
            </a:r>
            <a:r>
              <a:rPr lang="pl-PL" altLang="pl-PL" sz="2300" b="1"/>
              <a:t>siedziba</a:t>
            </a:r>
            <a:r>
              <a:rPr lang="pl-PL" altLang="pl-PL" sz="2300"/>
              <a:t> stowarzyszenia</a:t>
            </a:r>
          </a:p>
          <a:p>
            <a:pPr algn="just">
              <a:buFontTx/>
              <a:buChar char="»"/>
            </a:pPr>
            <a:r>
              <a:rPr lang="pl-PL" altLang="pl-PL" sz="2300">
                <a:solidFill>
                  <a:srgbClr val="000099"/>
                </a:solidFill>
              </a:rPr>
              <a:t>działalność Bractwa Kurkowego była na tyle wyniosła, że dostarczyła wyczerpującej argumentacji do przyjęcia nazwy </a:t>
            </a:r>
            <a:r>
              <a:rPr lang="pl-PL" altLang="pl-PL" sz="2300" b="1">
                <a:solidFill>
                  <a:srgbClr val="000099"/>
                </a:solidFill>
              </a:rPr>
              <a:t>ULICY STRZELECKIEJ</a:t>
            </a:r>
          </a:p>
          <a:p>
            <a:pPr algn="just">
              <a:buFontTx/>
              <a:buChar char="»"/>
            </a:pPr>
            <a:r>
              <a:rPr lang="pl-PL" altLang="pl-PL" sz="2300"/>
              <a:t>ul. Bytowska jest jedną z najbardziej obciążonych ulic w mieście; nowopowstałe u jej wlotu rondo wraz ze wzniesioną kolumną będą doskonale widoczne z prowadzącej do niej ul. Batorego oraz z samej ul. Bytowskiej; wobec czego pomnik z pewnością nie umknie uwadze podróżujących i pieszych</a:t>
            </a:r>
            <a:endParaRPr lang="pl-PL" altLang="pl-PL" sz="2300" b="1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2006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338B-E4A8-4B24-9B67-B8FD7D68BCE5}" type="slidenum">
              <a:rPr lang="pl-PL" altLang="pl-PL"/>
              <a:pPr/>
              <a:t>22</a:t>
            </a:fld>
            <a:endParaRPr lang="pl-PL" altLang="pl-PL"/>
          </a:p>
        </p:txBody>
      </p:sp>
      <p:sp>
        <p:nvSpPr>
          <p:cNvPr id="573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Schemat ideowy kolumny przy ul. Strzeleckiej</a:t>
            </a:r>
          </a:p>
        </p:txBody>
      </p:sp>
      <p:sp>
        <p:nvSpPr>
          <p:cNvPr id="57349" name="Rectangle 2053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  <p:pic>
        <p:nvPicPr>
          <p:cNvPr id="57351" name="Picture 2055" descr="C:\Documents and Settings\Kasia\Pulpit\Kasia\skany\rysunek.jpg"/>
          <p:cNvPicPr>
            <a:picLocks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9800"/>
            <a:ext cx="9906000" cy="356711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A142-6E44-4778-9278-BCB063D1CA15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Rondo Bractwa Kurkowego – kolumna z rzeźbą Strzelca</a:t>
            </a:r>
            <a:r>
              <a:rPr lang="pl-PL" altLang="pl-PL" b="0">
                <a:solidFill>
                  <a:schemeClr val="tx1"/>
                </a:solidFill>
              </a:rPr>
              <a:t> </a:t>
            </a:r>
            <a:r>
              <a:rPr lang="pl-PL" altLang="pl-PL" sz="3600"/>
              <a:t>Uzasadnienie wybranej symboliki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4830763"/>
          </a:xfrm>
          <a:ln/>
        </p:spPr>
        <p:txBody>
          <a:bodyPr/>
          <a:lstStyle/>
          <a:p>
            <a:pPr algn="just">
              <a:buFontTx/>
              <a:buChar char="»"/>
            </a:pPr>
            <a:r>
              <a:rPr lang="pl-PL" altLang="pl-PL" sz="2200"/>
              <a:t>Misja Bractwa to: „Ćwicz oko i dłonie w ojczyzny obronie”</a:t>
            </a:r>
          </a:p>
          <a:p>
            <a:pPr>
              <a:buFontTx/>
              <a:buChar char="»"/>
            </a:pPr>
            <a:r>
              <a:rPr lang="pl-PL" altLang="pl-PL" sz="2200">
                <a:solidFill>
                  <a:srgbClr val="000099"/>
                </a:solidFill>
              </a:rPr>
              <a:t>Kurkowe Bractwo Strzeleckie jest kontynuatorem najwznioślejszych polskich tradycji patriotycznych</a:t>
            </a:r>
          </a:p>
          <a:p>
            <a:pPr>
              <a:buFontTx/>
              <a:buChar char="»"/>
            </a:pPr>
            <a:r>
              <a:rPr lang="pl-PL" altLang="pl-PL" sz="2200"/>
              <a:t>Jest to stowarzyszenie o znacznym prestiżu, a przynależność do niego traktowana była jako wyróżnienie</a:t>
            </a:r>
          </a:p>
          <a:p>
            <a:pPr algn="just">
              <a:buFontTx/>
              <a:buChar char="»"/>
            </a:pPr>
            <a:r>
              <a:rPr lang="pl-PL" altLang="pl-PL" sz="2200">
                <a:solidFill>
                  <a:srgbClr val="000099"/>
                </a:solidFill>
              </a:rPr>
              <a:t>Członkowie chojnickiego Bractwa to osoby aktywnie działające na rzecz rozwoju miasta i regionu, pielęgnujące przywiązanie do miasta, regionu, ich tradycji i kultury</a:t>
            </a:r>
            <a:endParaRPr lang="pl-PL" altLang="pl-PL" sz="2200"/>
          </a:p>
          <a:p>
            <a:pPr algn="just">
              <a:buFontTx/>
              <a:buChar char="»"/>
            </a:pPr>
            <a:r>
              <a:rPr lang="pl-PL" altLang="pl-PL" sz="2200"/>
              <a:t>Poprzez popularyzowanie tej dyscypliny sportowej angażują się w wychowanie młodzieży w duchu patriotycznym </a:t>
            </a:r>
          </a:p>
          <a:p>
            <a:pPr>
              <a:buFontTx/>
              <a:buChar char="»"/>
            </a:pPr>
            <a:r>
              <a:rPr lang="pl-PL" altLang="pl-PL" sz="2200">
                <a:solidFill>
                  <a:srgbClr val="000099"/>
                </a:solidFill>
              </a:rPr>
              <a:t>Stowarzyszenie jest przyjęte do Europejskiego Stowarzyszenia Historycznych Strzelców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F198-F68C-4E4E-A14B-FC18CDFBAFB7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8915400" cy="914400"/>
          </a:xfrm>
        </p:spPr>
        <p:txBody>
          <a:bodyPr/>
          <a:lstStyle/>
          <a:p>
            <a:r>
              <a:rPr lang="pl-PL" altLang="pl-PL" sz="2600">
                <a:solidFill>
                  <a:schemeClr val="bg1"/>
                </a:solidFill>
              </a:rPr>
              <a:t>Zarząd Kurkowego Bractwa Strzeleckiego </a:t>
            </a:r>
            <a:br>
              <a:rPr lang="pl-PL" altLang="pl-PL" sz="2600">
                <a:solidFill>
                  <a:schemeClr val="bg1"/>
                </a:solidFill>
              </a:rPr>
            </a:br>
            <a:r>
              <a:rPr lang="pl-PL" altLang="pl-PL" sz="2600">
                <a:solidFill>
                  <a:schemeClr val="bg1"/>
                </a:solidFill>
              </a:rPr>
              <a:t>w jubileuszowym 1938 r. – 550 - lecie</a:t>
            </a:r>
            <a:endParaRPr lang="pl-PL" alt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8382000" cy="1143000"/>
          </a:xfrm>
        </p:spPr>
        <p:txBody>
          <a:bodyPr anchor="ctr"/>
          <a:lstStyle/>
          <a:p>
            <a:r>
              <a:rPr lang="pl-PL" altLang="pl-PL" sz="4000"/>
              <a:t>Rondo Charzykowy</a:t>
            </a:r>
            <a:endParaRPr lang="pl-PL" altLang="pl-PL" sz="32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819400"/>
            <a:ext cx="6934200" cy="762000"/>
          </a:xfrm>
        </p:spPr>
        <p:txBody>
          <a:bodyPr/>
          <a:lstStyle/>
          <a:p>
            <a:r>
              <a:rPr lang="pl-PL" altLang="pl-PL" sz="3200" b="1">
                <a:latin typeface="Comic Sans MS" panose="030F0702030302020204" pitchFamily="66" charset="0"/>
              </a:rPr>
              <a:t>Postument z rzeźbą modelu jachtu z ożaglowaniem kutrowym</a:t>
            </a:r>
            <a:endParaRPr lang="pl-PL" altLang="pl-PL" sz="320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933-1A9C-4106-9284-90A88EE68C1C}" type="slidenum">
              <a:rPr lang="pl-PL" altLang="pl-PL"/>
              <a:pPr/>
              <a:t>26</a:t>
            </a:fld>
            <a:endParaRPr lang="pl-PL" altLang="pl-PL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r>
              <a:rPr lang="pl-PL" altLang="pl-PL"/>
              <a:t>Model jachtu z ożaglowaniem kutrowym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  <p:pic>
        <p:nvPicPr>
          <p:cNvPr id="56326" name="Picture 6" descr="C:\Documents and Settings\Kasia\Pulpit\JACHT Z OŻAGLOWANIEM KUTROW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76300"/>
            <a:ext cx="6553200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8E76-1BB0-4849-A195-5098AE073B76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Rondo Charzykowy – postument z rzeźbą modelu jachtu</a:t>
            </a:r>
            <a:r>
              <a:rPr lang="pl-PL" altLang="pl-PL">
                <a:solidFill>
                  <a:schemeClr val="tx1"/>
                </a:solidFill>
              </a:rPr>
              <a:t> </a:t>
            </a:r>
            <a:r>
              <a:rPr lang="pl-PL" altLang="pl-PL" sz="3600"/>
              <a:t>Opis miejsca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3352800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altLang="pl-PL"/>
              <a:t>	</a:t>
            </a:r>
            <a:r>
              <a:rPr lang="pl-PL" altLang="pl-PL" sz="2400"/>
              <a:t>Trzeci z projektowanych obiektów promocyjnych miałby zostać wzniesiony w miejscowości Charzykowy. </a:t>
            </a:r>
          </a:p>
          <a:p>
            <a:pPr algn="just">
              <a:buFontTx/>
              <a:buNone/>
            </a:pPr>
            <a:r>
              <a:rPr lang="pl-PL" altLang="pl-PL" sz="2400"/>
              <a:t>	Popularność tej wsi związana jest przede wszystkim z rozwojem żeglarstwa. Zgodnie z realizowanym w ramach projektu przedsięwzięciem w centrum Charzyków, na dzisiejszym skrzyżowaniu ulic Długa-Turystyczna powstanie kolejne rondo, na którym umieszczony zostałby ostatni z obiektów.</a:t>
            </a:r>
            <a:endParaRPr lang="pl-PL" altLang="pl-PL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2006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C626-4F12-4085-B689-818D2BBC7FF4}" type="slidenum">
              <a:rPr lang="pl-PL" altLang="pl-PL"/>
              <a:pPr/>
              <a:t>28</a:t>
            </a:fld>
            <a:endParaRPr lang="pl-PL" altLang="pl-PL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 2006</a:t>
            </a:r>
          </a:p>
        </p:txBody>
      </p:sp>
      <p:pic>
        <p:nvPicPr>
          <p:cNvPr id="49155" name="Picture 3" descr="C:\Documents and Settings\Kasia\Moje dokumenty\ZDJĘCIA\Charzykowy skrzyżow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0"/>
            <a:ext cx="8915400" cy="715963"/>
          </a:xfrm>
        </p:spPr>
        <p:txBody>
          <a:bodyPr/>
          <a:lstStyle/>
          <a:p>
            <a:r>
              <a:rPr lang="pl-PL" altLang="pl-PL" sz="2600">
                <a:solidFill>
                  <a:schemeClr val="tx1"/>
                </a:solidFill>
              </a:rPr>
              <a:t>Charzykowy skrzyżowanie Długa-Turystyczna; miejsce powstania nowego ronda; widok z ul. Turystycznej</a:t>
            </a:r>
            <a:endParaRPr lang="pl-PL" altLang="pl-P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4D3D-33CC-4D8E-A699-CE1F97E6B54F}" type="slidenum">
              <a:rPr lang="pl-PL" altLang="pl-PL"/>
              <a:pPr/>
              <a:t>29</a:t>
            </a:fld>
            <a:endParaRPr lang="pl-PL" altLang="pl-PL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                                                                                              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762000"/>
          </a:xfrm>
        </p:spPr>
        <p:txBody>
          <a:bodyPr/>
          <a:lstStyle/>
          <a:p>
            <a:r>
              <a:rPr lang="pl-PL" altLang="pl-PL" sz="3000"/>
              <a:t>Charzykowy - Rondo Róży Wiatrów</a:t>
            </a:r>
            <a:endParaRPr lang="pl-PL" altLang="pl-PL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934200" y="762000"/>
            <a:ext cx="2819400" cy="6096000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Char char=" "/>
            </a:pPr>
            <a:endParaRPr lang="pl-PL" altLang="pl-PL" sz="1800"/>
          </a:p>
          <a:p>
            <a:pPr algn="r">
              <a:lnSpc>
                <a:spcPct val="130000"/>
              </a:lnSpc>
              <a:buFontTx/>
              <a:buChar char=" "/>
            </a:pPr>
            <a:r>
              <a:rPr lang="pl-PL" altLang="pl-PL" sz="1800"/>
              <a:t>Koncepcja zakłada, iż kopiec ronda, na którym umieszczony zostanie postument swą formą i kształtem nawiązywać będzie do symboliki Róży Wiatrów</a:t>
            </a:r>
            <a:endParaRPr lang="pl-PL" altLang="pl-PL" sz="2800"/>
          </a:p>
        </p:txBody>
      </p:sp>
      <p:pic>
        <p:nvPicPr>
          <p:cNvPr id="60422" name="Picture 6" descr="C:\Documents and Settings\Kasia\Pulpit\RONDO RÓŻY WIATRÓ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25"/>
            <a:ext cx="7239000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11E3-0908-4DC9-8EED-CFF37DCB3399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800"/>
              <a:t>Tło inwestycji</a:t>
            </a:r>
            <a:endParaRPr lang="pl-PL" altLang="pl-P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4525963"/>
          </a:xfrm>
        </p:spPr>
        <p:txBody>
          <a:bodyPr/>
          <a:lstStyle/>
          <a:p>
            <a:pPr algn="just">
              <a:lnSpc>
                <a:spcPct val="110000"/>
              </a:lnSpc>
              <a:buFontTx/>
              <a:buChar char="»"/>
            </a:pPr>
            <a:r>
              <a:rPr lang="pl-PL" altLang="pl-PL" sz="2400"/>
              <a:t>Zasięg - droga krajowa Nr 22 oraz drogi wojewódzkie Nr 212, 235, 240</a:t>
            </a:r>
          </a:p>
          <a:p>
            <a:pPr algn="just">
              <a:buFontTx/>
              <a:buChar char="»"/>
            </a:pPr>
            <a:r>
              <a:rPr lang="pl-PL" altLang="pl-PL" sz="2400">
                <a:solidFill>
                  <a:srgbClr val="000099"/>
                </a:solidFill>
              </a:rPr>
              <a:t>Duże znaczenie gospodarcze, administracyjne, usługowe, turystyczne i komunikacyjne</a:t>
            </a:r>
          </a:p>
          <a:p>
            <a:pPr algn="just">
              <a:buFontTx/>
              <a:buChar char="»"/>
            </a:pPr>
            <a:r>
              <a:rPr lang="pl-PL" altLang="pl-PL" sz="2400"/>
              <a:t>Wysoka i wciąż rosnąca frekwencja turystów krajowych i zagranicznych</a:t>
            </a:r>
          </a:p>
          <a:p>
            <a:pPr algn="just">
              <a:buFontTx/>
              <a:buChar char="»"/>
            </a:pPr>
            <a:r>
              <a:rPr lang="pl-PL" altLang="pl-PL" sz="2400">
                <a:solidFill>
                  <a:srgbClr val="000099"/>
                </a:solidFill>
              </a:rPr>
              <a:t>Szybki wzrost natężenia ruchu z uwagi na wzrost ruchu w kierunku Bytowa, Lęborka i dalszych miejscowości oraz portów morskich oraz ze względu na prowadzone na tym terenie inwestycje i sąsiedztwo Szpitala Specjalistycznego w Chojnicach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8674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  <a:endParaRPr lang="pl-PL" altLang="pl-P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7371-F02A-4ACA-AD5F-077C71FEADF0}" type="slidenum">
              <a:rPr lang="pl-PL" altLang="pl-PL"/>
              <a:pPr/>
              <a:t>30</a:t>
            </a:fld>
            <a:endParaRPr lang="pl-PL" altLang="pl-PL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Rondo Charzykowy – postument z rzeźbą modelu jachtu</a:t>
            </a:r>
            <a:r>
              <a:rPr lang="pl-PL" altLang="pl-PL"/>
              <a:t> Uzasadnienie wyboru miejsca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4525963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Char char="»"/>
            </a:pPr>
            <a:endParaRPr lang="pl-PL" altLang="pl-PL" sz="2200"/>
          </a:p>
          <a:p>
            <a:pPr algn="just">
              <a:lnSpc>
                <a:spcPct val="90000"/>
              </a:lnSpc>
              <a:buFontTx/>
              <a:buChar char="»"/>
            </a:pPr>
            <a:r>
              <a:rPr lang="pl-PL" altLang="pl-PL" sz="2200"/>
              <a:t>Charzykowy to szeroko znana i często wybierana przez turystów miejscowość letniskowa</a:t>
            </a:r>
          </a:p>
          <a:p>
            <a:pPr algn="just">
              <a:lnSpc>
                <a:spcPct val="90000"/>
              </a:lnSpc>
              <a:buFontTx/>
              <a:buChar char="»"/>
            </a:pPr>
            <a:r>
              <a:rPr lang="pl-PL" altLang="pl-PL" sz="2200">
                <a:solidFill>
                  <a:srgbClr val="000099"/>
                </a:solidFill>
              </a:rPr>
              <a:t>Trafnie kojarzona z rozwojem żeglarstwa</a:t>
            </a:r>
            <a:endParaRPr lang="pl-PL" altLang="pl-PL" sz="2200"/>
          </a:p>
          <a:p>
            <a:pPr algn="just">
              <a:lnSpc>
                <a:spcPct val="90000"/>
              </a:lnSpc>
              <a:buFontTx/>
              <a:buChar char="»"/>
            </a:pPr>
            <a:r>
              <a:rPr lang="pl-PL" altLang="pl-PL" sz="2200"/>
              <a:t>To bardzo atrakcyjne centrum wypoczynku i rekreacji również ze względu na położenie na terenie Zaborskiego Parku Krajobrazowego w otulinie Parku Narodowego „Borów Tucholskich”, u wybrzeża jednego z większych jezior w Polsce</a:t>
            </a:r>
          </a:p>
          <a:p>
            <a:pPr algn="just">
              <a:lnSpc>
                <a:spcPct val="90000"/>
              </a:lnSpc>
              <a:buFontTx/>
              <a:buChar char="»"/>
            </a:pPr>
            <a:r>
              <a:rPr lang="pl-PL" altLang="pl-PL" sz="2200">
                <a:solidFill>
                  <a:srgbClr val="000099"/>
                </a:solidFill>
              </a:rPr>
              <a:t>Już od I połowy XX w pisano, że to „małe morze i najlepszy teren żeglarski całej Polski”</a:t>
            </a:r>
            <a:endParaRPr lang="pl-PL" altLang="pl-PL" sz="2200"/>
          </a:p>
          <a:p>
            <a:pPr algn="just">
              <a:lnSpc>
                <a:spcPct val="90000"/>
              </a:lnSpc>
              <a:buFontTx/>
              <a:buChar char="»"/>
            </a:pPr>
            <a:r>
              <a:rPr lang="pl-PL" altLang="pl-PL" sz="2200"/>
              <a:t>W wyniku realizacji inwestycji nastąpią zmiany w organizacji ruchu i układu urbanistycznego sprzyjające gromadzeniu u podnóża proponowanego pomnika rzeszy potencjalnych odbiorców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58674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2006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D7AD-A57D-4C24-B65E-67B09C60AE51}" type="slidenum">
              <a:rPr lang="pl-PL" altLang="pl-PL"/>
              <a:pPr/>
              <a:t>31</a:t>
            </a:fld>
            <a:endParaRPr lang="pl-PL" altLang="pl-PL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Rondo Charzykowy – postument z rzeźbą modelu jachtu</a:t>
            </a:r>
            <a:r>
              <a:rPr lang="pl-PL" altLang="pl-PL"/>
              <a:t> Uzasadnienie wybranej symboliki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2514600" y="63246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pl-PL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229600" cy="38100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sz="2400"/>
              <a:t>		   </a:t>
            </a:r>
          </a:p>
          <a:p>
            <a:pPr>
              <a:buFontTx/>
              <a:buNone/>
            </a:pPr>
            <a:r>
              <a:rPr lang="pl-PL" altLang="pl-PL" sz="2400"/>
              <a:t>		   </a:t>
            </a:r>
            <a:r>
              <a:rPr lang="pl-PL" altLang="pl-PL" sz="2000"/>
              <a:t>Obiekt promocyjny w miejscowości Charzykowy 	   	    będą wyróżniać dwa symbole:</a:t>
            </a:r>
            <a:endParaRPr lang="pl-PL" altLang="pl-PL" sz="1000"/>
          </a:p>
          <a:p>
            <a:pPr>
              <a:buFontTx/>
              <a:buNone/>
            </a:pPr>
            <a:endParaRPr lang="pl-PL" altLang="pl-PL" sz="2400">
              <a:solidFill>
                <a:srgbClr val="000099"/>
              </a:solidFill>
            </a:endParaRPr>
          </a:p>
          <a:p>
            <a:pPr lvl="2">
              <a:buFontTx/>
              <a:buChar char="»"/>
            </a:pPr>
            <a:r>
              <a:rPr lang="pl-PL" altLang="pl-PL" sz="1800" b="1">
                <a:solidFill>
                  <a:srgbClr val="000099"/>
                </a:solidFill>
              </a:rPr>
              <a:t>MODEL JACHTU Z OŻAGLOWANIEM KUTROWYM</a:t>
            </a:r>
            <a:r>
              <a:rPr lang="pl-PL" altLang="pl-PL" sz="1800">
                <a:solidFill>
                  <a:srgbClr val="000099"/>
                </a:solidFill>
              </a:rPr>
              <a:t> - żeglarstwo już na stałe wpisało się w życie Charzyków, a jacht z otwartymi żaglami idealnie obrazuje „charakter” tej miejscowości.</a:t>
            </a:r>
          </a:p>
          <a:p>
            <a:pPr lvl="2">
              <a:buFontTx/>
              <a:buChar char="»"/>
            </a:pPr>
            <a:endParaRPr lang="pl-PL" altLang="pl-PL" sz="1800">
              <a:solidFill>
                <a:srgbClr val="000099"/>
              </a:solidFill>
            </a:endParaRPr>
          </a:p>
          <a:p>
            <a:pPr lvl="2">
              <a:buFontTx/>
              <a:buChar char="»"/>
            </a:pPr>
            <a:r>
              <a:rPr lang="pl-PL" altLang="pl-PL" sz="1800" b="1">
                <a:solidFill>
                  <a:srgbClr val="000099"/>
                </a:solidFill>
              </a:rPr>
              <a:t>RÓŻA WIATRÓW</a:t>
            </a:r>
            <a:r>
              <a:rPr lang="pl-PL" altLang="pl-PL" sz="1800">
                <a:solidFill>
                  <a:srgbClr val="000099"/>
                </a:solidFill>
              </a:rPr>
              <a:t> - układ ulic Turystyczna-Długa jest zgodny z kierunkami stron świata, stąd pomysł, by kopiec pod rondo przyjął formę symboliką nawiązującą do Róży Wiatrów.</a:t>
            </a:r>
          </a:p>
          <a:p>
            <a:pPr lvl="2">
              <a:buFontTx/>
              <a:buChar char=" "/>
            </a:pPr>
            <a:r>
              <a:rPr lang="pl-PL" altLang="pl-PL" sz="1200" b="1"/>
              <a:t>Różą wiatrów</a:t>
            </a:r>
            <a:r>
              <a:rPr lang="pl-PL" altLang="pl-PL" sz="1200"/>
              <a:t> nazywano zwyczajowo </a:t>
            </a:r>
            <a:r>
              <a:rPr lang="pl-PL" altLang="pl-PL" sz="1200" b="1"/>
              <a:t>Różę kompasową, </a:t>
            </a:r>
            <a:r>
              <a:rPr lang="pl-PL" altLang="pl-PL" sz="1200"/>
              <a:t> która pierwotnie była urządzeniem używanym do wskazywania kierunków wiatrów.</a:t>
            </a:r>
            <a:endParaRPr lang="pl-PL" altLang="pl-PL"/>
          </a:p>
          <a:p>
            <a:pPr lvl="2">
              <a:buFontTx/>
              <a:buChar char="»"/>
            </a:pPr>
            <a:endParaRPr lang="pl-PL" altLang="pl-PL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4EEA-814A-4675-8709-90B8B2C35410}" type="slidenum">
              <a:rPr lang="pl-PL" altLang="pl-PL"/>
              <a:pPr/>
              <a:t>32</a:t>
            </a:fld>
            <a:endParaRPr lang="pl-PL" altLang="pl-PL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915400" cy="639763"/>
          </a:xfrm>
        </p:spPr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Przystań Klubu Żeglarskiego Chojnice w Charzykowach. Widokówka z lat 20 XX w.</a:t>
            </a:r>
            <a:endParaRPr lang="pl-PL" altLang="pl-PL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6488-A2DE-4BA1-85B7-B0AE69C5013D}" type="slidenum">
              <a:rPr lang="pl-PL" altLang="pl-PL"/>
              <a:pPr/>
              <a:t>33</a:t>
            </a:fld>
            <a:endParaRPr lang="pl-PL" altLang="pl-PL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r>
              <a:rPr lang="pl-PL" altLang="pl-PL"/>
              <a:t>Plac Jagielloński - wizualizacja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4AF-3CB7-4F62-A8EA-F978B8185EEC}" type="slidenum">
              <a:rPr lang="pl-PL" altLang="pl-PL"/>
              <a:pPr/>
              <a:t>34</a:t>
            </a:fld>
            <a:endParaRPr lang="pl-PL" altLang="pl-PL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876800"/>
            <a:ext cx="8915400" cy="609600"/>
          </a:xfrm>
        </p:spPr>
        <p:txBody>
          <a:bodyPr/>
          <a:lstStyle/>
          <a:p>
            <a:r>
              <a:rPr lang="pl-PL" altLang="pl-PL">
                <a:solidFill>
                  <a:schemeClr val="bg1"/>
                </a:solidFill>
              </a:rPr>
              <a:t>Rondo przy ul. Strzeleckiej - wizualizacja</a:t>
            </a:r>
            <a:endParaRPr lang="pl-PL" altLang="pl-P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B271-3462-461C-9B6A-8BD95D4BB906}" type="slidenum">
              <a:rPr lang="pl-PL" altLang="pl-PL"/>
              <a:pPr/>
              <a:t>35</a:t>
            </a:fld>
            <a:endParaRPr lang="pl-PL" altLang="pl-PL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95800"/>
            <a:ext cx="9906000" cy="762000"/>
          </a:xfrm>
        </p:spPr>
        <p:txBody>
          <a:bodyPr/>
          <a:lstStyle/>
          <a:p>
            <a:pPr algn="l"/>
            <a:r>
              <a:rPr lang="pl-PL" altLang="pl-PL">
                <a:solidFill>
                  <a:schemeClr val="bg1"/>
                </a:solidFill>
              </a:rPr>
              <a:t>Rondo w miejscowości Charzykowy - wizualizacja</a:t>
            </a:r>
            <a:endParaRPr lang="pl-PL" alt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FF26-B567-4783-9B7E-9B22977D1D68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/>
              <a:t>Przesłanki przyjęcia </a:t>
            </a:r>
            <a:br>
              <a:rPr lang="pl-PL" altLang="pl-PL" sz="3600"/>
            </a:br>
            <a:r>
              <a:rPr lang="pl-PL" altLang="pl-PL"/>
              <a:t>„Koncepcji Trzech Obiektów Promocyjnych”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15300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Char char="»"/>
            </a:pPr>
            <a:r>
              <a:rPr lang="pl-PL" altLang="pl-PL" sz="2200" b="1"/>
              <a:t>Zwiększenie atrakcyjności</a:t>
            </a:r>
            <a:r>
              <a:rPr lang="pl-PL" altLang="pl-PL" sz="2200"/>
              <a:t> obu miejscowości</a:t>
            </a:r>
          </a:p>
          <a:p>
            <a:pPr>
              <a:lnSpc>
                <a:spcPct val="120000"/>
              </a:lnSpc>
              <a:buFontTx/>
              <a:buChar char="»"/>
            </a:pPr>
            <a:r>
              <a:rPr lang="pl-PL" altLang="pl-PL" sz="2200" b="1">
                <a:solidFill>
                  <a:srgbClr val="000099"/>
                </a:solidFill>
              </a:rPr>
              <a:t>Wzbogacenie walorów</a:t>
            </a:r>
            <a:r>
              <a:rPr lang="pl-PL" altLang="pl-PL" sz="2200">
                <a:solidFill>
                  <a:srgbClr val="000099"/>
                </a:solidFill>
              </a:rPr>
              <a:t> krajobrazowych i historycznych</a:t>
            </a:r>
          </a:p>
          <a:p>
            <a:pPr>
              <a:lnSpc>
                <a:spcPct val="120000"/>
              </a:lnSpc>
              <a:buFontTx/>
              <a:buChar char="»"/>
            </a:pPr>
            <a:r>
              <a:rPr lang="pl-PL" altLang="pl-PL" sz="2200"/>
              <a:t>Wzniesione kolumny stanowiłyby </a:t>
            </a:r>
            <a:r>
              <a:rPr lang="pl-PL" altLang="pl-PL" sz="2200" b="1"/>
              <a:t>zwieńczenie układu urbanistycznego</a:t>
            </a:r>
            <a:r>
              <a:rPr lang="pl-PL" altLang="pl-PL" sz="2200"/>
              <a:t> miasta</a:t>
            </a:r>
          </a:p>
          <a:p>
            <a:pPr>
              <a:lnSpc>
                <a:spcPct val="120000"/>
              </a:lnSpc>
              <a:buFontTx/>
              <a:buChar char="»"/>
            </a:pPr>
            <a:r>
              <a:rPr lang="pl-PL" altLang="pl-PL" sz="2200" b="1">
                <a:solidFill>
                  <a:srgbClr val="000099"/>
                </a:solidFill>
              </a:rPr>
              <a:t>Przywrócenie tradycji</a:t>
            </a:r>
            <a:r>
              <a:rPr lang="pl-PL" altLang="pl-PL" sz="2200">
                <a:solidFill>
                  <a:srgbClr val="000099"/>
                </a:solidFill>
              </a:rPr>
              <a:t> oraz poczucia spuścizny historycznej miasta i regionu</a:t>
            </a:r>
          </a:p>
          <a:p>
            <a:pPr>
              <a:lnSpc>
                <a:spcPct val="120000"/>
              </a:lnSpc>
              <a:buFontTx/>
              <a:buChar char="»"/>
            </a:pPr>
            <a:r>
              <a:rPr lang="pl-PL" altLang="pl-PL" sz="2200"/>
              <a:t>Nowe kolumny chojnickie stanowiłyby odwołanie do istniejącego niegdyś wzdłuż tej trasy </a:t>
            </a:r>
            <a:r>
              <a:rPr lang="pl-PL" altLang="pl-PL" sz="2200" b="1"/>
              <a:t>Traktu Bytowskiego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2006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CEB-B294-438B-8CDE-03CD9A208686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/>
              <a:t>Przesłanki przyjęcia </a:t>
            </a:r>
            <a:br>
              <a:rPr lang="pl-PL" altLang="pl-PL" sz="3600"/>
            </a:br>
            <a:r>
              <a:rPr lang="pl-PL" altLang="pl-PL"/>
              <a:t>„Koncepcji Trzech Obiektów Promocyjnych”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7886700" cy="4525963"/>
          </a:xfrm>
        </p:spPr>
        <p:txBody>
          <a:bodyPr/>
          <a:lstStyle/>
          <a:p>
            <a:pPr algn="just">
              <a:lnSpc>
                <a:spcPct val="120000"/>
              </a:lnSpc>
              <a:buFontTx/>
              <a:buChar char="»"/>
            </a:pPr>
            <a:r>
              <a:rPr lang="pl-PL" altLang="pl-PL" sz="2400"/>
              <a:t>Kolumny wyznaczałyby </a:t>
            </a:r>
            <a:r>
              <a:rPr lang="pl-PL" altLang="pl-PL" sz="2400" b="1"/>
              <a:t>nowy szlak turystyczny</a:t>
            </a:r>
            <a:r>
              <a:rPr lang="pl-PL" altLang="pl-PL" sz="2400"/>
              <a:t> prowadzący przez miasto Chojnice do miejscowości Charzykowy</a:t>
            </a:r>
          </a:p>
          <a:p>
            <a:pPr algn="just">
              <a:lnSpc>
                <a:spcPct val="120000"/>
              </a:lnSpc>
              <a:buFontTx/>
              <a:buChar char="»"/>
            </a:pPr>
            <a:r>
              <a:rPr lang="pl-PL" altLang="pl-PL" sz="2400">
                <a:solidFill>
                  <a:srgbClr val="000099"/>
                </a:solidFill>
              </a:rPr>
              <a:t>W zamierzchłych czasach wiódł tędy słynny </a:t>
            </a:r>
            <a:r>
              <a:rPr lang="pl-PL" altLang="pl-PL" sz="2400" b="1">
                <a:solidFill>
                  <a:srgbClr val="000099"/>
                </a:solidFill>
              </a:rPr>
              <a:t>„Szlak Bursztynowy”</a:t>
            </a:r>
          </a:p>
          <a:p>
            <a:pPr algn="just">
              <a:lnSpc>
                <a:spcPct val="120000"/>
              </a:lnSpc>
              <a:buFontTx/>
              <a:buChar char="»"/>
            </a:pPr>
            <a:r>
              <a:rPr lang="pl-PL" altLang="pl-PL" sz="2400"/>
              <a:t>Odwołanie do tradycji </a:t>
            </a:r>
            <a:r>
              <a:rPr lang="pl-PL" altLang="pl-PL" sz="2400" b="1"/>
              <a:t>Słupa Milowego</a:t>
            </a:r>
            <a:endParaRPr lang="pl-PL" altLang="pl-PL" sz="2400"/>
          </a:p>
          <a:p>
            <a:pPr algn="just">
              <a:lnSpc>
                <a:spcPct val="120000"/>
              </a:lnSpc>
              <a:buFontTx/>
              <a:buChar char="»"/>
            </a:pPr>
            <a:r>
              <a:rPr lang="pl-PL" altLang="pl-PL" sz="2400">
                <a:solidFill>
                  <a:srgbClr val="000099"/>
                </a:solidFill>
              </a:rPr>
              <a:t>Stylistyka pomników jest powrotem do </a:t>
            </a:r>
            <a:r>
              <a:rPr lang="pl-PL" altLang="pl-PL" sz="2400" b="1">
                <a:solidFill>
                  <a:srgbClr val="000099"/>
                </a:solidFill>
              </a:rPr>
              <a:t>klasycznego porządku architektury polskiej</a:t>
            </a:r>
            <a:endParaRPr lang="pl-PL" altLang="pl-PL" sz="280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DE7-7A0B-4A34-801B-5EEBDA0A3756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52229" name="Rectangle 205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00200"/>
            <a:ext cx="2895600" cy="4525963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sz="2800" b="1">
                <a:solidFill>
                  <a:srgbClr val="000099"/>
                </a:solidFill>
              </a:rPr>
              <a:t>DANE</a:t>
            </a:r>
          </a:p>
          <a:p>
            <a:pPr>
              <a:buFontTx/>
              <a:buNone/>
            </a:pPr>
            <a:r>
              <a:rPr lang="pl-PL" altLang="pl-PL" sz="2800" b="1">
                <a:solidFill>
                  <a:srgbClr val="000099"/>
                </a:solidFill>
              </a:rPr>
              <a:t>TECHNICZNE I</a:t>
            </a:r>
          </a:p>
          <a:p>
            <a:pPr>
              <a:buFontTx/>
              <a:buNone/>
            </a:pPr>
            <a:r>
              <a:rPr lang="pl-PL" altLang="pl-PL" sz="2800" b="1">
                <a:solidFill>
                  <a:srgbClr val="000099"/>
                </a:solidFill>
              </a:rPr>
              <a:t>RZUTY</a:t>
            </a:r>
          </a:p>
          <a:p>
            <a:pPr>
              <a:buFontTx/>
              <a:buNone/>
            </a:pPr>
            <a:r>
              <a:rPr lang="pl-PL" altLang="pl-PL" sz="2800" b="1">
                <a:solidFill>
                  <a:srgbClr val="000099"/>
                </a:solidFill>
              </a:rPr>
              <a:t>KOLUMNY</a:t>
            </a:r>
          </a:p>
        </p:txBody>
      </p:sp>
      <p:sp>
        <p:nvSpPr>
          <p:cNvPr id="52232" name="Rectangle 2056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pl-PL" altLang="pl-PL" sz="1800" b="1" i="1">
              <a:solidFill>
                <a:srgbClr val="000099"/>
              </a:solidFill>
            </a:endParaRPr>
          </a:p>
        </p:txBody>
      </p:sp>
      <p:pic>
        <p:nvPicPr>
          <p:cNvPr id="52231" name="Picture 2055" descr="C:\Documents and Settings\Kasia\Pulpit\Kasia\kolumna2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958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F73B-43B3-47A3-932A-A016F26BDAFD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		                                                    Luty  2006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1600200"/>
            <a:ext cx="3124200" cy="4525963"/>
          </a:xfrm>
        </p:spPr>
        <p:txBody>
          <a:bodyPr/>
          <a:lstStyle/>
          <a:p>
            <a:pPr>
              <a:buFontTx/>
              <a:buChar char=" "/>
            </a:pPr>
            <a:r>
              <a:rPr lang="pl-PL" altLang="pl-PL" sz="2800" b="1">
                <a:solidFill>
                  <a:srgbClr val="000099"/>
                </a:solidFill>
              </a:rPr>
              <a:t>DANE TECHNICZNE I RZUTY POSTUMENTU</a:t>
            </a:r>
            <a:endParaRPr lang="pl-PL" altLang="pl-PL" sz="2800"/>
          </a:p>
        </p:txBody>
      </p:sp>
      <p:pic>
        <p:nvPicPr>
          <p:cNvPr id="65546" name="Picture 10" descr="C:\Documents and Settings\Kasia\Pulpit\Kasia\POSTUMENT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6705600" cy="5943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D481-289C-4ECC-A7B4-76A12D22E803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/>
              <a:t>Plan prezentacji</a:t>
            </a:r>
            <a:endParaRPr lang="pl-PL" altLang="pl-PL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5715000"/>
            <a:ext cx="990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Styczeń 2006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 2006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915400" cy="4876800"/>
          </a:xfrm>
        </p:spPr>
        <p:txBody>
          <a:bodyPr/>
          <a:lstStyle/>
          <a:p>
            <a:pPr lvl="1" algn="just"/>
            <a:endParaRPr lang="pl-PL" altLang="pl-PL"/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pl-PL" altLang="pl-PL" sz="1800" b="0"/>
              <a:t>Plac Jagielloński – kolumna z orłem na kapitelu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1.1.	</a:t>
            </a:r>
            <a:r>
              <a:rPr lang="pl-PL" altLang="pl-PL" sz="1800" b="0"/>
              <a:t>Opis miejsca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1.2.	</a:t>
            </a:r>
            <a:r>
              <a:rPr lang="pl-PL" altLang="pl-PL" sz="1800" b="0"/>
              <a:t>Uzasadnienie wyboru miejsca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1.3.	</a:t>
            </a:r>
            <a:r>
              <a:rPr lang="pl-PL" altLang="pl-PL" sz="1800" b="0"/>
              <a:t>Uzasadnienie wybranej symboliki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pl-PL" altLang="pl-PL" sz="1800" b="0"/>
              <a:t>Rondo Bractwa Kurkowego – kolumna z rzeźbą strzelca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2.1.	</a:t>
            </a:r>
            <a:r>
              <a:rPr lang="pl-PL" altLang="pl-PL" sz="1800" b="0"/>
              <a:t>Opis miejsca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2.2.	</a:t>
            </a:r>
            <a:r>
              <a:rPr lang="pl-PL" altLang="pl-PL" sz="1800" b="0"/>
              <a:t>Uzasadnienie wyboru miejsca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2.3.	</a:t>
            </a:r>
            <a:r>
              <a:rPr lang="pl-PL" altLang="pl-PL" sz="1800" b="0"/>
              <a:t>Uzasadnienie wybranej symboliki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pl-PL" altLang="pl-PL" sz="1800" b="0"/>
              <a:t>Rondo Charzykowy – postument z rzeźbą modelu jachtu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3.1.	</a:t>
            </a:r>
            <a:r>
              <a:rPr lang="pl-PL" altLang="pl-PL" sz="1800" b="0"/>
              <a:t>Opis miejsca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3.2.	</a:t>
            </a:r>
            <a:r>
              <a:rPr lang="pl-PL" altLang="pl-PL" sz="1800" b="0"/>
              <a:t>Uzasadnienie wyboru miejsca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3.3.	</a:t>
            </a:r>
            <a:r>
              <a:rPr lang="pl-PL" altLang="pl-PL" sz="1800" b="0"/>
              <a:t>Uzasadnienie wybranej symboliki</a:t>
            </a:r>
          </a:p>
          <a:p>
            <a:pPr lvl="1" algn="just">
              <a:buFontTx/>
              <a:buNone/>
            </a:pPr>
            <a:r>
              <a:rPr lang="pl-PL" altLang="pl-PL" sz="1800" b="0"/>
              <a:t>4. Wizualizacje miejsc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382000" cy="1143000"/>
          </a:xfrm>
        </p:spPr>
        <p:txBody>
          <a:bodyPr anchor="ctr"/>
          <a:lstStyle/>
          <a:p>
            <a:r>
              <a:rPr lang="pl-PL" altLang="pl-PL" sz="4000"/>
              <a:t>Plac Jagielloński</a:t>
            </a:r>
            <a:endParaRPr lang="pl-PL" altLang="pl-PL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934200" cy="914400"/>
          </a:xfrm>
        </p:spPr>
        <p:txBody>
          <a:bodyPr/>
          <a:lstStyle/>
          <a:p>
            <a:r>
              <a:rPr lang="pl-PL" altLang="pl-PL" sz="3600" b="1">
                <a:latin typeface="Comic Sans MS" panose="030F0702030302020204" pitchFamily="66" charset="0"/>
              </a:rPr>
              <a:t>Kolumna</a:t>
            </a:r>
            <a:r>
              <a:rPr lang="pl-PL" altLang="pl-PL" sz="3200" b="1">
                <a:latin typeface="Comic Sans MS" panose="030F0702030302020204" pitchFamily="66" charset="0"/>
              </a:rPr>
              <a:t> z orłem na kapitelu</a:t>
            </a:r>
            <a:endParaRPr lang="pl-PL" altLang="pl-PL" sz="32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jd główny">
  <a:themeElements>
    <a:clrScheme name="slajd głów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ajd główny">
      <a:majorFont>
        <a:latin typeface="Arial CE"/>
        <a:ea typeface=""/>
        <a:cs typeface=""/>
      </a:majorFont>
      <a:minorFont>
        <a:latin typeface="Arial CE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panose="020B0604020202020204" pitchFamily="34" charset="0"/>
          </a:defRPr>
        </a:defPPr>
      </a:lstStyle>
    </a:lnDef>
  </a:objectDefaults>
  <a:extraClrSchemeLst>
    <a:extraClrScheme>
      <a:clrScheme name="slajd głów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głów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głów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głów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głów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głów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głów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głów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głów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głów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głów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głów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Office\Szablony\Projekty prezentacji\slajd główny.pot</Template>
  <TotalTime>824</TotalTime>
  <Words>919</Words>
  <Application>Microsoft Office PowerPoint</Application>
  <PresentationFormat>Papier A4 (210x297 mm)</PresentationFormat>
  <Paragraphs>172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Times New Roman</vt:lpstr>
      <vt:lpstr>Arial CE</vt:lpstr>
      <vt:lpstr>Times New Roman CE</vt:lpstr>
      <vt:lpstr>Comic Sans MS</vt:lpstr>
      <vt:lpstr>slajd główny</vt:lpstr>
      <vt:lpstr>Prezentacja programu promocji Projektu</vt:lpstr>
      <vt:lpstr>Przebudowa układu drogowego łączącego miasto Chojnice z miejscowością Charzykowy</vt:lpstr>
      <vt:lpstr>Tło inwestycji</vt:lpstr>
      <vt:lpstr>Przesłanki przyjęcia  „Koncepcji Trzech Obiektów Promocyjnych”</vt:lpstr>
      <vt:lpstr>Przesłanki przyjęcia  „Koncepcji Trzech Obiektów Promocyjnych” </vt:lpstr>
      <vt:lpstr>Prezentacja programu PowerPoint</vt:lpstr>
      <vt:lpstr>Prezentacja programu PowerPoint</vt:lpstr>
      <vt:lpstr>Plan prezentacji</vt:lpstr>
      <vt:lpstr>Plac Jagielloński</vt:lpstr>
      <vt:lpstr>Orzeł</vt:lpstr>
      <vt:lpstr>Plac Jagielloński – kolumna z orłem na kapitelu  Opis miejsca</vt:lpstr>
      <vt:lpstr>Plac Jagielloński - widok na kolumnę z orłem</vt:lpstr>
      <vt:lpstr>Plac Jagielloński – kolumna z orłem na kapitelu Uzasadnienie wyboru miejsca</vt:lpstr>
      <vt:lpstr>Plac Jagielloński – kolumna z orłem na kapitelu Uzasadnienie wybranej symboliki</vt:lpstr>
      <vt:lpstr>Pomnik na Placu Jagielloński (Denkmalplatz) ku czci poległych chojniczan w wojnie francusko-pruskiej; wzniesiony w 1881 r. </vt:lpstr>
      <vt:lpstr>Pomnik Nieznanego Żołnierza na Placu Jagiellońskim,  rok 1927</vt:lpstr>
      <vt:lpstr>Rondo Bractwa Kurkowego</vt:lpstr>
      <vt:lpstr>Wizerunek strzelca</vt:lpstr>
      <vt:lpstr>Rondo Bractwa Kurkowego – kolumna z rzeźbą Strzelca Opis miejsca</vt:lpstr>
      <vt:lpstr>Nowopowstające rondo w Chojnicach przy zbiegu ulic Bytowska-Strzelecka - widok z ul. Strzeleckiej</vt:lpstr>
      <vt:lpstr>Rondo Bractwa Kurkowego – kolumna z rzeźbą Strzelca Uzasadnienie wyboru miejsca</vt:lpstr>
      <vt:lpstr>Schemat ideowy kolumny przy ul. Strzeleckiej</vt:lpstr>
      <vt:lpstr>Rondo Bractwa Kurkowego – kolumna z rzeźbą Strzelca Uzasadnienie wybranej symboliki</vt:lpstr>
      <vt:lpstr>Zarząd Kurkowego Bractwa Strzeleckiego  w jubileuszowym 1938 r. – 550 - lecie</vt:lpstr>
      <vt:lpstr>Rondo Charzykowy</vt:lpstr>
      <vt:lpstr>Model jachtu z ożaglowaniem kutrowym </vt:lpstr>
      <vt:lpstr>Rondo Charzykowy – postument z rzeźbą modelu jachtu Opis miejsca</vt:lpstr>
      <vt:lpstr>Charzykowy skrzyżowanie Długa-Turystyczna; miejsce powstania nowego ronda; widok z ul. Turystycznej</vt:lpstr>
      <vt:lpstr>Charzykowy - Rondo Róży Wiatrów</vt:lpstr>
      <vt:lpstr>Rondo Charzykowy – postument z rzeźbą modelu jachtu Uzasadnienie wyboru miejsca</vt:lpstr>
      <vt:lpstr>Rondo Charzykowy – postument z rzeźbą modelu jachtu Uzasadnienie wybranej symboliki</vt:lpstr>
      <vt:lpstr>Przystań Klubu Żeglarskiego Chojnice w Charzykowach. Widokówka z lat 20 XX w.</vt:lpstr>
      <vt:lpstr>Plac Jagielloński - wizualizacja</vt:lpstr>
      <vt:lpstr>Rondo przy ul. Strzeleckiej - wizualizacja</vt:lpstr>
      <vt:lpstr>Rondo w miejscowości Charzykowy - wizualizacja</vt:lpstr>
    </vt:vector>
  </TitlesOfParts>
  <Company>UM Chojnice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Przebudowa układu drogowego łączącego miasto Chojnice z miejscowością Charzykowy</dc:title>
  <dc:creator>Kasia</dc:creator>
  <cp:lastModifiedBy>Maksymilian Rudnik</cp:lastModifiedBy>
  <cp:revision>134</cp:revision>
  <dcterms:created xsi:type="dcterms:W3CDTF">2005-12-30T07:08:58Z</dcterms:created>
  <dcterms:modified xsi:type="dcterms:W3CDTF">2022-02-08T09:18:42Z</dcterms:modified>
</cp:coreProperties>
</file>