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9" r:id="rId1"/>
  </p:sldMasterIdLst>
  <p:notesMasterIdLst>
    <p:notesMasterId r:id="rId37"/>
  </p:notesMasterIdLst>
  <p:handoutMasterIdLst>
    <p:handoutMasterId r:id="rId38"/>
  </p:handoutMasterIdLst>
  <p:sldIdLst>
    <p:sldId id="302" r:id="rId2"/>
    <p:sldId id="256" r:id="rId3"/>
    <p:sldId id="257" r:id="rId4"/>
    <p:sldId id="258" r:id="rId5"/>
    <p:sldId id="282" r:id="rId6"/>
    <p:sldId id="291" r:id="rId7"/>
    <p:sldId id="301" r:id="rId8"/>
    <p:sldId id="283" r:id="rId9"/>
    <p:sldId id="259" r:id="rId10"/>
    <p:sldId id="292" r:id="rId11"/>
    <p:sldId id="260" r:id="rId12"/>
    <p:sldId id="296" r:id="rId13"/>
    <p:sldId id="261" r:id="rId14"/>
    <p:sldId id="262" r:id="rId15"/>
    <p:sldId id="284" r:id="rId16"/>
    <p:sldId id="285" r:id="rId17"/>
    <p:sldId id="263" r:id="rId18"/>
    <p:sldId id="293" r:id="rId19"/>
    <p:sldId id="264" r:id="rId20"/>
    <p:sldId id="286" r:id="rId21"/>
    <p:sldId id="265" r:id="rId22"/>
    <p:sldId id="295" r:id="rId23"/>
    <p:sldId id="266" r:id="rId24"/>
    <p:sldId id="287" r:id="rId25"/>
    <p:sldId id="267" r:id="rId26"/>
    <p:sldId id="294" r:id="rId27"/>
    <p:sldId id="268" r:id="rId28"/>
    <p:sldId id="288" r:id="rId29"/>
    <p:sldId id="297" r:id="rId30"/>
    <p:sldId id="269" r:id="rId31"/>
    <p:sldId id="270" r:id="rId32"/>
    <p:sldId id="290" r:id="rId33"/>
    <p:sldId id="298" r:id="rId34"/>
    <p:sldId id="299" r:id="rId35"/>
    <p:sldId id="300" r:id="rId36"/>
  </p:sldIdLst>
  <p:sldSz cx="9906000" cy="6858000" type="A4"/>
  <p:notesSz cx="6808788" cy="9823450"/>
  <p:defaultTextStyle>
    <a:defPPr>
      <a:defRPr lang="pl-PL"/>
    </a:defPPr>
    <a:lvl1pPr algn="ctr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buChar char="•"/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3200" kern="1200">
        <a:solidFill>
          <a:schemeClr val="tx1"/>
        </a:solidFill>
        <a:latin typeface="Arial CE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94">
          <p15:clr>
            <a:srgbClr val="A4A3A4"/>
          </p15:clr>
        </p15:guide>
        <p15:guide id="2" pos="214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80"/>
    <a:srgbClr val="66CCFF"/>
    <a:srgbClr val="FF0000"/>
    <a:srgbClr val="C0C0C0"/>
    <a:srgbClr val="000066"/>
    <a:srgbClr val="000099"/>
    <a:srgbClr val="CCEC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266" y="60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1884" y="-78"/>
      </p:cViewPr>
      <p:guideLst>
        <p:guide orient="horz" pos="3094"/>
        <p:guide pos="214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90488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0"/>
              </a:spcBef>
              <a:buFontTx/>
              <a:buNone/>
              <a:defRPr sz="1200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90488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55163"/>
            <a:ext cx="29718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l" eaLnBrk="0" hangingPunct="0">
              <a:spcBef>
                <a:spcPct val="0"/>
              </a:spcBef>
              <a:buFontTx/>
              <a:buNone/>
              <a:defRPr sz="1200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555163"/>
            <a:ext cx="2895600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b" anchorCtr="0" compatLnSpc="1">
            <a:prstTxWarp prst="textNoShape">
              <a:avLst/>
            </a:prstTxWarp>
            <a:spAutoFit/>
          </a:bodyPr>
          <a:lstStyle>
            <a:lvl1pPr algn="r" eaLnBrk="0" hangingPunct="0">
              <a:spcBef>
                <a:spcPct val="0"/>
              </a:spcBef>
              <a:buFontTx/>
              <a:buNone/>
              <a:defRPr sz="1200">
                <a:latin typeface="Times New Roman CE" panose="02020603050405020304" pitchFamily="18" charset="0"/>
              </a:defRPr>
            </a:lvl1pPr>
          </a:lstStyle>
          <a:p>
            <a:fld id="{A5024D96-6592-4D51-8BA0-6E9096C6924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321196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l" defTabSz="911225" eaLnBrk="0" hangingPunct="0">
              <a:spcBef>
                <a:spcPct val="0"/>
              </a:spcBef>
              <a:buFontTx/>
              <a:buNone/>
              <a:defRPr sz="1000" i="1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7625" y="0"/>
            <a:ext cx="29511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FontTx/>
              <a:buNone/>
              <a:defRPr sz="1000" i="1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205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757238" y="741363"/>
            <a:ext cx="5300662" cy="3670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665663"/>
            <a:ext cx="4992688" cy="4422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edytowaæ style wzorca tekstu</a:t>
            </a:r>
          </a:p>
          <a:p>
            <a:pPr lvl="0"/>
            <a:r>
              <a:rPr lang="pl-PL" altLang="pl-PL" smtClean="0"/>
              <a:t>Drugi poziom</a:t>
            </a:r>
          </a:p>
          <a:p>
            <a:pPr lvl="0"/>
            <a:r>
              <a:rPr lang="pl-PL" altLang="pl-PL" smtClean="0"/>
              <a:t>Trzeci poziom</a:t>
            </a:r>
          </a:p>
          <a:p>
            <a:pPr lvl="0"/>
            <a:r>
              <a:rPr lang="pl-PL" altLang="pl-PL" smtClean="0"/>
              <a:t>Czwarty poziom</a:t>
            </a:r>
          </a:p>
          <a:p>
            <a:pPr lvl="0"/>
            <a:r>
              <a:rPr lang="pl-PL" altLang="pl-PL" smtClean="0"/>
              <a:t>Pi¹ty poziom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31325"/>
            <a:ext cx="29511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l" defTabSz="911225" eaLnBrk="0" hangingPunct="0">
              <a:spcBef>
                <a:spcPct val="0"/>
              </a:spcBef>
              <a:buFontTx/>
              <a:buNone/>
              <a:defRPr sz="1000" i="1">
                <a:latin typeface="Times New Roman CE" panose="02020603050405020304" pitchFamily="18" charset="0"/>
              </a:defRPr>
            </a:lvl1pPr>
          </a:lstStyle>
          <a:p>
            <a:endParaRPr lang="pl-PL" altLang="pl-PL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7625" y="9331325"/>
            <a:ext cx="2951163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defTabSz="911225" eaLnBrk="0" hangingPunct="0">
              <a:spcBef>
                <a:spcPct val="0"/>
              </a:spcBef>
              <a:buFontTx/>
              <a:buNone/>
              <a:defRPr sz="1000" i="1">
                <a:latin typeface="Times New Roman CE" panose="02020603050405020304" pitchFamily="18" charset="0"/>
              </a:defRPr>
            </a:lvl1pPr>
          </a:lstStyle>
          <a:p>
            <a:fld id="{27C150E2-8BED-4316-A7F6-FAD0DF447177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786738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CE" panose="02020603050405020304" pitchFamily="18" charset="0"/>
        <a:ea typeface="+mn-ea"/>
        <a:cs typeface="+mn-cs"/>
      </a:defRPr>
    </a:lvl1pPr>
    <a:lvl2pPr marL="742950" indent="-28575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CE" panose="02020603050405020304" pitchFamily="18" charset="0"/>
        <a:ea typeface="+mn-ea"/>
        <a:cs typeface="+mn-cs"/>
      </a:defRPr>
    </a:lvl2pPr>
    <a:lvl3pPr marL="11430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CE" panose="02020603050405020304" pitchFamily="18" charset="0"/>
        <a:ea typeface="+mn-ea"/>
        <a:cs typeface="+mn-cs"/>
      </a:defRPr>
    </a:lvl3pPr>
    <a:lvl4pPr marL="16002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CE" panose="02020603050405020304" pitchFamily="18" charset="0"/>
        <a:ea typeface="+mn-ea"/>
        <a:cs typeface="+mn-cs"/>
      </a:defRPr>
    </a:lvl4pPr>
    <a:lvl5pPr marL="2057400" indent="-228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 CE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929BEAD-261E-47D1-85A2-4DBF4D9004F1}" type="slidenum">
              <a:rPr lang="pl-PL" altLang="pl-PL"/>
              <a:pPr/>
              <a:t>1</a:t>
            </a:fld>
            <a:endParaRPr lang="pl-PL" altLang="pl-PL"/>
          </a:p>
        </p:txBody>
      </p:sp>
      <p:sp>
        <p:nvSpPr>
          <p:cNvPr id="68610" name="Rectangle 2"/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36394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978EF3-3BA0-4A57-89B7-D9AE677818C1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28132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ABAF6C-5F65-4859-834C-550B869B265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853545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A4E7DF5-9972-41E1-8D07-CA2AE48C270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87101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349AE7-9D16-4B69-BA04-77A3DC1C960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239165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C12FDD-304F-42CE-84CD-9EB429DBF3E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6230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703182-7A78-45F9-8E87-83E2F944139F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48178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077AD9A-080D-4A30-B10F-01C2ACFE378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93855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E14339-6930-42C4-BA88-6CDAC1A9C2FA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40379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460243-4C70-4164-9592-AC50E78494DE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916218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34CC14-6804-4110-BD5A-3B92DF4BC076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3940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DDEAC-080E-44CB-A3C6-D718A839A374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50305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ytuł, clipart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online 2"/>
          <p:cNvSpPr>
            <a:spLocks noGrp="1"/>
          </p:cNvSpPr>
          <p:nvPr>
            <p:ph type="clipArt"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EE1CE291-930B-4303-9E91-BA81894BE7A0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3829428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ytuł i wyk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wykresu 2"/>
          <p:cNvSpPr>
            <a:spLocks noGrp="1"/>
          </p:cNvSpPr>
          <p:nvPr>
            <p:ph type="chart" idx="1"/>
          </p:nvPr>
        </p:nvSpPr>
        <p:spPr>
          <a:xfrm>
            <a:off x="495300" y="1600200"/>
            <a:ext cx="8915400" cy="4525963"/>
          </a:xfrm>
        </p:spPr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>
          <a:xfrm>
            <a:off x="495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>
          <a:xfrm>
            <a:off x="3384550" y="6245225"/>
            <a:ext cx="3136900" cy="476250"/>
          </a:xfrm>
        </p:spPr>
        <p:txBody>
          <a:bodyPr/>
          <a:lstStyle>
            <a:lvl1pPr>
              <a:defRPr/>
            </a:lvl1pPr>
          </a:lstStyle>
          <a:p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>
          <a:xfrm>
            <a:off x="7099300" y="6245225"/>
            <a:ext cx="2311400" cy="476250"/>
          </a:xfrm>
        </p:spPr>
        <p:txBody>
          <a:bodyPr/>
          <a:lstStyle>
            <a:lvl1pPr>
              <a:defRPr/>
            </a:lvl1pPr>
          </a:lstStyle>
          <a:p>
            <a:fld id="{21420EE6-FFC5-4E7B-8E34-B30D5A0F88E5}" type="slidenum">
              <a:rPr lang="pl-PL" altLang="pl-PL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26852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edytowaæ</a:t>
            </a:r>
            <a:br>
              <a:rPr lang="pl-PL" altLang="pl-PL" smtClean="0"/>
            </a:br>
            <a:r>
              <a:rPr lang="pl-PL" altLang="pl-PL" smtClean="0"/>
              <a:t>styl wzorca tytu³u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edytowaæ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Pi¹ty poziom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1400"/>
            </a:lvl1pPr>
          </a:lstStyle>
          <a:p>
            <a:endParaRPr lang="pl-PL" altLang="pl-PL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400"/>
            </a:lvl1pPr>
          </a:lstStyle>
          <a:p>
            <a:endParaRPr lang="pl-PL" altLang="pl-PL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400"/>
            </a:lvl1pPr>
          </a:lstStyle>
          <a:p>
            <a:fld id="{84D350FF-7AA4-431A-AE4A-A7B4106BADBF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rgbClr val="000099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0099"/>
          </a:solidFill>
          <a:latin typeface="Arial CE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000" b="1" kern="1200">
          <a:solidFill>
            <a:srgbClr val="000099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EFBB1-D5C7-4448-B87A-F82066C1DC0B}" type="slidenum">
              <a:rPr lang="pl-PL" altLang="pl-PL"/>
              <a:pPr/>
              <a:t>1</a:t>
            </a:fld>
            <a:endParaRPr lang="pl-PL" altLang="pl-PL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Char char=" "/>
            </a:pPr>
            <a:r>
              <a:rPr lang="pl-PL" altLang="pl-PL" sz="2000" b="1" i="1">
                <a:solidFill>
                  <a:srgbClr val="000099"/>
                </a:solidFill>
              </a:rPr>
              <a:t>Luty 2006</a:t>
            </a:r>
            <a:endParaRPr lang="pl-PL" altLang="pl-PL" i="1">
              <a:solidFill>
                <a:srgbClr val="000099"/>
              </a:solidFill>
            </a:endParaRPr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915400" cy="792163"/>
          </a:xfrm>
        </p:spPr>
        <p:txBody>
          <a:bodyPr/>
          <a:lstStyle/>
          <a:p>
            <a:r>
              <a:rPr lang="pl-PL" altLang="pl-PL"/>
              <a:t>Prezentacja programu promocji Projektu</a:t>
            </a:r>
          </a:p>
        </p:txBody>
      </p:sp>
      <p:sp>
        <p:nvSpPr>
          <p:cNvPr id="675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915400" cy="4525963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Char char=" "/>
            </a:pPr>
            <a:r>
              <a:rPr lang="pl-PL" altLang="pl-PL" sz="1800"/>
              <a:t>INNOWACYJNA KONCEPCJA PROMOCJI PROJEKTU "PRZEBUDOWA ISTNIEJĄCEGO UKŁADU DROGOWEGO ŁĄCZĄCEGO MIASTO CHOJNICE W MIEJSCOWOŚCIĄ CHARZYKOWY" ZOSTAŁA ZAAKCEPTOWANA PRZEZ ZARZĄD DRÓG WOJEWÓDZKICH W GDAŃSKU!</a:t>
            </a:r>
          </a:p>
          <a:p>
            <a:pPr algn="ctr">
              <a:lnSpc>
                <a:spcPct val="80000"/>
              </a:lnSpc>
              <a:buFontTx/>
              <a:buChar char=" "/>
            </a:pPr>
            <a:endParaRPr lang="pl-PL" altLang="pl-PL" sz="1800"/>
          </a:p>
          <a:p>
            <a:pPr algn="ctr">
              <a:lnSpc>
                <a:spcPct val="80000"/>
              </a:lnSpc>
              <a:buFontTx/>
              <a:buChar char=" "/>
            </a:pPr>
            <a:endParaRPr lang="pl-PL" altLang="pl-PL" sz="1800"/>
          </a:p>
          <a:p>
            <a:pPr algn="just">
              <a:lnSpc>
                <a:spcPct val="80000"/>
              </a:lnSpc>
              <a:buFontTx/>
              <a:buChar char=" "/>
            </a:pPr>
            <a:r>
              <a:rPr lang="pl-PL" altLang="pl-PL" sz="1800"/>
              <a:t>Wynik intensywnej współpracy środowisk lokalnych, wymagający zwołania trzech spotkań konsultacyjnych, został zaprezentowany 8 lutego 2006 r. w Zarządzie Dróg Wojewódzkich w Gdańsku - będącym, w imieniu Samorządu Województwa Pomorskiego, Beneficjentem Końcowym Projektu.</a:t>
            </a:r>
          </a:p>
          <a:p>
            <a:pPr algn="just">
              <a:lnSpc>
                <a:spcPct val="80000"/>
              </a:lnSpc>
              <a:buFontTx/>
              <a:buChar char=" "/>
            </a:pPr>
            <a:r>
              <a:rPr lang="pl-PL" altLang="pl-PL" sz="1800"/>
              <a:t>Prezentacja spotkała się z przychylnością Dyrektora Zarządu Dróg Wojewódzkich w Gdańsku - Włodzimierza Kubiaka. W związku z tym rozpoczęły się tam przygotowania do ogłoszenia przetargu mającego na celu wyłonienie wykonawcy tego zadania.</a:t>
            </a:r>
          </a:p>
          <a:p>
            <a:pPr algn="just">
              <a:lnSpc>
                <a:spcPct val="80000"/>
              </a:lnSpc>
            </a:pPr>
            <a:endParaRPr lang="pl-PL" altLang="pl-PL" sz="1800"/>
          </a:p>
          <a:p>
            <a:pPr algn="just">
              <a:lnSpc>
                <a:spcPct val="80000"/>
              </a:lnSpc>
              <a:buFontTx/>
              <a:buChar char=" "/>
            </a:pPr>
            <a:r>
              <a:rPr lang="pl-PL" altLang="pl-PL" sz="1800"/>
              <a:t>W dalszej części prezentacji przedstawiamy ostateczny kształt programu promocji Projektu “Przebudowa istniejącego układu drogowego łączącego miasto Chojnice z miejscowością Charzykowy”.</a:t>
            </a:r>
            <a:endParaRPr lang="pl-PL" altLang="pl-PL"/>
          </a:p>
          <a:p>
            <a:pPr algn="just"/>
            <a:endParaRPr lang="pl-PL" altLang="pl-PL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276600"/>
            <a:ext cx="9906000" cy="533400"/>
          </a:xfrm>
          <a:noFill/>
          <a:ln/>
        </p:spPr>
        <p:txBody>
          <a:bodyPr anchor="ctr"/>
          <a:lstStyle/>
          <a:p>
            <a:pPr marL="0" indent="0" algn="ctr">
              <a:buFontTx/>
              <a:buNone/>
            </a:pPr>
            <a:r>
              <a:rPr lang="pl-PL" altLang="pl-PL" sz="4800" b="1">
                <a:latin typeface="Comic Sans MS" panose="030F0702030302020204" pitchFamily="66" charset="0"/>
              </a:rPr>
              <a:t>Promocja</a:t>
            </a:r>
            <a:r>
              <a:rPr lang="pl-PL" altLang="pl-PL" sz="4400" b="1">
                <a:latin typeface="Comic Sans MS" panose="030F0702030302020204" pitchFamily="66" charset="0"/>
              </a:rPr>
              <a:t> projektu</a:t>
            </a:r>
            <a:endParaRPr lang="pl-PL" altLang="pl-PL" sz="3600" b="1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-304800" y="5715000"/>
            <a:ext cx="990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2006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title"/>
          </p:nvPr>
        </p:nvSpPr>
        <p:spPr>
          <a:xfrm>
            <a:off x="609600" y="1066800"/>
            <a:ext cx="8915400" cy="1143000"/>
          </a:xfrm>
        </p:spPr>
        <p:txBody>
          <a:bodyPr/>
          <a:lstStyle/>
          <a:p>
            <a:r>
              <a:rPr lang="pl-PL" altLang="pl-PL"/>
              <a:t>Przebudowa układu drogowego łączącego miasto Chojnice z miejscowością Charzykowy</a:t>
            </a:r>
          </a:p>
        </p:txBody>
      </p:sp>
      <p:grpSp>
        <p:nvGrpSpPr>
          <p:cNvPr id="4110" name="Group 14"/>
          <p:cNvGrpSpPr>
            <a:grpSpLocks/>
          </p:cNvGrpSpPr>
          <p:nvPr/>
        </p:nvGrpSpPr>
        <p:grpSpPr bwMode="auto">
          <a:xfrm>
            <a:off x="0" y="2971800"/>
            <a:ext cx="3551238" cy="3886200"/>
            <a:chOff x="0" y="1872"/>
            <a:chExt cx="2237" cy="2448"/>
          </a:xfrm>
        </p:grpSpPr>
        <p:pic>
          <p:nvPicPr>
            <p:cNvPr id="4105" name="Picture 9" descr="C:\Documents and Settings\Kasia\Pulpit\Kasia\kolumna lodka.jp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72"/>
              <a:ext cx="1229" cy="9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109" name="Group 13"/>
            <p:cNvGrpSpPr>
              <a:grpSpLocks/>
            </p:cNvGrpSpPr>
            <p:nvPr/>
          </p:nvGrpSpPr>
          <p:grpSpPr bwMode="auto">
            <a:xfrm>
              <a:off x="528" y="2544"/>
              <a:ext cx="1709" cy="1776"/>
              <a:chOff x="528" y="2544"/>
              <a:chExt cx="1709" cy="1776"/>
            </a:xfrm>
          </p:grpSpPr>
          <p:pic>
            <p:nvPicPr>
              <p:cNvPr id="4108" name="Picture 12" descr="C:\Documents and Settings\Kasia\Moje dokumenty\PREZENTACJE\prezentacja Szosy Bytowskiej\KONCEPCJA 3 KOLUMN\wykorzystane obrazki\kolumna Strzelec.jp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28" y="2544"/>
                <a:ext cx="1229" cy="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107" name="Picture 11" descr="C:\Documents and Settings\Kasia\Moje dokumenty\PREZENTACJE\prezentacja Szosy Bytowskiej\KONCEPCJA 3 KOLUMN\wykorzystane obrazki\kolumna Plac Jagielloński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008" y="3399"/>
                <a:ext cx="1229" cy="9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</p:spTree>
  </p:cSld>
  <p:clrMapOvr>
    <a:masterClrMapping/>
  </p:clrMapOvr>
  <p:transition>
    <p:zoom dir="in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15418-9F39-47E6-B72F-C493562F4C1B}" type="slidenum">
              <a:rPr lang="pl-PL" altLang="pl-PL"/>
              <a:pPr/>
              <a:t>3</a:t>
            </a:fld>
            <a:endParaRPr lang="pl-PL" altLang="pl-PL"/>
          </a:p>
        </p:txBody>
      </p:sp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800"/>
              <a:t>Tło inwestycji</a:t>
            </a:r>
            <a:endParaRPr lang="pl-PL" altLang="pl-PL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219200"/>
            <a:ext cx="8153400" cy="4525963"/>
          </a:xfrm>
        </p:spPr>
        <p:txBody>
          <a:bodyPr/>
          <a:lstStyle/>
          <a:p>
            <a:pPr algn="just">
              <a:lnSpc>
                <a:spcPct val="110000"/>
              </a:lnSpc>
              <a:buFontTx/>
              <a:buChar char="»"/>
            </a:pPr>
            <a:r>
              <a:rPr lang="pl-PL" altLang="pl-PL" sz="2400"/>
              <a:t>Zasięg - droga krajowa Nr 22 oraz drogi wojewódzkie Nr 212, 235, 240</a:t>
            </a:r>
          </a:p>
          <a:p>
            <a:pPr algn="just"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Duże znaczenie gospodarcze, administracyjne, usługowe, turystyczne i komunikacyjne</a:t>
            </a:r>
          </a:p>
          <a:p>
            <a:pPr algn="just">
              <a:buFontTx/>
              <a:buChar char="»"/>
            </a:pPr>
            <a:r>
              <a:rPr lang="pl-PL" altLang="pl-PL" sz="2400"/>
              <a:t>Wysoka i wciąż rosnąca frekwencja turystów krajowych i zagranicznych</a:t>
            </a:r>
          </a:p>
          <a:p>
            <a:pPr algn="just"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Szybki wzrost natężenia ruchu z uwagi na wzrost ruchu w kierunku Bytowa, Lęborka i dalszych miejscowości oraz portów morskich oraz ze względu na prowadzone na tym terenie inwestycje i sąsiedztwo Szpitala Specjalistycznego w Chojnicach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0" y="58674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  <a:endParaRPr lang="pl-PL" altLang="pl-PL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ED5B4B-482F-4058-9D87-B41E9EF4D037}" type="slidenum">
              <a:rPr lang="pl-PL" altLang="pl-PL"/>
              <a:pPr/>
              <a:t>4</a:t>
            </a:fld>
            <a:endParaRPr lang="pl-PL" altLang="pl-PL"/>
          </a:p>
        </p:txBody>
      </p:sp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/>
              <a:t>Przesłanki przyjęcia </a:t>
            </a:r>
            <a:br>
              <a:rPr lang="pl-PL" altLang="pl-PL" sz="3600"/>
            </a:br>
            <a:r>
              <a:rPr lang="pl-PL" altLang="pl-PL"/>
              <a:t>„Koncepcji Trzech Obiektów Promocyjnych”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115300" cy="4525963"/>
          </a:xfrm>
        </p:spPr>
        <p:txBody>
          <a:bodyPr/>
          <a:lstStyle/>
          <a:p>
            <a:pPr>
              <a:lnSpc>
                <a:spcPct val="120000"/>
              </a:lnSpc>
              <a:buFontTx/>
              <a:buChar char="»"/>
            </a:pPr>
            <a:r>
              <a:rPr lang="pl-PL" altLang="pl-PL" sz="2200" b="1"/>
              <a:t>Zwiększenie atrakcyjności</a:t>
            </a:r>
            <a:r>
              <a:rPr lang="pl-PL" altLang="pl-PL" sz="2200"/>
              <a:t> obu miejscowości</a:t>
            </a:r>
          </a:p>
          <a:p>
            <a:pPr>
              <a:lnSpc>
                <a:spcPct val="120000"/>
              </a:lnSpc>
              <a:buFontTx/>
              <a:buChar char="»"/>
            </a:pPr>
            <a:r>
              <a:rPr lang="pl-PL" altLang="pl-PL" sz="2200" b="1">
                <a:solidFill>
                  <a:srgbClr val="000099"/>
                </a:solidFill>
              </a:rPr>
              <a:t>Wzbogacenie walorów</a:t>
            </a:r>
            <a:r>
              <a:rPr lang="pl-PL" altLang="pl-PL" sz="2200">
                <a:solidFill>
                  <a:srgbClr val="000099"/>
                </a:solidFill>
              </a:rPr>
              <a:t> krajobrazowych i historycznych</a:t>
            </a:r>
          </a:p>
          <a:p>
            <a:pPr>
              <a:lnSpc>
                <a:spcPct val="120000"/>
              </a:lnSpc>
              <a:buFontTx/>
              <a:buChar char="»"/>
            </a:pPr>
            <a:r>
              <a:rPr lang="pl-PL" altLang="pl-PL" sz="2200"/>
              <a:t>Wzniesione kolumny stanowiłyby </a:t>
            </a:r>
            <a:r>
              <a:rPr lang="pl-PL" altLang="pl-PL" sz="2200" b="1"/>
              <a:t>zwieńczenie układu urbanistycznego</a:t>
            </a:r>
            <a:r>
              <a:rPr lang="pl-PL" altLang="pl-PL" sz="2200"/>
              <a:t> miasta</a:t>
            </a:r>
          </a:p>
          <a:p>
            <a:pPr>
              <a:lnSpc>
                <a:spcPct val="120000"/>
              </a:lnSpc>
              <a:buFontTx/>
              <a:buChar char="»"/>
            </a:pPr>
            <a:r>
              <a:rPr lang="pl-PL" altLang="pl-PL" sz="2200" b="1">
                <a:solidFill>
                  <a:srgbClr val="000099"/>
                </a:solidFill>
              </a:rPr>
              <a:t>Przywrócenie tradycji</a:t>
            </a:r>
            <a:r>
              <a:rPr lang="pl-PL" altLang="pl-PL" sz="2200">
                <a:solidFill>
                  <a:srgbClr val="000099"/>
                </a:solidFill>
              </a:rPr>
              <a:t> oraz poczucia spuścizny historycznej miasta i regionu</a:t>
            </a:r>
          </a:p>
          <a:p>
            <a:pPr>
              <a:lnSpc>
                <a:spcPct val="120000"/>
              </a:lnSpc>
              <a:buFontTx/>
              <a:buChar char="»"/>
            </a:pPr>
            <a:r>
              <a:rPr lang="pl-PL" altLang="pl-PL" sz="2200"/>
              <a:t>Nowe kolumny chojnickie stanowiłyby odwołanie do istniejącego niegdyś wzdłuż tej trasy </a:t>
            </a:r>
            <a:r>
              <a:rPr lang="pl-PL" altLang="pl-PL" sz="2200" b="1"/>
              <a:t>Traktu Bytowskiego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2006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74DFD-1F79-4A66-8F84-FE461E7A5B89}" type="slidenum">
              <a:rPr lang="pl-PL" altLang="pl-PL"/>
              <a:pPr/>
              <a:t>5</a:t>
            </a:fld>
            <a:endParaRPr lang="pl-PL" altLang="pl-PL"/>
          </a:p>
        </p:txBody>
      </p:sp>
      <p:sp>
        <p:nvSpPr>
          <p:cNvPr id="3993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/>
              <a:t>Przesłanki przyjęcia </a:t>
            </a:r>
            <a:br>
              <a:rPr lang="pl-PL" altLang="pl-PL" sz="3600"/>
            </a:br>
            <a:r>
              <a:rPr lang="pl-PL" altLang="pl-PL"/>
              <a:t>„Koncepcji Trzech Obiektów Promocyjnych” </a:t>
            </a:r>
          </a:p>
        </p:txBody>
      </p:sp>
      <p:sp>
        <p:nvSpPr>
          <p:cNvPr id="39939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95300" y="1600200"/>
            <a:ext cx="7886700" cy="4525963"/>
          </a:xfrm>
        </p:spPr>
        <p:txBody>
          <a:bodyPr/>
          <a:lstStyle/>
          <a:p>
            <a:pPr algn="just">
              <a:lnSpc>
                <a:spcPct val="120000"/>
              </a:lnSpc>
              <a:buFontTx/>
              <a:buChar char="»"/>
            </a:pPr>
            <a:r>
              <a:rPr lang="pl-PL" altLang="pl-PL" sz="2400"/>
              <a:t>Kolumny wyznaczałyby </a:t>
            </a:r>
            <a:r>
              <a:rPr lang="pl-PL" altLang="pl-PL" sz="2400" b="1"/>
              <a:t>nowy szlak turystyczny</a:t>
            </a:r>
            <a:r>
              <a:rPr lang="pl-PL" altLang="pl-PL" sz="2400"/>
              <a:t> prowadzący przez miasto Chojnice do miejscowości Charzykowy</a:t>
            </a:r>
          </a:p>
          <a:p>
            <a:pPr algn="just">
              <a:lnSpc>
                <a:spcPct val="120000"/>
              </a:lnSpc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W zamierzchłych czasach wiódł tędy słynny </a:t>
            </a:r>
            <a:r>
              <a:rPr lang="pl-PL" altLang="pl-PL" sz="2400" b="1">
                <a:solidFill>
                  <a:srgbClr val="000099"/>
                </a:solidFill>
              </a:rPr>
              <a:t>„Szlak Bursztynowy”</a:t>
            </a:r>
          </a:p>
          <a:p>
            <a:pPr algn="just">
              <a:lnSpc>
                <a:spcPct val="120000"/>
              </a:lnSpc>
              <a:buFontTx/>
              <a:buChar char="»"/>
            </a:pPr>
            <a:r>
              <a:rPr lang="pl-PL" altLang="pl-PL" sz="2400"/>
              <a:t>Odwołanie do tradycji </a:t>
            </a:r>
            <a:r>
              <a:rPr lang="pl-PL" altLang="pl-PL" sz="2400" b="1"/>
              <a:t>Słupa Milowego</a:t>
            </a:r>
            <a:endParaRPr lang="pl-PL" altLang="pl-PL" sz="2400"/>
          </a:p>
          <a:p>
            <a:pPr algn="just">
              <a:lnSpc>
                <a:spcPct val="120000"/>
              </a:lnSpc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Stylistyka pomników jest powrotem do </a:t>
            </a:r>
            <a:r>
              <a:rPr lang="pl-PL" altLang="pl-PL" sz="2400" b="1">
                <a:solidFill>
                  <a:srgbClr val="000099"/>
                </a:solidFill>
              </a:rPr>
              <a:t>klasycznego porządku architektury polskiej</a:t>
            </a:r>
            <a:endParaRPr lang="pl-PL" altLang="pl-PL" sz="2800"/>
          </a:p>
        </p:txBody>
      </p:sp>
      <p:sp>
        <p:nvSpPr>
          <p:cNvPr id="39940" name="Rectangle 1028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65C277-9E39-4571-BC69-62F3EC945E8B}" type="slidenum">
              <a:rPr lang="pl-PL" altLang="pl-PL"/>
              <a:pPr/>
              <a:t>6</a:t>
            </a:fld>
            <a:endParaRPr lang="pl-PL" altLang="pl-PL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096000" y="1600200"/>
            <a:ext cx="2895600" cy="4525963"/>
          </a:xfrm>
        </p:spPr>
        <p:txBody>
          <a:bodyPr/>
          <a:lstStyle/>
          <a:p>
            <a:pPr>
              <a:buFontTx/>
              <a:buNone/>
            </a:pPr>
            <a:r>
              <a:rPr lang="pl-PL" altLang="pl-PL" sz="2800" b="1">
                <a:solidFill>
                  <a:srgbClr val="000099"/>
                </a:solidFill>
              </a:rPr>
              <a:t>DANE</a:t>
            </a:r>
          </a:p>
          <a:p>
            <a:pPr>
              <a:buFontTx/>
              <a:buNone/>
            </a:pPr>
            <a:r>
              <a:rPr lang="pl-PL" altLang="pl-PL" sz="2800" b="1">
                <a:solidFill>
                  <a:srgbClr val="000099"/>
                </a:solidFill>
              </a:rPr>
              <a:t>TECHNICZNE I</a:t>
            </a:r>
          </a:p>
          <a:p>
            <a:pPr>
              <a:buFontTx/>
              <a:buNone/>
            </a:pPr>
            <a:r>
              <a:rPr lang="pl-PL" altLang="pl-PL" sz="2800" b="1">
                <a:solidFill>
                  <a:srgbClr val="000099"/>
                </a:solidFill>
              </a:rPr>
              <a:t>RZUTY</a:t>
            </a:r>
          </a:p>
          <a:p>
            <a:pPr>
              <a:buFontTx/>
              <a:buNone/>
            </a:pPr>
            <a:r>
              <a:rPr lang="pl-PL" altLang="pl-PL" sz="2800" b="1">
                <a:solidFill>
                  <a:srgbClr val="000099"/>
                </a:solidFill>
              </a:rPr>
              <a:t>KOLUMNY</a:t>
            </a:r>
          </a:p>
        </p:txBody>
      </p:sp>
      <p:sp>
        <p:nvSpPr>
          <p:cNvPr id="52232" name="Rectangle 8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endParaRPr lang="pl-PL" altLang="pl-PL" sz="1800" b="1" i="1">
              <a:solidFill>
                <a:srgbClr val="000099"/>
              </a:solidFill>
            </a:endParaRPr>
          </a:p>
        </p:txBody>
      </p:sp>
      <p:pic>
        <p:nvPicPr>
          <p:cNvPr id="52231" name="Picture 7" descr="C:\Documents and Settings\Kasia\Pulpit\Kasia\kolumna2.jpg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4495800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3C25D7-8D88-48AE-8331-4B54C639647E}" type="slidenum">
              <a:rPr lang="pl-PL" altLang="pl-PL"/>
              <a:pPr/>
              <a:t>7</a:t>
            </a:fld>
            <a:endParaRPr lang="pl-PL" altLang="pl-PL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		                                                    Luty  2006</a:t>
            </a:r>
          </a:p>
        </p:txBody>
      </p:sp>
      <p:sp>
        <p:nvSpPr>
          <p:cNvPr id="6554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477000" y="1600200"/>
            <a:ext cx="3124200" cy="4525963"/>
          </a:xfrm>
        </p:spPr>
        <p:txBody>
          <a:bodyPr/>
          <a:lstStyle/>
          <a:p>
            <a:pPr>
              <a:buFontTx/>
              <a:buChar char=" "/>
            </a:pPr>
            <a:r>
              <a:rPr lang="pl-PL" altLang="pl-PL" sz="2800" b="1">
                <a:solidFill>
                  <a:srgbClr val="000099"/>
                </a:solidFill>
              </a:rPr>
              <a:t>DANE TECHNICZNE I RZUTY POSTUMENTU</a:t>
            </a:r>
            <a:endParaRPr lang="pl-PL" altLang="pl-PL" sz="2800"/>
          </a:p>
        </p:txBody>
      </p:sp>
      <p:pic>
        <p:nvPicPr>
          <p:cNvPr id="65546" name="Picture 10" descr="C:\Documents and Settings\Kasia\Pulpit\Kasia\POSTUMENT.jpg"/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14400"/>
            <a:ext cx="6705600" cy="594360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9A772-780C-42B1-992E-D56306B5215C}" type="slidenum">
              <a:rPr lang="pl-PL" altLang="pl-PL"/>
              <a:pPr/>
              <a:t>8</a:t>
            </a:fld>
            <a:endParaRPr lang="pl-PL" altLang="pl-PL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3600"/>
              <a:t>Plan prezentacji</a:t>
            </a:r>
            <a:endParaRPr lang="pl-PL" altLang="pl-PL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0" y="5715000"/>
            <a:ext cx="9906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Styczeń 2006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 2006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8915400" cy="4876800"/>
          </a:xfrm>
        </p:spPr>
        <p:txBody>
          <a:bodyPr/>
          <a:lstStyle/>
          <a:p>
            <a:pPr lvl="1" algn="just"/>
            <a:endParaRPr lang="pl-PL" altLang="pl-PL"/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1.	</a:t>
            </a:r>
            <a:r>
              <a:rPr lang="pl-PL" altLang="pl-PL" sz="1800" b="0"/>
              <a:t>Plac Jagielloński – kolumna z orłem na kapitelu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1.1.	</a:t>
            </a:r>
            <a:r>
              <a:rPr lang="pl-PL" altLang="pl-PL" sz="1800" b="0"/>
              <a:t>Opis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1.2.	</a:t>
            </a:r>
            <a:r>
              <a:rPr lang="pl-PL" altLang="pl-PL" sz="1800" b="0"/>
              <a:t>Uzasadnienie wyboru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1.3.	</a:t>
            </a:r>
            <a:r>
              <a:rPr lang="pl-PL" altLang="pl-PL" sz="1800" b="0"/>
              <a:t>Uzasadnienie wybranej symboliki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2.	</a:t>
            </a:r>
            <a:r>
              <a:rPr lang="pl-PL" altLang="pl-PL" sz="1800" b="0"/>
              <a:t>Rondo Bractwa Kurkowego – kolumna z rzeźbą strzelca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2.1.	</a:t>
            </a:r>
            <a:r>
              <a:rPr lang="pl-PL" altLang="pl-PL" sz="1800" b="0"/>
              <a:t>Opis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2.2.	</a:t>
            </a:r>
            <a:r>
              <a:rPr lang="pl-PL" altLang="pl-PL" sz="1800" b="0"/>
              <a:t>Uzasadnienie wyboru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2.3.	</a:t>
            </a:r>
            <a:r>
              <a:rPr lang="pl-PL" altLang="pl-PL" sz="1800" b="0"/>
              <a:t>Uzasadnienie wybranej symboliki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3.	</a:t>
            </a:r>
            <a:r>
              <a:rPr lang="pl-PL" altLang="pl-PL" sz="1800" b="0"/>
              <a:t>Rondo Charzykowy – postument z rzeźbą modelu jachtu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3.1.	</a:t>
            </a:r>
            <a:r>
              <a:rPr lang="pl-PL" altLang="pl-PL" sz="1800" b="0"/>
              <a:t>Opis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3.2.	</a:t>
            </a:r>
            <a:r>
              <a:rPr lang="pl-PL" altLang="pl-PL" sz="1800" b="0"/>
              <a:t>Uzasadnienie wyboru miejsca</a:t>
            </a:r>
          </a:p>
          <a:p>
            <a:pPr lvl="1" algn="just">
              <a:buFontTx/>
              <a:buNone/>
            </a:pPr>
            <a:r>
              <a:rPr lang="pl-PL" altLang="pl-PL" sz="1800" b="0">
                <a:latin typeface="Times New Roman" panose="02020603050405020304" pitchFamily="18" charset="0"/>
                <a:cs typeface="Times New Roman" panose="02020603050405020304" pitchFamily="18" charset="0"/>
              </a:rPr>
              <a:t>		3.3.	</a:t>
            </a:r>
            <a:r>
              <a:rPr lang="pl-PL" altLang="pl-PL" sz="1800" b="0"/>
              <a:t>Uzasadnienie wybranej symboliki</a:t>
            </a:r>
          </a:p>
          <a:p>
            <a:pPr lvl="1" algn="just">
              <a:buFontTx/>
              <a:buNone/>
            </a:pPr>
            <a:r>
              <a:rPr lang="pl-PL" altLang="pl-PL" sz="1800" b="0"/>
              <a:t>4. Wizualizacje miejsc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371600"/>
            <a:ext cx="8382000" cy="1143000"/>
          </a:xfrm>
        </p:spPr>
        <p:txBody>
          <a:bodyPr anchor="ctr"/>
          <a:lstStyle/>
          <a:p>
            <a:r>
              <a:rPr lang="pl-PL" altLang="pl-PL" sz="4000"/>
              <a:t>Plac Jagielloński</a:t>
            </a:r>
            <a:endParaRPr lang="pl-PL" altLang="pl-PL" sz="320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48000"/>
            <a:ext cx="6934200" cy="914400"/>
          </a:xfrm>
        </p:spPr>
        <p:txBody>
          <a:bodyPr/>
          <a:lstStyle/>
          <a:p>
            <a:r>
              <a:rPr lang="pl-PL" altLang="pl-PL" sz="3600" b="1">
                <a:latin typeface="Comic Sans MS" panose="030F0702030302020204" pitchFamily="66" charset="0"/>
              </a:rPr>
              <a:t>Kolumna</a:t>
            </a:r>
            <a:r>
              <a:rPr lang="pl-PL" altLang="pl-PL" sz="3200" b="1">
                <a:latin typeface="Comic Sans MS" panose="030F0702030302020204" pitchFamily="66" charset="0"/>
              </a:rPr>
              <a:t> z orłem na kapitelu</a:t>
            </a:r>
            <a:endParaRPr lang="pl-PL" altLang="pl-PL" sz="320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66804-B693-4272-B9D5-95A9DF3FC4E8}" type="slidenum">
              <a:rPr lang="pl-PL" altLang="pl-PL"/>
              <a:pPr/>
              <a:t>10</a:t>
            </a:fld>
            <a:endParaRPr lang="pl-PL" altLang="pl-PL"/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915400" cy="609600"/>
          </a:xfrm>
        </p:spPr>
        <p:txBody>
          <a:bodyPr/>
          <a:lstStyle/>
          <a:p>
            <a:r>
              <a:rPr lang="pl-PL" altLang="pl-PL"/>
              <a:t>Orzeł</a:t>
            </a:r>
          </a:p>
        </p:txBody>
      </p:sp>
      <p:pic>
        <p:nvPicPr>
          <p:cNvPr id="54275" name="Picture 3" descr="C:\Documents and Settings\Kasia\Pulpit\Kasia\eagle%20on%20marb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154113"/>
            <a:ext cx="5181600" cy="454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0CFB87-D2DC-444D-A08D-6106905F682B}" type="slidenum">
              <a:rPr lang="pl-PL" altLang="pl-PL"/>
              <a:pPr/>
              <a:t>11</a:t>
            </a:fld>
            <a:endParaRPr lang="pl-PL" altLang="pl-PL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Plac Jagielloński – kolumna z orłem na kapitelu</a:t>
            </a:r>
            <a:r>
              <a:rPr lang="pl-PL" altLang="pl-PL">
                <a:solidFill>
                  <a:schemeClr val="tx1"/>
                </a:solidFill>
              </a:rPr>
              <a:t> </a:t>
            </a:r>
            <a:br>
              <a:rPr lang="pl-PL" altLang="pl-PL">
                <a:solidFill>
                  <a:schemeClr val="tx1"/>
                </a:solidFill>
              </a:rPr>
            </a:br>
            <a:r>
              <a:rPr lang="pl-PL" altLang="pl-PL" sz="3600"/>
              <a:t>Opis miejsca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buFontTx/>
              <a:buNone/>
            </a:pPr>
            <a:r>
              <a:rPr lang="pl-PL" altLang="pl-PL" sz="2400"/>
              <a:t>	Plac Jagielloński był częścią tzw. Przedmieścia Człuchowskiego. Plan Chojnic z 1822 roku wskazuje, że w rejonie dzisiejszego Placu był staw.</a:t>
            </a:r>
          </a:p>
          <a:p>
            <a:pPr algn="just">
              <a:buFontTx/>
              <a:buNone/>
            </a:pPr>
            <a:r>
              <a:rPr lang="pl-PL" altLang="pl-PL" sz="2400"/>
              <a:t>	</a:t>
            </a:r>
          </a:p>
          <a:p>
            <a:pPr algn="just">
              <a:buFontTx/>
              <a:buNone/>
            </a:pPr>
            <a:r>
              <a:rPr lang="pl-PL" altLang="pl-PL" sz="2400"/>
              <a:t>	W XIX wieku Przedmieście Człuchowskie uległo wielkim przekształceniom. W 1835 roku został wytyczony plac, który stał się podstawą nowego planu zabudowy. W 1881 roku ostatecznie likwidacji uległ Staw Wołowy, a nawierzchnia została wybrukowana. Dziś miejsce to funkcjonuje jako jeden z najpopularniejszych parkingów miejskich.</a:t>
            </a: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0" y="58674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BED31A-F891-41A5-95DF-1C44D5CC96C2}" type="slidenum">
              <a:rPr lang="pl-PL" altLang="pl-PL"/>
              <a:pPr/>
              <a:t>12</a:t>
            </a:fld>
            <a:endParaRPr lang="pl-PL" altLang="pl-PL"/>
          </a:p>
        </p:txBody>
      </p:sp>
      <p:sp>
        <p:nvSpPr>
          <p:cNvPr id="58371" name="Rectangle 1027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sp>
        <p:nvSpPr>
          <p:cNvPr id="58370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915400" cy="639762"/>
          </a:xfrm>
        </p:spPr>
        <p:txBody>
          <a:bodyPr/>
          <a:lstStyle/>
          <a:p>
            <a:r>
              <a:rPr lang="pl-PL" altLang="pl-PL" sz="2600"/>
              <a:t>Plac Jagielloński - widok na kolumnę z orłem</a:t>
            </a:r>
          </a:p>
        </p:txBody>
      </p:sp>
      <p:pic>
        <p:nvPicPr>
          <p:cNvPr id="58372" name="Picture 1028" descr="C:\Documents and Settings\Kasia\Pulpit\Kasia\skany\pljagiellonski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762000"/>
            <a:ext cx="8305800" cy="5875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176C5C-1EFD-47EF-BFE0-80D8212E2070}" type="slidenum">
              <a:rPr lang="pl-PL" altLang="pl-PL"/>
              <a:pPr/>
              <a:t>13</a:t>
            </a:fld>
            <a:endParaRPr lang="pl-PL" altLang="pl-PL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Plac Jagielloński – kolumna z orłem na kapitelu</a:t>
            </a:r>
            <a:r>
              <a:rPr lang="pl-PL" altLang="pl-PL">
                <a:solidFill>
                  <a:schemeClr val="tx1"/>
                </a:solidFill>
              </a:rPr>
              <a:t> </a:t>
            </a:r>
            <a:r>
              <a:rPr lang="pl-PL" altLang="pl-PL" sz="3600"/>
              <a:t>Uzasadnienie wyboru miejsca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»"/>
            </a:pPr>
            <a:r>
              <a:rPr lang="pl-PL" altLang="pl-PL" sz="2400"/>
              <a:t>Plac Jagielloński to </a:t>
            </a:r>
            <a:r>
              <a:rPr lang="pl-PL" altLang="pl-PL" sz="2400" b="1"/>
              <a:t>miejsce rozpoczęcia</a:t>
            </a:r>
            <a:r>
              <a:rPr lang="pl-PL" altLang="pl-PL" sz="2400"/>
              <a:t> realizacji Projektu „Przebudowa układu drogowego łączącego miasto Chojnice z miejscowością Charzykowy” </a:t>
            </a:r>
          </a:p>
          <a:p>
            <a:pPr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Od wielu lat stanowi </a:t>
            </a:r>
            <a:r>
              <a:rPr lang="pl-PL" altLang="pl-PL" sz="2400" b="1">
                <a:solidFill>
                  <a:srgbClr val="000099"/>
                </a:solidFill>
              </a:rPr>
              <a:t>ważne centrum</a:t>
            </a:r>
            <a:r>
              <a:rPr lang="pl-PL" altLang="pl-PL" sz="2400">
                <a:solidFill>
                  <a:srgbClr val="000099"/>
                </a:solidFill>
              </a:rPr>
              <a:t> w życiu chojnickiego społeczeństwa, pełniąc funkcje:</a:t>
            </a:r>
          </a:p>
          <a:p>
            <a:pPr lvl="2"/>
            <a:r>
              <a:rPr lang="pl-PL" altLang="pl-PL" sz="2000">
                <a:solidFill>
                  <a:srgbClr val="000099"/>
                </a:solidFill>
              </a:rPr>
              <a:t>stawu</a:t>
            </a:r>
          </a:p>
          <a:p>
            <a:pPr lvl="2">
              <a:lnSpc>
                <a:spcPct val="80000"/>
              </a:lnSpc>
            </a:pPr>
            <a:r>
              <a:rPr lang="pl-PL" altLang="pl-PL" sz="2000">
                <a:solidFill>
                  <a:srgbClr val="000099"/>
                </a:solidFill>
              </a:rPr>
              <a:t>targowiska</a:t>
            </a:r>
          </a:p>
          <a:p>
            <a:pPr lvl="2"/>
            <a:r>
              <a:rPr lang="pl-PL" altLang="pl-PL" sz="2000">
                <a:solidFill>
                  <a:srgbClr val="000099"/>
                </a:solidFill>
              </a:rPr>
              <a:t>miejsca pamięci narodowej</a:t>
            </a:r>
            <a:r>
              <a:rPr lang="pl-PL" altLang="pl-PL" sz="1800"/>
              <a:t>	</a:t>
            </a:r>
          </a:p>
          <a:p>
            <a:pPr>
              <a:buFontTx/>
              <a:buChar char="»"/>
            </a:pPr>
            <a:r>
              <a:rPr lang="pl-PL" altLang="pl-PL" sz="2400"/>
              <a:t>Obecnie jest to </a:t>
            </a:r>
            <a:r>
              <a:rPr lang="pl-PL" altLang="pl-PL" sz="2400" b="1"/>
              <a:t>najpopularniejszy</a:t>
            </a:r>
            <a:r>
              <a:rPr lang="pl-PL" altLang="pl-PL" sz="2400"/>
              <a:t> i najchętniej wybierany przez kierowców </a:t>
            </a:r>
            <a:r>
              <a:rPr lang="pl-PL" altLang="pl-PL" sz="2400" b="1"/>
              <a:t>parking</a:t>
            </a:r>
            <a:endParaRPr lang="pl-PL" altLang="pl-PL" sz="2400"/>
          </a:p>
          <a:p>
            <a:pPr>
              <a:buFontTx/>
              <a:buChar char="»"/>
            </a:pPr>
            <a:r>
              <a:rPr lang="pl-PL" altLang="pl-PL" sz="2400">
                <a:solidFill>
                  <a:srgbClr val="000099"/>
                </a:solidFill>
              </a:rPr>
              <a:t>pozwoli na </a:t>
            </a:r>
            <a:r>
              <a:rPr lang="pl-PL" altLang="pl-PL" sz="2400" b="1">
                <a:solidFill>
                  <a:srgbClr val="000099"/>
                </a:solidFill>
              </a:rPr>
              <a:t>powrót do tradycji urbanistycznych</a:t>
            </a:r>
            <a:endParaRPr lang="pl-PL" altLang="pl-PL" sz="2400"/>
          </a:p>
        </p:txBody>
      </p:sp>
      <p:sp>
        <p:nvSpPr>
          <p:cNvPr id="18436" name="Rectangle 4"/>
          <p:cNvSpPr>
            <a:spLocks noChangeArrowheads="1"/>
          </p:cNvSpPr>
          <p:nvPr/>
        </p:nvSpPr>
        <p:spPr bwMode="auto">
          <a:xfrm>
            <a:off x="0" y="58674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533DAC-5C5C-4603-ADA0-DD79AA107A41}" type="slidenum">
              <a:rPr lang="pl-PL" altLang="pl-PL"/>
              <a:pPr/>
              <a:t>14</a:t>
            </a:fld>
            <a:endParaRPr lang="pl-PL" altLang="pl-PL"/>
          </a:p>
        </p:txBody>
      </p:sp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Plac Jagielloński – kolumna z orłem na kapitelu</a:t>
            </a:r>
            <a:r>
              <a:rPr lang="pl-PL" altLang="pl-PL">
                <a:solidFill>
                  <a:schemeClr val="tx1"/>
                </a:solidFill>
              </a:rPr>
              <a:t> </a:t>
            </a:r>
            <a:r>
              <a:rPr lang="pl-PL" altLang="pl-PL" sz="3600"/>
              <a:t>Uzasadnienie wybranej symboliki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pl-PL" altLang="pl-PL" sz="2400"/>
              <a:t>	</a:t>
            </a:r>
            <a:r>
              <a:rPr lang="pl-PL" altLang="pl-PL" sz="2200"/>
              <a:t>Pomysł kolumny zrodził się inspirowany mieszczącym się w tym miejscu Pomnikiem Nieznanego Żołnierza, który składał się z kolumny i cokołu oraz granitowej płyty z napisem "Nieznanemu Żołnierzowi poległemu za wolność Ojczyzny 1794-1920" ufundowanej przez prezesa Towarzystwa Gimnastycznego "Sokół" W. Sicińskiego. Uroczyste odsłonięcie tablicy miało miejsce 6.IX.1925 r. z okazji Tygodnia Ligi Obrony Powietrznej Państwa. Pomnik ten usunięty został z Placu Jagiellońskiego prawdopodobnie w roku 1933.</a:t>
            </a:r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52A61-8BA7-4DAF-BD5D-E01BFF09D766}" type="slidenum">
              <a:rPr lang="pl-PL" altLang="pl-PL"/>
              <a:pPr/>
              <a:t>15</a:t>
            </a:fld>
            <a:endParaRPr lang="pl-PL" altLang="pl-PL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8915400" cy="990600"/>
          </a:xfrm>
        </p:spPr>
        <p:txBody>
          <a:bodyPr/>
          <a:lstStyle/>
          <a:p>
            <a:r>
              <a:rPr lang="pl-PL" altLang="pl-PL" sz="2600">
                <a:solidFill>
                  <a:schemeClr val="bg1"/>
                </a:solidFill>
              </a:rPr>
              <a:t>Pomnik na Placu Jagielloński (Denkmalplatz) ku czci poległych chojniczan w wojnie francusko-pruskiej; wzniesiony w 1881 r.</a:t>
            </a:r>
            <a:r>
              <a:rPr lang="pl-PL" altLang="pl-PL" b="0">
                <a:solidFill>
                  <a:schemeClr val="tx1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A4CA67-7504-4BD8-82C0-5E50FEA0D158}" type="slidenum">
              <a:rPr lang="pl-PL" altLang="pl-PL"/>
              <a:pPr/>
              <a:t>16</a:t>
            </a:fld>
            <a:endParaRPr lang="pl-PL" altLang="pl-PL"/>
          </a:p>
        </p:txBody>
      </p:sp>
      <p:sp>
        <p:nvSpPr>
          <p:cNvPr id="4608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152400" y="5791200"/>
            <a:ext cx="9372600" cy="868363"/>
          </a:xfrm>
        </p:spPr>
        <p:txBody>
          <a:bodyPr/>
          <a:lstStyle/>
          <a:p>
            <a:r>
              <a:rPr lang="pl-PL" altLang="pl-PL" sz="2600">
                <a:solidFill>
                  <a:schemeClr val="bg1"/>
                </a:solidFill>
              </a:rPr>
              <a:t>Pomnik Nieznanego Żołnierza na Placu Jagiellońskim, </a:t>
            </a:r>
            <a:br>
              <a:rPr lang="pl-PL" altLang="pl-PL" sz="2600">
                <a:solidFill>
                  <a:schemeClr val="bg1"/>
                </a:solidFill>
              </a:rPr>
            </a:br>
            <a:r>
              <a:rPr lang="pl-PL" altLang="pl-PL" sz="2600">
                <a:solidFill>
                  <a:schemeClr val="bg1"/>
                </a:solidFill>
              </a:rPr>
              <a:t>rok 1927</a:t>
            </a:r>
            <a:endParaRPr lang="pl-PL" altLang="pl-PL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905000"/>
            <a:ext cx="8382000" cy="1143000"/>
          </a:xfrm>
        </p:spPr>
        <p:txBody>
          <a:bodyPr anchor="ctr"/>
          <a:lstStyle/>
          <a:p>
            <a:r>
              <a:rPr lang="pl-PL" altLang="pl-PL" sz="4000"/>
              <a:t>Rondo Bractwa Kurkowego</a:t>
            </a:r>
            <a:endParaRPr lang="pl-PL" altLang="pl-PL" sz="320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200400"/>
            <a:ext cx="6934200" cy="609600"/>
          </a:xfrm>
        </p:spPr>
        <p:txBody>
          <a:bodyPr/>
          <a:lstStyle/>
          <a:p>
            <a:r>
              <a:rPr lang="pl-PL" altLang="pl-PL" sz="3600" b="1">
                <a:latin typeface="Comic Sans MS" panose="030F0702030302020204" pitchFamily="66" charset="0"/>
              </a:rPr>
              <a:t>Kolumna z rzeźbą strzelca</a:t>
            </a:r>
            <a:endParaRPr lang="pl-PL" altLang="pl-PL" sz="32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1C41E-005F-4074-871F-0AC24BB9D32A}" type="slidenum">
              <a:rPr lang="pl-PL" altLang="pl-PL"/>
              <a:pPr/>
              <a:t>18</a:t>
            </a:fld>
            <a:endParaRPr lang="pl-PL" altLang="pl-PL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915400" cy="487362"/>
          </a:xfrm>
        </p:spPr>
        <p:txBody>
          <a:bodyPr/>
          <a:lstStyle/>
          <a:p>
            <a:r>
              <a:rPr lang="pl-PL" altLang="pl-PL"/>
              <a:t>Wizerunek strzelca</a:t>
            </a:r>
          </a:p>
        </p:txBody>
      </p:sp>
      <p:pic>
        <p:nvPicPr>
          <p:cNvPr id="55302" name="Picture 6" descr="C:\Documents and Settings\Kasia\Pulpit\Kasia\skany\strzele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9888" y="762000"/>
            <a:ext cx="4294187" cy="60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4514E8-EB21-4445-96BA-1D6B45C84C54}" type="slidenum">
              <a:rPr lang="pl-PL" altLang="pl-PL"/>
              <a:pPr/>
              <a:t>19</a:t>
            </a:fld>
            <a:endParaRPr lang="pl-PL" altLang="pl-PL"/>
          </a:p>
        </p:txBody>
      </p:sp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Bractwa Kurkowego – kolumna z rzeźbą Strzelca</a:t>
            </a:r>
            <a:r>
              <a:rPr lang="pl-PL" altLang="pl-PL" b="0">
                <a:solidFill>
                  <a:schemeClr val="tx1"/>
                </a:solidFill>
              </a:rPr>
              <a:t> </a:t>
            </a:r>
            <a:r>
              <a:rPr lang="pl-PL" altLang="pl-PL" sz="3600"/>
              <a:t>Opis miejsca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153400" cy="4525963"/>
          </a:xfrm>
        </p:spPr>
        <p:txBody>
          <a:bodyPr/>
          <a:lstStyle/>
          <a:p>
            <a:pPr algn="just">
              <a:buFontTx/>
              <a:buNone/>
            </a:pPr>
            <a:r>
              <a:rPr lang="pl-PL" altLang="pl-PL"/>
              <a:t>	</a:t>
            </a:r>
            <a:r>
              <a:rPr lang="pl-PL" altLang="pl-PL" sz="2800"/>
              <a:t>Miejscem usytuowania drugiej z projektowanych kolumn jest istniejące jeszcze do niedawna skrzyżowanie ul. Bytowskiej i ul. Strzeleckiej. Obecnie w miejscu tym bez trudu można zauważyć rysujące się nowe chojnickie rondo, na którym proponuję wznieść kolumnę strzelca</a:t>
            </a:r>
            <a:endParaRPr lang="pl-PL" altLang="pl-PL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CE6C5-E25F-4FBF-8BD4-021AFB805C18}" type="slidenum">
              <a:rPr lang="pl-PL" altLang="pl-PL"/>
              <a:pPr/>
              <a:t>20</a:t>
            </a:fld>
            <a:endParaRPr lang="pl-PL" altLang="pl-PL"/>
          </a:p>
        </p:txBody>
      </p:sp>
      <p:sp>
        <p:nvSpPr>
          <p:cNvPr id="4710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4953000"/>
            <a:ext cx="8915400" cy="1066800"/>
          </a:xfrm>
        </p:spPr>
        <p:txBody>
          <a:bodyPr/>
          <a:lstStyle/>
          <a:p>
            <a:r>
              <a:rPr lang="pl-PL" altLang="pl-PL" sz="2400">
                <a:solidFill>
                  <a:schemeClr val="bg1"/>
                </a:solidFill>
              </a:rPr>
              <a:t>Nowopowstające rondo w Chojnicach przy zbiegu ulic Bytowska-Strzelecka - widok z ul. Strzeleckiej</a:t>
            </a:r>
            <a:endParaRPr lang="pl-PL" altLang="pl-PL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3AA9CC-D0EF-4C5A-B220-9F98995DEE45}" type="slidenum">
              <a:rPr lang="pl-PL" altLang="pl-PL"/>
              <a:pPr/>
              <a:t>21</a:t>
            </a:fld>
            <a:endParaRPr lang="pl-PL" altLang="pl-PL"/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Bractwa Kurkowego – kolumna z rzeźbą Strzelca</a:t>
            </a:r>
            <a:r>
              <a:rPr lang="pl-PL" altLang="pl-PL" sz="3600"/>
              <a:t> Uzasadnienie wyboru miejsca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524000"/>
            <a:ext cx="7696200" cy="3810000"/>
          </a:xfrm>
        </p:spPr>
        <p:txBody>
          <a:bodyPr/>
          <a:lstStyle/>
          <a:p>
            <a:pPr algn="just">
              <a:buFontTx/>
              <a:buChar char="»"/>
            </a:pPr>
            <a:r>
              <a:rPr lang="pl-PL" altLang="pl-PL" sz="2300"/>
              <a:t>Przy ul. Strzeleckiej mieściła się niegdyś </a:t>
            </a:r>
            <a:r>
              <a:rPr lang="pl-PL" altLang="pl-PL" sz="2300" b="1"/>
              <a:t>siedziba</a:t>
            </a:r>
            <a:r>
              <a:rPr lang="pl-PL" altLang="pl-PL" sz="2300"/>
              <a:t> stowarzyszenia</a:t>
            </a:r>
          </a:p>
          <a:p>
            <a:pPr algn="just">
              <a:buFontTx/>
              <a:buChar char="»"/>
            </a:pPr>
            <a:r>
              <a:rPr lang="pl-PL" altLang="pl-PL" sz="2300">
                <a:solidFill>
                  <a:srgbClr val="000099"/>
                </a:solidFill>
              </a:rPr>
              <a:t>działalność Bractwa Kurkowego była na tyle wyniosła, że dostarczyła wyczerpującej argumentacji do przyjęcia nazwy </a:t>
            </a:r>
            <a:r>
              <a:rPr lang="pl-PL" altLang="pl-PL" sz="2300" b="1">
                <a:solidFill>
                  <a:srgbClr val="000099"/>
                </a:solidFill>
              </a:rPr>
              <a:t>ULICY STRZELECKIEJ</a:t>
            </a:r>
          </a:p>
          <a:p>
            <a:pPr algn="just">
              <a:buFontTx/>
              <a:buChar char="»"/>
            </a:pPr>
            <a:r>
              <a:rPr lang="pl-PL" altLang="pl-PL" sz="2300"/>
              <a:t>ul. Bytowska jest jedną z najbardziej obciążonych ulic w mieście; nowopowstałe u jej wlotu rondo wraz ze wzniesioną kolumną będą doskonale widoczne z prowadzącej do niej ul. Batorego oraz z samej ul. Bytowskiej; wobec czego pomnik z pewnością nie umknie uwadze podróżujących i pieszych</a:t>
            </a:r>
            <a:endParaRPr lang="pl-PL" altLang="pl-PL" sz="2300" b="1"/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2006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E47A6-B8F4-448B-B935-565D12F3A4B3}" type="slidenum">
              <a:rPr lang="pl-PL" altLang="pl-PL"/>
              <a:pPr/>
              <a:t>22</a:t>
            </a:fld>
            <a:endParaRPr lang="pl-PL" altLang="pl-PL"/>
          </a:p>
        </p:txBody>
      </p:sp>
      <p:sp>
        <p:nvSpPr>
          <p:cNvPr id="5734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/>
              <a:t>Schemat ideowy kolumny przy ul. Strzeleckiej</a:t>
            </a:r>
          </a:p>
        </p:txBody>
      </p:sp>
      <p:sp>
        <p:nvSpPr>
          <p:cNvPr id="57349" name="Rectangle 1029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pic>
        <p:nvPicPr>
          <p:cNvPr id="57351" name="Picture 1031" descr="C:\Documents and Settings\Kasia\Pulpit\Kasia\skany\rysunek.jpg"/>
          <p:cNvPicPr>
            <a:picLocks noChangeAspect="1" noChangeArrowheads="1"/>
          </p:cNvPicPr>
          <p:nvPr>
            <p:ph type="chart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209800"/>
            <a:ext cx="9906000" cy="3567113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CC2499-4199-40DE-BFCD-9D319C51F220}" type="slidenum">
              <a:rPr lang="pl-PL" altLang="pl-PL"/>
              <a:pPr/>
              <a:t>23</a:t>
            </a:fld>
            <a:endParaRPr lang="pl-PL" altLang="pl-PL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Bractwa Kurkowego – kolumna z rzeźbą Strzelca</a:t>
            </a:r>
            <a:r>
              <a:rPr lang="pl-PL" altLang="pl-PL" b="0">
                <a:solidFill>
                  <a:schemeClr val="tx1"/>
                </a:solidFill>
              </a:rPr>
              <a:t> </a:t>
            </a:r>
            <a:r>
              <a:rPr lang="pl-PL" altLang="pl-PL" sz="3600"/>
              <a:t>Uzasadnienie wybranej symboliki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371600"/>
            <a:ext cx="8077200" cy="4830763"/>
          </a:xfrm>
          <a:ln/>
        </p:spPr>
        <p:txBody>
          <a:bodyPr/>
          <a:lstStyle/>
          <a:p>
            <a:pPr algn="just">
              <a:buFontTx/>
              <a:buChar char="»"/>
            </a:pPr>
            <a:r>
              <a:rPr lang="pl-PL" altLang="pl-PL" sz="2200"/>
              <a:t>Misja Bractwa to: „Ćwicz oko i dłonie w ojczyzny obronie”</a:t>
            </a:r>
          </a:p>
          <a:p>
            <a:pPr>
              <a:buFontTx/>
              <a:buChar char="»"/>
            </a:pPr>
            <a:r>
              <a:rPr lang="pl-PL" altLang="pl-PL" sz="2200">
                <a:solidFill>
                  <a:srgbClr val="000099"/>
                </a:solidFill>
              </a:rPr>
              <a:t>Kurkowe Bractwo Strzeleckie jest kontynuatorem najwznioślejszych polskich tradycji patriotycznych</a:t>
            </a:r>
          </a:p>
          <a:p>
            <a:pPr>
              <a:buFontTx/>
              <a:buChar char="»"/>
            </a:pPr>
            <a:r>
              <a:rPr lang="pl-PL" altLang="pl-PL" sz="2200"/>
              <a:t>Jest to stowarzyszenie o znacznym prestiżu, a przynależność do niego traktowana była jako wyróżnienie</a:t>
            </a:r>
          </a:p>
          <a:p>
            <a:pPr algn="just">
              <a:buFontTx/>
              <a:buChar char="»"/>
            </a:pPr>
            <a:r>
              <a:rPr lang="pl-PL" altLang="pl-PL" sz="2200">
                <a:solidFill>
                  <a:srgbClr val="000099"/>
                </a:solidFill>
              </a:rPr>
              <a:t>Członkowie chojnickiego Bractwa to osoby aktywnie działające na rzecz rozwoju miasta i regionu, pielęgnujące przywiązanie do miasta, regionu, ich tradycji i kultury</a:t>
            </a:r>
            <a:endParaRPr lang="pl-PL" altLang="pl-PL" sz="2200"/>
          </a:p>
          <a:p>
            <a:pPr algn="just">
              <a:buFontTx/>
              <a:buChar char="»"/>
            </a:pPr>
            <a:r>
              <a:rPr lang="pl-PL" altLang="pl-PL" sz="2200"/>
              <a:t>Poprzez popularyzowanie tej dyscypliny sportowej angażują się w wychowanie młodzieży w duchu patriotycznym </a:t>
            </a:r>
          </a:p>
          <a:p>
            <a:pPr>
              <a:buFontTx/>
              <a:buChar char="»"/>
            </a:pPr>
            <a:r>
              <a:rPr lang="pl-PL" altLang="pl-PL" sz="2200">
                <a:solidFill>
                  <a:srgbClr val="000099"/>
                </a:solidFill>
              </a:rPr>
              <a:t>Stowarzyszenie jest przyjęte do Europejskiego Stowarzyszenia Historycznych Strzelców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DE379-598E-4D3C-960E-3CBAB0DF9959}" type="slidenum">
              <a:rPr lang="pl-PL" altLang="pl-PL"/>
              <a:pPr/>
              <a:t>24</a:t>
            </a:fld>
            <a:endParaRPr lang="pl-PL" altLang="pl-PL"/>
          </a:p>
        </p:txBody>
      </p:sp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943600"/>
            <a:ext cx="8915400" cy="914400"/>
          </a:xfrm>
        </p:spPr>
        <p:txBody>
          <a:bodyPr/>
          <a:lstStyle/>
          <a:p>
            <a:r>
              <a:rPr lang="pl-PL" altLang="pl-PL" sz="2600">
                <a:solidFill>
                  <a:schemeClr val="bg1"/>
                </a:solidFill>
              </a:rPr>
              <a:t>Zarząd Kurkowego Bractwa Strzeleckiego </a:t>
            </a:r>
            <a:br>
              <a:rPr lang="pl-PL" altLang="pl-PL" sz="2600">
                <a:solidFill>
                  <a:schemeClr val="bg1"/>
                </a:solidFill>
              </a:rPr>
            </a:br>
            <a:r>
              <a:rPr lang="pl-PL" altLang="pl-PL" sz="2600">
                <a:solidFill>
                  <a:schemeClr val="bg1"/>
                </a:solidFill>
              </a:rPr>
              <a:t>w jubileuszowym 1938 r. – 550 - lecie</a:t>
            </a:r>
            <a:endParaRPr lang="pl-PL" altLang="pl-PL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1600200"/>
            <a:ext cx="8382000" cy="1143000"/>
          </a:xfrm>
        </p:spPr>
        <p:txBody>
          <a:bodyPr anchor="ctr"/>
          <a:lstStyle/>
          <a:p>
            <a:r>
              <a:rPr lang="pl-PL" altLang="pl-PL" sz="4000"/>
              <a:t>Rondo Charzykowy</a:t>
            </a:r>
            <a:endParaRPr lang="pl-PL" altLang="pl-PL" sz="32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2819400"/>
            <a:ext cx="6934200" cy="762000"/>
          </a:xfrm>
        </p:spPr>
        <p:txBody>
          <a:bodyPr/>
          <a:lstStyle/>
          <a:p>
            <a:r>
              <a:rPr lang="pl-PL" altLang="pl-PL" sz="3200" b="1">
                <a:latin typeface="Comic Sans MS" panose="030F0702030302020204" pitchFamily="66" charset="0"/>
              </a:rPr>
              <a:t>Postument z rzeźbą modelu jachtu z ożaglowaniem kutrowym</a:t>
            </a:r>
            <a:endParaRPr lang="pl-PL" altLang="pl-PL" sz="3200"/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EB7B0-3047-4115-A11F-DFE0EA7D7895}" type="slidenum">
              <a:rPr lang="pl-PL" altLang="pl-PL"/>
              <a:pPr/>
              <a:t>26</a:t>
            </a:fld>
            <a:endParaRPr lang="pl-PL" altLang="pl-PL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r>
              <a:rPr lang="pl-PL" altLang="pl-PL"/>
              <a:t>Model jachtu z ożaglowaniem kutrowym </a:t>
            </a:r>
          </a:p>
        </p:txBody>
      </p:sp>
      <p:sp>
        <p:nvSpPr>
          <p:cNvPr id="56324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pic>
        <p:nvPicPr>
          <p:cNvPr id="56326" name="Picture 6" descr="C:\Documents and Settings\Kasia\Pulpit\JACHT Z OŻAGLOWANIEM KUTROWY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876300"/>
            <a:ext cx="6553200" cy="491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FB0B0-BFE0-40FB-8645-FAF671A3E6F2}" type="slidenum">
              <a:rPr lang="pl-PL" altLang="pl-PL"/>
              <a:pPr/>
              <a:t>27</a:t>
            </a:fld>
            <a:endParaRPr lang="pl-PL" altLang="pl-PL"/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Charzykowy – postument z rzeźbą modelu jachtu</a:t>
            </a:r>
            <a:r>
              <a:rPr lang="pl-PL" altLang="pl-PL">
                <a:solidFill>
                  <a:schemeClr val="tx1"/>
                </a:solidFill>
              </a:rPr>
              <a:t> </a:t>
            </a:r>
            <a:r>
              <a:rPr lang="pl-PL" altLang="pl-PL" sz="3600"/>
              <a:t>Opis miejsca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38200" y="1600200"/>
            <a:ext cx="7848600" cy="3352800"/>
          </a:xfrm>
        </p:spPr>
        <p:txBody>
          <a:bodyPr/>
          <a:lstStyle/>
          <a:p>
            <a:pPr algn="just">
              <a:buFontTx/>
              <a:buNone/>
            </a:pPr>
            <a:r>
              <a:rPr lang="pl-PL" altLang="pl-PL"/>
              <a:t>	</a:t>
            </a:r>
            <a:r>
              <a:rPr lang="pl-PL" altLang="pl-PL" sz="2400"/>
              <a:t>Trzeci z projektowanych obiektów promocyjnych miałby zostać wzniesiony w miejscowości Charzykowy. </a:t>
            </a:r>
          </a:p>
          <a:p>
            <a:pPr algn="just">
              <a:buFontTx/>
              <a:buNone/>
            </a:pPr>
            <a:r>
              <a:rPr lang="pl-PL" altLang="pl-PL" sz="2400"/>
              <a:t>	Popularność tej wsi związana jest przede wszystkim z rozwojem żeglarstwa. Zgodnie z realizowanym w ramach projektu przedsięwzięciem w centrum Charzyków, na dzisiejszym skrzyżowaniu ulic Długa-Turystyczna powstanie kolejne rondo, na którym umieszczony zostałby ostatni z obiektów.</a:t>
            </a:r>
            <a:endParaRPr lang="pl-PL" altLang="pl-PL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2006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40466-B31F-43A9-AA03-A99AF01A415E}" type="slidenum">
              <a:rPr lang="pl-PL" altLang="pl-PL"/>
              <a:pPr/>
              <a:t>28</a:t>
            </a:fld>
            <a:endParaRPr lang="pl-PL" altLang="pl-PL"/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 2006</a:t>
            </a:r>
          </a:p>
        </p:txBody>
      </p:sp>
      <p:pic>
        <p:nvPicPr>
          <p:cNvPr id="49155" name="Picture 3" descr="C:\Documents and Settings\Kasia\Moje dokumenty\ZDJĘCIA\Charzykowy skrzyżowani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953000"/>
            <a:ext cx="8915400" cy="715963"/>
          </a:xfrm>
        </p:spPr>
        <p:txBody>
          <a:bodyPr/>
          <a:lstStyle/>
          <a:p>
            <a:r>
              <a:rPr lang="pl-PL" altLang="pl-PL" sz="2600">
                <a:solidFill>
                  <a:schemeClr val="tx1"/>
                </a:solidFill>
              </a:rPr>
              <a:t>Charzykowy skrzyżowanie Długa-Turystyczna; miejsce powstania nowego ronda; widok z ul. Turystycznej</a:t>
            </a:r>
            <a:endParaRPr lang="pl-PL" altLang="pl-PL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677E7-DC7C-49C7-9F73-2B5A5B4DB365}" type="slidenum">
              <a:rPr lang="pl-PL" altLang="pl-PL"/>
              <a:pPr/>
              <a:t>29</a:t>
            </a:fld>
            <a:endParaRPr lang="pl-PL" altLang="pl-PL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                                                                                              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0"/>
            <a:ext cx="8915400" cy="762000"/>
          </a:xfrm>
        </p:spPr>
        <p:txBody>
          <a:bodyPr/>
          <a:lstStyle/>
          <a:p>
            <a:r>
              <a:rPr lang="pl-PL" altLang="pl-PL" sz="3000"/>
              <a:t>Charzykowy - Rondo Róży Wiatrów</a:t>
            </a:r>
            <a:endParaRPr lang="pl-PL" altLang="pl-PL"/>
          </a:p>
        </p:txBody>
      </p:sp>
      <p:sp>
        <p:nvSpPr>
          <p:cNvPr id="6042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6934200" y="762000"/>
            <a:ext cx="2819400" cy="6096000"/>
          </a:xfrm>
        </p:spPr>
        <p:txBody>
          <a:bodyPr/>
          <a:lstStyle/>
          <a:p>
            <a:pPr algn="r">
              <a:lnSpc>
                <a:spcPct val="80000"/>
              </a:lnSpc>
              <a:buFontTx/>
              <a:buChar char=" "/>
            </a:pPr>
            <a:endParaRPr lang="pl-PL" altLang="pl-PL" sz="1800"/>
          </a:p>
          <a:p>
            <a:pPr algn="r">
              <a:lnSpc>
                <a:spcPct val="130000"/>
              </a:lnSpc>
              <a:buFontTx/>
              <a:buChar char=" "/>
            </a:pPr>
            <a:r>
              <a:rPr lang="pl-PL" altLang="pl-PL" sz="1800"/>
              <a:t>Koncepcja zakłada, iż kopiec ronda, na którym umieszczony zostanie postument swą formą i kształtem nawiązywać będzie do symboliki Róży Wiatrów</a:t>
            </a:r>
            <a:endParaRPr lang="pl-PL" altLang="pl-PL" sz="2800"/>
          </a:p>
        </p:txBody>
      </p:sp>
      <p:pic>
        <p:nvPicPr>
          <p:cNvPr id="60422" name="Picture 6" descr="C:\Documents and Settings\Kasia\Pulpit\RONDO RÓŻY WIATRÓW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08025"/>
            <a:ext cx="7239000" cy="614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FFAD0E-B5DB-4157-ACC3-3BC286F8C6BB}" type="slidenum">
              <a:rPr lang="pl-PL" altLang="pl-PL"/>
              <a:pPr/>
              <a:t>30</a:t>
            </a:fld>
            <a:endParaRPr lang="pl-PL" altLang="pl-PL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Charzykowy – postument z rzeźbą modelu jachtu</a:t>
            </a:r>
            <a:r>
              <a:rPr lang="pl-PL" altLang="pl-PL"/>
              <a:t> Uzasadnienie wyboru miejsca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19200"/>
            <a:ext cx="8305800" cy="4525963"/>
          </a:xfrm>
        </p:spPr>
        <p:txBody>
          <a:bodyPr/>
          <a:lstStyle/>
          <a:p>
            <a:pPr algn="just">
              <a:lnSpc>
                <a:spcPct val="90000"/>
              </a:lnSpc>
              <a:buFontTx/>
              <a:buChar char="»"/>
            </a:pPr>
            <a:endParaRPr lang="pl-PL" altLang="pl-PL" sz="2200"/>
          </a:p>
          <a:p>
            <a:pPr algn="just">
              <a:lnSpc>
                <a:spcPct val="90000"/>
              </a:lnSpc>
              <a:buFontTx/>
              <a:buChar char="»"/>
            </a:pPr>
            <a:r>
              <a:rPr lang="pl-PL" altLang="pl-PL" sz="2200"/>
              <a:t>Charzykowy to szeroko znana i często wybierana przez turystów miejscowość letniskowa</a:t>
            </a:r>
          </a:p>
          <a:p>
            <a:pPr algn="just">
              <a:lnSpc>
                <a:spcPct val="90000"/>
              </a:lnSpc>
              <a:buFontTx/>
              <a:buChar char="»"/>
            </a:pPr>
            <a:r>
              <a:rPr lang="pl-PL" altLang="pl-PL" sz="2200">
                <a:solidFill>
                  <a:srgbClr val="000099"/>
                </a:solidFill>
              </a:rPr>
              <a:t>Trafnie kojarzona z rozwojem żeglarstwa</a:t>
            </a:r>
            <a:endParaRPr lang="pl-PL" altLang="pl-PL" sz="2200"/>
          </a:p>
          <a:p>
            <a:pPr algn="just">
              <a:lnSpc>
                <a:spcPct val="90000"/>
              </a:lnSpc>
              <a:buFontTx/>
              <a:buChar char="»"/>
            </a:pPr>
            <a:r>
              <a:rPr lang="pl-PL" altLang="pl-PL" sz="2200"/>
              <a:t>To bardzo atrakcyjne centrum wypoczynku i rekreacji również ze względu na położenie na terenie Zaborskiego Parku Krajobrazowego w otulinie Parku Narodowego „Borów Tucholskich”, u wybrzeża jednego z większych jezior w Polsce</a:t>
            </a:r>
          </a:p>
          <a:p>
            <a:pPr algn="just">
              <a:lnSpc>
                <a:spcPct val="90000"/>
              </a:lnSpc>
              <a:buFontTx/>
              <a:buChar char="»"/>
            </a:pPr>
            <a:r>
              <a:rPr lang="pl-PL" altLang="pl-PL" sz="2200">
                <a:solidFill>
                  <a:srgbClr val="000099"/>
                </a:solidFill>
              </a:rPr>
              <a:t>Już od I połowy XX w pisano, że to „małe morze i najlepszy teren żeglarski całej Polski”</a:t>
            </a:r>
            <a:endParaRPr lang="pl-PL" altLang="pl-PL" sz="2200"/>
          </a:p>
          <a:p>
            <a:pPr algn="just">
              <a:lnSpc>
                <a:spcPct val="90000"/>
              </a:lnSpc>
              <a:buFontTx/>
              <a:buChar char="»"/>
            </a:pPr>
            <a:r>
              <a:rPr lang="pl-PL" altLang="pl-PL" sz="2200"/>
              <a:t>W wyniku realizacji inwestycji nastąpią zmiany w organizacji ruchu i układu urbanistycznego sprzyjające gromadzeniu u podnóża proponowanego pomnika rzeszy potencjalnych odbiorców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0" y="58674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2006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DDC58B-CCF5-4CE8-AA6B-D592531AF1F5}" type="slidenum">
              <a:rPr lang="pl-PL" altLang="pl-PL"/>
              <a:pPr/>
              <a:t>31</a:t>
            </a:fld>
            <a:endParaRPr lang="pl-PL" altLang="pl-PL"/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Rondo Charzykowy – postument z rzeźbą modelu jachtu</a:t>
            </a:r>
            <a:r>
              <a:rPr lang="pl-PL" altLang="pl-PL"/>
              <a:t> Uzasadnienie wybranej symboliki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0" y="5791200"/>
            <a:ext cx="9906000" cy="304800"/>
          </a:xfrm>
          <a:prstGeom prst="rect">
            <a:avLst/>
          </a:prstGeom>
          <a:gradFill rotWithShape="0">
            <a:gsLst>
              <a:gs pos="0">
                <a:srgbClr val="000099"/>
              </a:gs>
              <a:gs pos="100000">
                <a:srgbClr val="FFFFFF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FontTx/>
              <a:buNone/>
            </a:pPr>
            <a:r>
              <a:rPr lang="pl-PL" altLang="pl-PL" sz="1800" b="1" i="1">
                <a:solidFill>
                  <a:srgbClr val="000099"/>
                </a:solidFill>
              </a:rPr>
              <a:t>Luty </a:t>
            </a:r>
            <a:r>
              <a:rPr lang="pl-PL" altLang="pl-PL"/>
              <a:t> </a:t>
            </a:r>
            <a:r>
              <a:rPr lang="pl-PL" altLang="pl-PL" sz="1800" b="1" i="1">
                <a:solidFill>
                  <a:srgbClr val="000099"/>
                </a:solidFill>
              </a:rPr>
              <a:t>2006</a:t>
            </a:r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2514600" y="6324600"/>
            <a:ext cx="914400" cy="914400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endParaRPr lang="pl-PL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229600" cy="3810000"/>
          </a:xfrm>
        </p:spPr>
        <p:txBody>
          <a:bodyPr/>
          <a:lstStyle/>
          <a:p>
            <a:pPr>
              <a:buFontTx/>
              <a:buNone/>
            </a:pPr>
            <a:r>
              <a:rPr lang="pl-PL" altLang="pl-PL" sz="2400"/>
              <a:t>		   </a:t>
            </a:r>
          </a:p>
          <a:p>
            <a:pPr>
              <a:buFontTx/>
              <a:buNone/>
            </a:pPr>
            <a:r>
              <a:rPr lang="pl-PL" altLang="pl-PL" sz="2400"/>
              <a:t>		   </a:t>
            </a:r>
            <a:r>
              <a:rPr lang="pl-PL" altLang="pl-PL" sz="2000"/>
              <a:t>Obiekt promocyjny w miejscowości Charzykowy 	   	    będą wyróżniać dwa symbole:</a:t>
            </a:r>
            <a:endParaRPr lang="pl-PL" altLang="pl-PL" sz="1000"/>
          </a:p>
          <a:p>
            <a:pPr>
              <a:buFontTx/>
              <a:buNone/>
            </a:pPr>
            <a:endParaRPr lang="pl-PL" altLang="pl-PL" sz="2400">
              <a:solidFill>
                <a:srgbClr val="000099"/>
              </a:solidFill>
            </a:endParaRPr>
          </a:p>
          <a:p>
            <a:pPr lvl="2">
              <a:buFontTx/>
              <a:buChar char="»"/>
            </a:pPr>
            <a:r>
              <a:rPr lang="pl-PL" altLang="pl-PL" sz="1800" b="1">
                <a:solidFill>
                  <a:srgbClr val="000099"/>
                </a:solidFill>
              </a:rPr>
              <a:t>MODEL JACHTU Z OŻAGLOWANIEM KUTROWYM</a:t>
            </a:r>
            <a:r>
              <a:rPr lang="pl-PL" altLang="pl-PL" sz="1800">
                <a:solidFill>
                  <a:srgbClr val="000099"/>
                </a:solidFill>
              </a:rPr>
              <a:t> - żeglarstwo już na stałe wpisało się w życie Charzyków, a jacht z otwartymi żaglami idealnie obrazuje „charakter” tej miejscowości.</a:t>
            </a:r>
          </a:p>
          <a:p>
            <a:pPr lvl="2">
              <a:buFontTx/>
              <a:buChar char="»"/>
            </a:pPr>
            <a:endParaRPr lang="pl-PL" altLang="pl-PL" sz="1800">
              <a:solidFill>
                <a:srgbClr val="000099"/>
              </a:solidFill>
            </a:endParaRPr>
          </a:p>
          <a:p>
            <a:pPr lvl="2">
              <a:buFontTx/>
              <a:buChar char="»"/>
            </a:pPr>
            <a:r>
              <a:rPr lang="pl-PL" altLang="pl-PL" sz="1800" b="1">
                <a:solidFill>
                  <a:srgbClr val="000099"/>
                </a:solidFill>
              </a:rPr>
              <a:t>RÓŻA WIATRÓW</a:t>
            </a:r>
            <a:r>
              <a:rPr lang="pl-PL" altLang="pl-PL" sz="1800">
                <a:solidFill>
                  <a:srgbClr val="000099"/>
                </a:solidFill>
              </a:rPr>
              <a:t> - układ ulic Turystyczna-Długa jest zgodny z kierunkami stron świata, stąd pomysł, by kopiec pod rondo przyjął formę symboliką nawiązującą do Róży Wiatrów.</a:t>
            </a:r>
          </a:p>
          <a:p>
            <a:pPr lvl="2">
              <a:buFontTx/>
              <a:buChar char=" "/>
            </a:pPr>
            <a:r>
              <a:rPr lang="pl-PL" altLang="pl-PL" sz="1200" b="1"/>
              <a:t>Różą wiatrów</a:t>
            </a:r>
            <a:r>
              <a:rPr lang="pl-PL" altLang="pl-PL" sz="1200"/>
              <a:t> nazywano zwyczajowo </a:t>
            </a:r>
            <a:r>
              <a:rPr lang="pl-PL" altLang="pl-PL" sz="1200" b="1"/>
              <a:t>Różę kompasową, </a:t>
            </a:r>
            <a:r>
              <a:rPr lang="pl-PL" altLang="pl-PL" sz="1200"/>
              <a:t> która pierwotnie była urządzeniem używanym do wskazywania kierunków wiatrów.</a:t>
            </a:r>
            <a:endParaRPr lang="pl-PL" altLang="pl-PL"/>
          </a:p>
          <a:p>
            <a:pPr lvl="2">
              <a:buFontTx/>
              <a:buChar char="»"/>
            </a:pPr>
            <a:endParaRPr lang="pl-PL" altLang="pl-PL" sz="18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A299DE-BE91-4890-9EFA-D7ED31EDAB93}" type="slidenum">
              <a:rPr lang="pl-PL" altLang="pl-PL"/>
              <a:pPr/>
              <a:t>32</a:t>
            </a:fld>
            <a:endParaRPr lang="pl-PL" altLang="pl-PL"/>
          </a:p>
        </p:txBody>
      </p:sp>
      <p:sp>
        <p:nvSpPr>
          <p:cNvPr id="512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8915400" cy="639763"/>
          </a:xfrm>
        </p:spPr>
        <p:txBody>
          <a:bodyPr/>
          <a:lstStyle/>
          <a:p>
            <a:r>
              <a:rPr lang="pl-PL" altLang="pl-PL" sz="2400">
                <a:solidFill>
                  <a:schemeClr val="tx1"/>
                </a:solidFill>
              </a:rPr>
              <a:t>Przystań Klubu Żeglarskiego Chojnice w Charzykowach. Widokówka z lat 20 XX w.</a:t>
            </a:r>
            <a:endParaRPr lang="pl-PL" altLang="pl-PL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A691F-7D55-4D38-A002-6548580BB06E}" type="slidenum">
              <a:rPr lang="pl-PL" altLang="pl-PL"/>
              <a:pPr/>
              <a:t>33</a:t>
            </a:fld>
            <a:endParaRPr lang="pl-PL" altLang="pl-PL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95300" y="274638"/>
            <a:ext cx="8915400" cy="563562"/>
          </a:xfrm>
        </p:spPr>
        <p:txBody>
          <a:bodyPr/>
          <a:lstStyle/>
          <a:p>
            <a:r>
              <a:rPr lang="pl-PL" altLang="pl-PL"/>
              <a:t>Plac Jagielloński - wizualizacja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793C4-0323-481E-BC4D-18B11B98C27B}" type="slidenum">
              <a:rPr lang="pl-PL" altLang="pl-PL"/>
              <a:pPr/>
              <a:t>34</a:t>
            </a:fld>
            <a:endParaRPr lang="pl-PL" altLang="pl-PL"/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876800"/>
            <a:ext cx="8915400" cy="609600"/>
          </a:xfrm>
        </p:spPr>
        <p:txBody>
          <a:bodyPr/>
          <a:lstStyle/>
          <a:p>
            <a:r>
              <a:rPr lang="pl-PL" altLang="pl-PL">
                <a:solidFill>
                  <a:schemeClr val="bg1"/>
                </a:solidFill>
              </a:rPr>
              <a:t>Rondo przy ul. Strzeleckiej - wizualizacja</a:t>
            </a:r>
            <a:endParaRPr lang="pl-PL" altLang="pl-PL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E8956-395E-4065-A8E0-B7598A86261A}" type="slidenum">
              <a:rPr lang="pl-PL" altLang="pl-PL"/>
              <a:pPr/>
              <a:t>35</a:t>
            </a:fld>
            <a:endParaRPr lang="pl-PL" altLang="pl-PL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495800"/>
            <a:ext cx="9906000" cy="762000"/>
          </a:xfrm>
        </p:spPr>
        <p:txBody>
          <a:bodyPr/>
          <a:lstStyle/>
          <a:p>
            <a:pPr algn="l"/>
            <a:r>
              <a:rPr lang="pl-PL" altLang="pl-PL">
                <a:solidFill>
                  <a:schemeClr val="bg1"/>
                </a:solidFill>
              </a:rPr>
              <a:t>Rondo w miejscowości Charzykowy - wizualizacja</a:t>
            </a:r>
            <a:endParaRPr lang="pl-PL" altLang="pl-P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lajd główny">
  <a:themeElements>
    <a:clrScheme name="slajd głów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ajd główny">
      <a:majorFont>
        <a:latin typeface="Arial CE"/>
        <a:ea typeface=""/>
        <a:cs typeface=""/>
      </a:majorFont>
      <a:minorFont>
        <a:latin typeface="Arial CE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E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2075" tIns="46038" rIns="92075" bIns="46038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CE" panose="020B0604020202020204" pitchFamily="34" charset="0"/>
          </a:defRPr>
        </a:defPPr>
      </a:lstStyle>
    </a:lnDef>
  </a:objectDefaults>
  <a:extraClrSchemeLst>
    <a:extraClrScheme>
      <a:clrScheme name="slajd głów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ajd głów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ajd głów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ajd głów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ajd głów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ajd głów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ajd głów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Office\Szablony\Projekty prezentacji\slajd główny.pot</Template>
  <TotalTime>811</TotalTime>
  <Words>926</Words>
  <Application>Microsoft Office PowerPoint</Application>
  <PresentationFormat>Papier A4 (210x297 mm)</PresentationFormat>
  <Paragraphs>173</Paragraphs>
  <Slides>35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35</vt:i4>
      </vt:variant>
    </vt:vector>
  </HeadingPairs>
  <TitlesOfParts>
    <vt:vector size="40" baseType="lpstr">
      <vt:lpstr>Times New Roman</vt:lpstr>
      <vt:lpstr>Arial CE</vt:lpstr>
      <vt:lpstr>Times New Roman CE</vt:lpstr>
      <vt:lpstr>Comic Sans MS</vt:lpstr>
      <vt:lpstr>slajd główny</vt:lpstr>
      <vt:lpstr>Prezentacja programu promocji Projektu</vt:lpstr>
      <vt:lpstr>Przebudowa układu drogowego łączącego miasto Chojnice z miejscowością Charzykowy</vt:lpstr>
      <vt:lpstr>Tło inwestycji</vt:lpstr>
      <vt:lpstr>Przesłanki przyjęcia  „Koncepcji Trzech Obiektów Promocyjnych”</vt:lpstr>
      <vt:lpstr>Przesłanki przyjęcia  „Koncepcji Trzech Obiektów Promocyjnych” </vt:lpstr>
      <vt:lpstr>Prezentacja programu PowerPoint</vt:lpstr>
      <vt:lpstr>Prezentacja programu PowerPoint</vt:lpstr>
      <vt:lpstr>Plan prezentacji</vt:lpstr>
      <vt:lpstr>Plac Jagielloński</vt:lpstr>
      <vt:lpstr>Orzeł</vt:lpstr>
      <vt:lpstr>Plac Jagielloński – kolumna z orłem na kapitelu  Opis miejsca</vt:lpstr>
      <vt:lpstr>Plac Jagielloński - widok na kolumnę z orłem</vt:lpstr>
      <vt:lpstr>Plac Jagielloński – kolumna z orłem na kapitelu Uzasadnienie wyboru miejsca</vt:lpstr>
      <vt:lpstr>Plac Jagielloński – kolumna z orłem na kapitelu Uzasadnienie wybranej symboliki</vt:lpstr>
      <vt:lpstr>Pomnik na Placu Jagielloński (Denkmalplatz) ku czci poległych chojniczan w wojnie francusko-pruskiej; wzniesiony w 1881 r. </vt:lpstr>
      <vt:lpstr>Pomnik Nieznanego Żołnierza na Placu Jagiellońskim,  rok 1927</vt:lpstr>
      <vt:lpstr>Rondo Bractwa Kurkowego</vt:lpstr>
      <vt:lpstr>Wizerunek strzelca</vt:lpstr>
      <vt:lpstr>Rondo Bractwa Kurkowego – kolumna z rzeźbą Strzelca Opis miejsca</vt:lpstr>
      <vt:lpstr>Nowopowstające rondo w Chojnicach przy zbiegu ulic Bytowska-Strzelecka - widok z ul. Strzeleckiej</vt:lpstr>
      <vt:lpstr>Rondo Bractwa Kurkowego – kolumna z rzeźbą Strzelca Uzasadnienie wyboru miejsca</vt:lpstr>
      <vt:lpstr>Schemat ideowy kolumny przy ul. Strzeleckiej</vt:lpstr>
      <vt:lpstr>Rondo Bractwa Kurkowego – kolumna z rzeźbą Strzelca Uzasadnienie wybranej symboliki</vt:lpstr>
      <vt:lpstr>Zarząd Kurkowego Bractwa Strzeleckiego  w jubileuszowym 1938 r. – 550 - lecie</vt:lpstr>
      <vt:lpstr>Rondo Charzykowy</vt:lpstr>
      <vt:lpstr>Model jachtu z ożaglowaniem kutrowym </vt:lpstr>
      <vt:lpstr>Rondo Charzykowy – postument z rzeźbą modelu jachtu Opis miejsca</vt:lpstr>
      <vt:lpstr>Charzykowy skrzyżowanie Długa-Turystyczna; miejsce powstania nowego ronda; widok z ul. Turystycznej</vt:lpstr>
      <vt:lpstr>Charzykowy - Rondo Róży Wiatrów</vt:lpstr>
      <vt:lpstr>Rondo Charzykowy – postument z rzeźbą modelu jachtu Uzasadnienie wyboru miejsca</vt:lpstr>
      <vt:lpstr>Rondo Charzykowy – postument z rzeźbą modelu jachtu Uzasadnienie wybranej symboliki</vt:lpstr>
      <vt:lpstr>Przystań Klubu Żeglarskiego Chojnice w Charzykowach. Widokówka z lat 20 XX w.</vt:lpstr>
      <vt:lpstr>Plac Jagielloński - wizualizacja</vt:lpstr>
      <vt:lpstr>Rondo przy ul. Strzeleckiej - wizualizacja</vt:lpstr>
      <vt:lpstr>Rondo w miejscowości Charzykowy - wizualizacja</vt:lpstr>
    </vt:vector>
  </TitlesOfParts>
  <Company>UM Chojnice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Przebudowa układu drogowego łączącego miasto Chojnice z miejscowością Charzykowy</dc:title>
  <dc:creator>Kasia</dc:creator>
  <cp:lastModifiedBy>Maksymilian Rudnik</cp:lastModifiedBy>
  <cp:revision>132</cp:revision>
  <dcterms:created xsi:type="dcterms:W3CDTF">2005-12-30T07:08:58Z</dcterms:created>
  <dcterms:modified xsi:type="dcterms:W3CDTF">2022-02-08T09:24:25Z</dcterms:modified>
</cp:coreProperties>
</file>