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79" r:id="rId3"/>
    <p:sldId id="275" r:id="rId4"/>
    <p:sldId id="276" r:id="rId5"/>
    <p:sldId id="277" r:id="rId6"/>
    <p:sldId id="274" r:id="rId7"/>
    <p:sldId id="280" r:id="rId8"/>
    <p:sldId id="281" r:id="rId9"/>
    <p:sldId id="282" r:id="rId10"/>
    <p:sldId id="283" r:id="rId11"/>
    <p:sldId id="284" r:id="rId12"/>
    <p:sldId id="285" r:id="rId13"/>
    <p:sldId id="286" r:id="rId14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anose="020B0602030504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anose="020B0602030504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anose="020B0602030504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anose="020B0602030504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anose="020B0602030504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ucida Sans Unicode" panose="020B0602030504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ucida Sans Unicode" panose="020B0602030504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ucida Sans Unicode" panose="020B0602030504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ucida Sans Unicode" panose="020B0602030504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0675" autoAdjust="0"/>
    <p:restoredTop sz="94702" autoAdjust="0"/>
  </p:normalViewPr>
  <p:slideViewPr>
    <p:cSldViewPr>
      <p:cViewPr varScale="1">
        <p:scale>
          <a:sx n="78" d="100"/>
          <a:sy n="78" d="100"/>
        </p:scale>
        <p:origin x="184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g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ag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2096F62-C9B4-4CA8-A944-5C95BF114BCF}" type="datetimeFigureOut">
              <a:rPr lang="pl-PL"/>
              <a:pPr>
                <a:defRPr/>
              </a:pPr>
              <a:t>10.02.2022</a:t>
            </a:fld>
            <a:endParaRPr lang="pl-PL"/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A1123EC-6708-4F92-A41B-E9B0CA716AD6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5836388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02AB4C-0045-4561-AB10-31CDED198D78}" type="datetimeFigureOut">
              <a:rPr lang="pl-PL"/>
              <a:pPr>
                <a:defRPr/>
              </a:pPr>
              <a:t>10.02.2022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pl-PL"/>
              <a:t>Strategia Rozwoju Miasta Chojnice na lata 2012-2020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</p:spPr>
        <p:txBody>
          <a:bodyPr/>
          <a:lstStyle>
            <a:lvl1pPr>
              <a:defRPr/>
            </a:lvl1pPr>
          </a:lstStyle>
          <a:p>
            <a:r>
              <a:rPr lang="pl-PL" altLang="pl-PL"/>
              <a:t>Marek Dutkowski </a:t>
            </a:r>
            <a:fld id="{B86DD954-021E-422D-90D4-46332320C636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314364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52596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F88F55-5E07-4BE6-BA3C-D8C1A0D868C4}" type="datetimeFigureOut">
              <a:rPr lang="pl-PL"/>
              <a:pPr>
                <a:defRPr/>
              </a:pPr>
              <a:t>10.02.2022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pl-PL"/>
              <a:t>Strategia Rozwoju Miasta Chojnice na lata 2012-2020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</p:spPr>
        <p:txBody>
          <a:bodyPr/>
          <a:lstStyle>
            <a:lvl1pPr>
              <a:defRPr/>
            </a:lvl1pPr>
          </a:lstStyle>
          <a:p>
            <a:r>
              <a:rPr lang="pl-PL" altLang="pl-PL"/>
              <a:t>Marek Dutkowski </a:t>
            </a:r>
            <a:fld id="{B1C30113-2354-4227-9A2E-B1755D5D7942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076996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DD317F1-607A-4390-9BE4-AA553F12DF15}" type="datetimeFigureOut">
              <a:rPr lang="pl-PL"/>
              <a:pPr>
                <a:defRPr/>
              </a:pPr>
              <a:t>10.02.2022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DAAAE886-0074-4CD8-A717-384E47B640B0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941192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F41C059-BF80-4605-B4E1-C0C30428FF3B}" type="datetimeFigureOut">
              <a:rPr lang="pl-PL"/>
              <a:pPr>
                <a:defRPr/>
              </a:pPr>
              <a:t>10.02.2022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7374DB52-6CB6-411C-A161-79AB83F5668C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9275275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6FCBF4F-0F3F-4060-BED1-81AC692F60D7}" type="datetimeFigureOut">
              <a:rPr lang="pl-PL"/>
              <a:pPr>
                <a:defRPr/>
              </a:pPr>
              <a:t>10.02.2022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3BCBE4F-747C-4FD6-AC87-875D4B5FDF52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051866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65F4360-A274-43D2-A813-5C455C906C43}" type="datetimeFigureOut">
              <a:rPr lang="pl-PL"/>
              <a:pPr>
                <a:defRPr/>
              </a:pPr>
              <a:t>10.02.2022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7BBCFD18-8FA5-4238-9022-470A4BA85170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002583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6EE61F3-2558-42E9-9134-1523EA98F400}" type="datetimeFigureOut">
              <a:rPr lang="pl-PL"/>
              <a:pPr>
                <a:defRPr/>
              </a:pPr>
              <a:t>10.02.2022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C071C3FA-9383-409C-9BF6-67AA0F36D9C1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2524954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olny kształt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Dowolny kształt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1330642500 h 588"/>
              <a:gd name="T6" fmla="*/ 2091905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7" name="Trójkąt prostokątny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ag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Pag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1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4888C42-5708-4785-BBB5-0EA93FC27DB6}" type="datetimeFigureOut">
              <a:rPr lang="pl-PL"/>
              <a:pPr>
                <a:defRPr/>
              </a:pPr>
              <a:t>10.02.2022</a:t>
            </a:fld>
            <a:endParaRPr lang="pl-PL"/>
          </a:p>
        </p:txBody>
      </p:sp>
      <p:sp>
        <p:nvSpPr>
          <p:cNvPr id="12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13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A85D81C0-0F3F-45FF-884F-6E9C09F7A776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624719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6B563DE-F983-4D80-AA82-B817C39A514A}" type="datetimeFigureOut">
              <a:rPr lang="pl-PL"/>
              <a:pPr>
                <a:defRPr/>
              </a:pPr>
              <a:t>10.02.2022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ECE5859-B9A7-4B27-AD59-C53F874E027A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860910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2D27E86-9879-4210-9F7D-2B676BE7C796}" type="datetimeFigureOut">
              <a:rPr lang="pl-PL"/>
              <a:pPr>
                <a:defRPr/>
              </a:pPr>
              <a:t>10.02.2022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9D9B2B78-DCB9-4AFF-8325-25FF3BA13D30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446061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7" name="Dowolny kształt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1330642500 h 588"/>
              <a:gd name="T6" fmla="*/ 2091905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33" name="Symbol zastępczy tekstu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C917A793-DD07-4FB9-84A6-C9A770C21F0B}" type="datetimeFigureOut">
              <a:rPr lang="pl-PL"/>
              <a:pPr>
                <a:defRPr/>
              </a:pPr>
              <a:t>10.02.2022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r>
              <a:rPr lang="pl-PL"/>
              <a:t>Strategia Rozwoju Miasta Chojnice na lata 2012-2020</a:t>
            </a:r>
            <a:endParaRPr lang="pl-PL" dirty="0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r>
              <a:rPr lang="pl-PL" altLang="pl-PL"/>
              <a:t>Marek Dutkowski </a:t>
            </a:r>
            <a:fld id="{435104DA-5B4C-418E-BBD0-C7FA874DB05C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39" r:id="rId10"/>
    <p:sldLayoutId id="214748374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Podtytuł 2"/>
          <p:cNvSpPr>
            <a:spLocks noGrp="1"/>
          </p:cNvSpPr>
          <p:nvPr>
            <p:ph type="subTitle" idx="4294967295"/>
          </p:nvPr>
        </p:nvSpPr>
        <p:spPr>
          <a:xfrm>
            <a:off x="755650" y="1700213"/>
            <a:ext cx="7772400" cy="504825"/>
          </a:xfrm>
        </p:spPr>
        <p:txBody>
          <a:bodyPr lIns="45720" rIns="45720"/>
          <a:lstStyle/>
          <a:p>
            <a:pPr marL="0" indent="0" algn="ctr" eaLnBrk="1" hangingPunct="1">
              <a:buFont typeface="Wingdings 3" panose="05040102010807070707" pitchFamily="18" charset="2"/>
              <a:buNone/>
            </a:pPr>
            <a:r>
              <a:rPr lang="pl-PL" altLang="pl-PL" b="1" smtClean="0">
                <a:latin typeface="Arial" panose="020B0604020202020204" pitchFamily="34" charset="0"/>
              </a:rPr>
              <a:t>MIEJSKIE OBSZARY FUNKCJONALNE</a:t>
            </a:r>
          </a:p>
        </p:txBody>
      </p:sp>
      <p:pic>
        <p:nvPicPr>
          <p:cNvPr id="13319" name="Obraz 5" descr="Herb Chojni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165850"/>
            <a:ext cx="504825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4140200" y="4005263"/>
            <a:ext cx="4535488" cy="83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50000"/>
              </a:lnSpc>
              <a:spcBef>
                <a:spcPct val="50000"/>
              </a:spcBef>
            </a:pPr>
            <a:r>
              <a:rPr lang="pl-PL" altLang="pl-PL" sz="1400" i="1"/>
              <a:t>Tomasz Kamiński</a:t>
            </a:r>
          </a:p>
          <a:p>
            <a:pPr algn="r">
              <a:lnSpc>
                <a:spcPct val="50000"/>
              </a:lnSpc>
              <a:spcBef>
                <a:spcPct val="50000"/>
              </a:spcBef>
            </a:pPr>
            <a:r>
              <a:rPr lang="pl-PL" altLang="pl-PL" sz="1400" i="1"/>
              <a:t>Wydział Programów Rozwojowych</a:t>
            </a:r>
          </a:p>
          <a:p>
            <a:pPr algn="r">
              <a:lnSpc>
                <a:spcPct val="50000"/>
              </a:lnSpc>
              <a:spcBef>
                <a:spcPct val="50000"/>
              </a:spcBef>
            </a:pPr>
            <a:r>
              <a:rPr lang="pl-PL" altLang="pl-PL" sz="1400" i="1"/>
              <a:t>I Współpracy Zagranicznej</a:t>
            </a:r>
          </a:p>
          <a:p>
            <a:pPr algn="r">
              <a:lnSpc>
                <a:spcPct val="50000"/>
              </a:lnSpc>
              <a:spcBef>
                <a:spcPct val="50000"/>
              </a:spcBef>
            </a:pPr>
            <a:r>
              <a:rPr lang="pl-PL" altLang="pl-PL" sz="1400" i="1"/>
              <a:t>Urząd Miejski w Chojnicach</a:t>
            </a:r>
            <a:endParaRPr lang="pl-PL" altLang="pl-PL"/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3203575" y="6021388"/>
            <a:ext cx="3311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altLang="pl-PL" sz="1600"/>
              <a:t>Chojnice, 22.04.2013 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0" y="2205038"/>
            <a:ext cx="8893175" cy="352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l-PL" altLang="pl-PL"/>
              <a:t>Zasadniczymi narzędziami realizacji Strategii będą regionalne programy strategiczne pełniące wiodącą rolę w operacjonalizowaniu i harmonizowaniu działań Samorządu Województwa w różnych obszarach tematycznych Strategii. </a:t>
            </a:r>
          </a:p>
          <a:p>
            <a:endParaRPr lang="pl-PL" altLang="pl-PL"/>
          </a:p>
          <a:p>
            <a:pPr algn="ctr"/>
            <a:r>
              <a:rPr lang="pl-PL" altLang="pl-PL"/>
              <a:t>Zgodność ze Strategią i regionalnymi programami strategicznymi będzie podstawowym kryterium decydującym o kształcie przyjmowanych na poziomie Samorządu Województwa Pomorskiego programów operacyjnych i innych narzędzi realizacji Strategii. Regionalne programy strategiczne będą podstawowym punktem odniesienia, decydującym o ukierunkowaniu środków ujmowanych po stronie wydatków rozwojowych w budżecie województwa.</a:t>
            </a:r>
          </a:p>
          <a:p>
            <a:pPr>
              <a:spcBef>
                <a:spcPct val="50000"/>
              </a:spcBef>
            </a:pPr>
            <a:endParaRPr lang="pl-PL" altLang="pl-PL"/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250825" y="333375"/>
            <a:ext cx="8713788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altLang="pl-PL"/>
              <a:t>Na bazie ustaleń PZPWP oraz późniejszej Koncepcji zrównoważonej polityki miejskiej  województwa pomorskiego, ranga Miejskich Obszarów Funkcjonalnych została również podkreślona w przyjętej Uchwałą nr 458/XXII/12 Sejmiku Województwa Pomorskiego z dnia 24 września 2012 r. STRATEGII ROZWOJU WOJEWÓDZTWA POMORSKIEGO 2020.</a:t>
            </a:r>
          </a:p>
        </p:txBody>
      </p:sp>
      <p:sp>
        <p:nvSpPr>
          <p:cNvPr id="33801" name="pole tekstowe 7"/>
          <p:cNvSpPr txBox="1">
            <a:spLocks noChangeArrowheads="1"/>
          </p:cNvSpPr>
          <p:nvPr/>
        </p:nvSpPr>
        <p:spPr bwMode="auto">
          <a:xfrm>
            <a:off x="6677025" y="6607175"/>
            <a:ext cx="24669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r" eaLnBrk="1" hangingPunct="1"/>
            <a:r>
              <a:rPr lang="pl-PL" altLang="pl-PL" sz="1200"/>
              <a:t>Miejskie Obszary Funkcjonalne</a:t>
            </a:r>
          </a:p>
        </p:txBody>
      </p:sp>
      <p:pic>
        <p:nvPicPr>
          <p:cNvPr id="33802" name="Obraz 5" descr="Herb Chojni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165850"/>
            <a:ext cx="504825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0" y="404813"/>
            <a:ext cx="914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l-PL" altLang="pl-PL"/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323850" y="260350"/>
            <a:ext cx="8281988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l-PL" altLang="pl-PL"/>
              <a:t>Prace nad RPS będą ściśle powiązane z programowaniem UE na lata 2014-2020, w tym zwłaszcza z opracowaniem RPO WP. Będą też one współzależne z przygotowywanym Raportem o stanie zagospodarowania przestrzennego województwa i z aktualizacją PZPW, która ma na celu dostosowanie go do zapisów SRWP i KPZK.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323850" y="2060575"/>
            <a:ext cx="8820150" cy="284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altLang="pl-PL" b="1"/>
              <a:t>W SRWP wyróżnione zostały następujące RPS:</a:t>
            </a:r>
          </a:p>
          <a:p>
            <a:pPr eaLnBrk="1" hangingPunct="1">
              <a:spcBef>
                <a:spcPct val="50000"/>
              </a:spcBef>
              <a:buFontTx/>
              <a:buAutoNum type="arabicParenR"/>
            </a:pPr>
            <a:r>
              <a:rPr lang="pl-PL" altLang="pl-PL"/>
              <a:t>RPS – rozwoju gospodarczego</a:t>
            </a:r>
          </a:p>
          <a:p>
            <a:pPr eaLnBrk="1" hangingPunct="1">
              <a:spcBef>
                <a:spcPct val="50000"/>
              </a:spcBef>
              <a:buFontTx/>
              <a:buAutoNum type="arabicParenR"/>
            </a:pPr>
            <a:r>
              <a:rPr lang="pl-PL" altLang="pl-PL"/>
              <a:t>RPS – atrakcyjności turystycznej i kulturalnej</a:t>
            </a:r>
          </a:p>
          <a:p>
            <a:pPr eaLnBrk="1" hangingPunct="1">
              <a:spcBef>
                <a:spcPct val="50000"/>
              </a:spcBef>
              <a:buFontTx/>
              <a:buAutoNum type="arabicParenR"/>
            </a:pPr>
            <a:r>
              <a:rPr lang="pl-PL" altLang="pl-PL"/>
              <a:t>RPS – aktywności zawodowej i społecznej</a:t>
            </a:r>
          </a:p>
          <a:p>
            <a:pPr eaLnBrk="1" hangingPunct="1">
              <a:spcBef>
                <a:spcPct val="50000"/>
              </a:spcBef>
              <a:buFontTx/>
              <a:buAutoNum type="arabicParenR"/>
            </a:pPr>
            <a:r>
              <a:rPr lang="pl-PL" altLang="pl-PL"/>
              <a:t>RPS – ochrony zdrowia</a:t>
            </a:r>
          </a:p>
          <a:p>
            <a:pPr eaLnBrk="1" hangingPunct="1">
              <a:spcBef>
                <a:spcPct val="50000"/>
              </a:spcBef>
              <a:buFontTx/>
              <a:buAutoNum type="arabicParenR"/>
            </a:pPr>
            <a:r>
              <a:rPr lang="pl-PL" altLang="pl-PL"/>
              <a:t>RPS – transportu</a:t>
            </a:r>
          </a:p>
          <a:p>
            <a:pPr eaLnBrk="1" hangingPunct="1">
              <a:spcBef>
                <a:spcPct val="50000"/>
              </a:spcBef>
              <a:buFontTx/>
              <a:buAutoNum type="arabicParenR"/>
            </a:pPr>
            <a:r>
              <a:rPr lang="pl-PL" altLang="pl-PL"/>
              <a:t>RPS – energetyki i środowiska</a:t>
            </a:r>
          </a:p>
        </p:txBody>
      </p:sp>
      <p:sp>
        <p:nvSpPr>
          <p:cNvPr id="34823" name="pole tekstowe 7"/>
          <p:cNvSpPr txBox="1">
            <a:spLocks noChangeArrowheads="1"/>
          </p:cNvSpPr>
          <p:nvPr/>
        </p:nvSpPr>
        <p:spPr bwMode="auto">
          <a:xfrm>
            <a:off x="6677025" y="6607175"/>
            <a:ext cx="24669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r" eaLnBrk="1" hangingPunct="1"/>
            <a:r>
              <a:rPr lang="pl-PL" altLang="pl-PL" sz="1200"/>
              <a:t>Miejskie Obszary Funkcjonalne</a:t>
            </a:r>
          </a:p>
        </p:txBody>
      </p:sp>
      <p:pic>
        <p:nvPicPr>
          <p:cNvPr id="34824" name="Obraz 5" descr="Herb Chojni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165850"/>
            <a:ext cx="504825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179388" y="981075"/>
            <a:ext cx="8713787" cy="270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l-PL" altLang="pl-PL" b="1"/>
              <a:t>W dniu 8 kwietnia br. rozpoczęły się KONSULTACJE SPOŁECZNE projektów Regionalnych Programów Strategicznych które potrwają </a:t>
            </a:r>
            <a:r>
              <a:rPr lang="pl-PL" altLang="pl-PL" b="1" u="sng"/>
              <a:t>do 7 czerwca br.</a:t>
            </a:r>
          </a:p>
          <a:p>
            <a:pPr algn="ctr"/>
            <a:endParaRPr lang="pl-PL" altLang="pl-PL" b="1" u="sng"/>
          </a:p>
          <a:p>
            <a:pPr algn="ctr"/>
            <a:endParaRPr lang="pl-PL" altLang="pl-PL" b="1" u="sng"/>
          </a:p>
          <a:p>
            <a:pPr algn="ctr"/>
            <a:endParaRPr lang="pl-PL" altLang="pl-PL" b="1" u="sng"/>
          </a:p>
          <a:p>
            <a:pPr algn="ctr">
              <a:lnSpc>
                <a:spcPct val="150000"/>
              </a:lnSpc>
            </a:pPr>
            <a:r>
              <a:rPr lang="pl-PL" altLang="pl-PL" b="1" u="sng"/>
              <a:t>BEZPOŚREDNIM SKUTKIEM WPISANIA KONKRETNYCH PROJEKTÓW I PROGRAMÓW DO RPS-ÓW BĘDZIE ICH UJĘCIE W NOWYM RPO na lata 2014-2020 DLA WOJEWÓDZTWA POMORSKIEGO</a:t>
            </a:r>
          </a:p>
        </p:txBody>
      </p:sp>
      <p:sp>
        <p:nvSpPr>
          <p:cNvPr id="35845" name="pole tekstowe 7"/>
          <p:cNvSpPr txBox="1">
            <a:spLocks noChangeArrowheads="1"/>
          </p:cNvSpPr>
          <p:nvPr/>
        </p:nvSpPr>
        <p:spPr bwMode="auto">
          <a:xfrm>
            <a:off x="6677025" y="6607175"/>
            <a:ext cx="24669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r" eaLnBrk="1" hangingPunct="1"/>
            <a:r>
              <a:rPr lang="pl-PL" altLang="pl-PL" sz="1200"/>
              <a:t>Miejskie Obszary Funkcjonalne</a:t>
            </a:r>
          </a:p>
        </p:txBody>
      </p:sp>
      <p:pic>
        <p:nvPicPr>
          <p:cNvPr id="35846" name="Obraz 5" descr="Herb Chojni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165850"/>
            <a:ext cx="504825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1763713" y="2060575"/>
            <a:ext cx="5832475" cy="163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altLang="pl-PL" b="1"/>
              <a:t>Dziękuję za uwagę</a:t>
            </a:r>
          </a:p>
          <a:p>
            <a:pPr>
              <a:spcBef>
                <a:spcPct val="50000"/>
              </a:spcBef>
            </a:pPr>
            <a:endParaRPr lang="pl-PL" altLang="pl-PL" b="1"/>
          </a:p>
          <a:p>
            <a:pPr algn="r">
              <a:lnSpc>
                <a:spcPct val="50000"/>
              </a:lnSpc>
              <a:spcBef>
                <a:spcPct val="50000"/>
              </a:spcBef>
            </a:pPr>
            <a:r>
              <a:rPr lang="pl-PL" altLang="pl-PL" sz="1400" i="1"/>
              <a:t>Tomasz Kamiński</a:t>
            </a:r>
          </a:p>
          <a:p>
            <a:pPr algn="r">
              <a:lnSpc>
                <a:spcPct val="50000"/>
              </a:lnSpc>
              <a:spcBef>
                <a:spcPct val="50000"/>
              </a:spcBef>
            </a:pPr>
            <a:r>
              <a:rPr lang="pl-PL" altLang="pl-PL" sz="1400" i="1"/>
              <a:t>Wydział Programów Rozwojowych</a:t>
            </a:r>
          </a:p>
          <a:p>
            <a:pPr algn="r">
              <a:lnSpc>
                <a:spcPct val="50000"/>
              </a:lnSpc>
              <a:spcBef>
                <a:spcPct val="50000"/>
              </a:spcBef>
            </a:pPr>
            <a:r>
              <a:rPr lang="pl-PL" altLang="pl-PL" sz="1400" i="1"/>
              <a:t>I Współpracy Zagranicznej</a:t>
            </a:r>
          </a:p>
          <a:p>
            <a:pPr algn="r">
              <a:lnSpc>
                <a:spcPct val="50000"/>
              </a:lnSpc>
              <a:spcBef>
                <a:spcPct val="50000"/>
              </a:spcBef>
            </a:pPr>
            <a:r>
              <a:rPr lang="pl-PL" altLang="pl-PL" sz="1400" i="1"/>
              <a:t>Urząd Miejski w Chojnicach</a:t>
            </a:r>
          </a:p>
        </p:txBody>
      </p:sp>
      <p:sp>
        <p:nvSpPr>
          <p:cNvPr id="57349" name="pole tekstowe 7"/>
          <p:cNvSpPr txBox="1">
            <a:spLocks noChangeArrowheads="1"/>
          </p:cNvSpPr>
          <p:nvPr/>
        </p:nvSpPr>
        <p:spPr bwMode="auto">
          <a:xfrm>
            <a:off x="6677025" y="6607175"/>
            <a:ext cx="24669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r" eaLnBrk="1" hangingPunct="1"/>
            <a:r>
              <a:rPr lang="pl-PL" altLang="pl-PL" sz="1200"/>
              <a:t>Miejskie Obszary Funkcjonalne</a:t>
            </a:r>
          </a:p>
        </p:txBody>
      </p:sp>
      <p:pic>
        <p:nvPicPr>
          <p:cNvPr id="57350" name="Obraz 5" descr="Herb Chojni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165850"/>
            <a:ext cx="504825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pole tekstowe 7"/>
          <p:cNvSpPr txBox="1">
            <a:spLocks noChangeArrowheads="1"/>
          </p:cNvSpPr>
          <p:nvPr/>
        </p:nvSpPr>
        <p:spPr bwMode="auto">
          <a:xfrm>
            <a:off x="6677025" y="6607175"/>
            <a:ext cx="24669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r" eaLnBrk="1" hangingPunct="1"/>
            <a:r>
              <a:rPr lang="pl-PL" altLang="pl-PL" sz="1200"/>
              <a:t>Miejskie Obszary Funkcjonalne</a:t>
            </a:r>
          </a:p>
        </p:txBody>
      </p:sp>
      <p:pic>
        <p:nvPicPr>
          <p:cNvPr id="14341" name="Obraz 5" descr="Herb Chojni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165850"/>
            <a:ext cx="504825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1403350" y="836613"/>
            <a:ext cx="64087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altLang="pl-PL" b="1">
                <a:latin typeface="Arial" panose="020B0604020202020204" pitchFamily="34" charset="0"/>
              </a:rPr>
              <a:t>GENEZA POJĘCIA: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539750" y="2205038"/>
            <a:ext cx="8210550" cy="133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pl-PL" altLang="pl-PL">
                <a:latin typeface="Arial" panose="020B0604020202020204" pitchFamily="34" charset="0"/>
              </a:rPr>
              <a:t>Pojęcie „Miejski Obszar Funkcjonalny” ma swoją genezę wynikającą z ustaleń Planu Zagospodarowania Przestrzennego Województwa Pomorskiego przyjętego uchwałą nr 1004/XXXIX/09 z dnia 26 października 2009 r.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zawartości 1"/>
          <p:cNvSpPr>
            <a:spLocks noGrp="1"/>
          </p:cNvSpPr>
          <p:nvPr>
            <p:ph idx="4294967295"/>
          </p:nvPr>
        </p:nvSpPr>
        <p:spPr>
          <a:xfrm>
            <a:off x="395288" y="333375"/>
            <a:ext cx="8578850" cy="5688013"/>
          </a:xfrm>
        </p:spPr>
        <p:txBody>
          <a:bodyPr/>
          <a:lstStyle/>
          <a:p>
            <a:pPr marL="358775" indent="-358775" algn="ctr">
              <a:buFont typeface="Lucida Sans Unicode" panose="020B0602030504020204" pitchFamily="34" charset="0"/>
              <a:buNone/>
            </a:pPr>
            <a:r>
              <a:rPr lang="pl-PL" altLang="pl-PL" sz="2000" b="1" smtClean="0">
                <a:latin typeface="Arial" panose="020B0604020202020204" pitchFamily="34" charset="0"/>
              </a:rPr>
              <a:t>Plan Zagospodarowania Przestrzennego Województwa Pomorskiego jest najważniejszym dokumentem planistycznym określającym politykę przestrzenną w województwie.</a:t>
            </a:r>
          </a:p>
          <a:p>
            <a:pPr marL="358775" indent="-358775">
              <a:buFont typeface="Lucida Sans Unicode" panose="020B0602030504020204" pitchFamily="34" charset="0"/>
              <a:buNone/>
            </a:pPr>
            <a:endParaRPr lang="pl-PL" altLang="pl-PL" sz="2000" smtClean="0">
              <a:latin typeface="Arial" panose="020B0604020202020204" pitchFamily="34" charset="0"/>
            </a:endParaRPr>
          </a:p>
          <a:p>
            <a:pPr marL="358775" indent="-358775" algn="just">
              <a:buFont typeface="Lucida Sans Unicode" panose="020B0602030504020204" pitchFamily="34" charset="0"/>
              <a:buNone/>
            </a:pPr>
            <a:r>
              <a:rPr lang="pl-PL" altLang="pl-PL" sz="1800" smtClean="0">
                <a:latin typeface="Arial" panose="020B0604020202020204" pitchFamily="34" charset="0"/>
              </a:rPr>
              <a:t>W PZPWP określone są w szczególności:</a:t>
            </a:r>
          </a:p>
          <a:p>
            <a:pPr marL="358775" indent="-358775" algn="just">
              <a:buClr>
                <a:schemeClr val="tx1"/>
              </a:buClr>
              <a:buSzTx/>
              <a:buFont typeface="Lucida Sans Unicode" panose="020B0602030504020204" pitchFamily="34" charset="0"/>
              <a:buAutoNum type="arabicParenR"/>
            </a:pPr>
            <a:r>
              <a:rPr lang="pl-PL" altLang="pl-PL" sz="1800" smtClean="0">
                <a:latin typeface="Arial" panose="020B0604020202020204" pitchFamily="34" charset="0"/>
              </a:rPr>
              <a:t>Podstawowe elementy sieci osadniczej województwa i ich powiązań komunikacyjnych oraz infrastrukturalnych, w tym kierunki powiązań transgranicznych,</a:t>
            </a:r>
          </a:p>
          <a:p>
            <a:pPr marL="358775" indent="-358775" algn="just">
              <a:buClr>
                <a:schemeClr val="tx1"/>
              </a:buClr>
              <a:buSzTx/>
              <a:buFont typeface="Lucida Sans Unicode" panose="020B0602030504020204" pitchFamily="34" charset="0"/>
              <a:buAutoNum type="arabicParenR"/>
            </a:pPr>
            <a:r>
              <a:rPr lang="pl-PL" altLang="pl-PL" sz="1800" smtClean="0">
                <a:latin typeface="Arial" panose="020B0604020202020204" pitchFamily="34" charset="0"/>
              </a:rPr>
              <a:t>System obszarów chronionych, w tym obszary ochrony środowiska, przyrody i krajobrazu kulturowego, ochrony uzdrowisk oraz dziedzictwa kulturowego i zabytków oraz dóbr kultury współczesnej,</a:t>
            </a:r>
          </a:p>
          <a:p>
            <a:pPr marL="358775" indent="-358775" algn="just">
              <a:buClr>
                <a:schemeClr val="tx1"/>
              </a:buClr>
              <a:buSzTx/>
              <a:buFont typeface="Lucida Sans Unicode" panose="020B0602030504020204" pitchFamily="34" charset="0"/>
              <a:buAutoNum type="arabicParenR"/>
            </a:pPr>
            <a:r>
              <a:rPr lang="pl-PL" altLang="pl-PL" sz="1800" smtClean="0">
                <a:latin typeface="Arial" panose="020B0604020202020204" pitchFamily="34" charset="0"/>
              </a:rPr>
              <a:t>Rozmieszczenie inwestycji celu publicznego o znaczeniu ponadlokalnym,</a:t>
            </a:r>
          </a:p>
          <a:p>
            <a:pPr marL="358775" indent="-358775" algn="just">
              <a:buClr>
                <a:schemeClr val="tx1"/>
              </a:buClr>
              <a:buSzTx/>
              <a:buFont typeface="Lucida Sans Unicode" panose="020B0602030504020204" pitchFamily="34" charset="0"/>
              <a:buAutoNum type="arabicParenR"/>
            </a:pPr>
            <a:r>
              <a:rPr lang="pl-PL" altLang="pl-PL" sz="1800" smtClean="0">
                <a:latin typeface="Arial" panose="020B0604020202020204" pitchFamily="34" charset="0"/>
              </a:rPr>
              <a:t>Obszary problemowe wraz z zasadami ich zagospodarowania oraz obszary metropolitalne,</a:t>
            </a:r>
          </a:p>
          <a:p>
            <a:pPr marL="358775" indent="-358775" algn="just">
              <a:buClr>
                <a:schemeClr val="tx1"/>
              </a:buClr>
              <a:buSzTx/>
              <a:buFont typeface="Lucida Sans Unicode" panose="020B0602030504020204" pitchFamily="34" charset="0"/>
              <a:buAutoNum type="arabicParenR"/>
            </a:pPr>
            <a:r>
              <a:rPr lang="pl-PL" altLang="pl-PL" sz="1800" smtClean="0">
                <a:latin typeface="Arial" panose="020B0604020202020204" pitchFamily="34" charset="0"/>
              </a:rPr>
              <a:t>Obszary wsparcia,</a:t>
            </a:r>
          </a:p>
          <a:p>
            <a:pPr marL="358775" indent="-358775" algn="just">
              <a:buClr>
                <a:schemeClr val="tx1"/>
              </a:buClr>
              <a:buSzTx/>
              <a:buFont typeface="Lucida Sans Unicode" panose="020B0602030504020204" pitchFamily="34" charset="0"/>
              <a:buAutoNum type="arabicParenR"/>
            </a:pPr>
            <a:r>
              <a:rPr lang="pl-PL" altLang="pl-PL" sz="1800" smtClean="0">
                <a:latin typeface="Arial" panose="020B0604020202020204" pitchFamily="34" charset="0"/>
              </a:rPr>
              <a:t>Obszary narażone na niebezpieczeństwo powodzi,</a:t>
            </a:r>
          </a:p>
          <a:p>
            <a:pPr marL="358775" indent="-358775" algn="just">
              <a:buClr>
                <a:schemeClr val="tx1"/>
              </a:buClr>
              <a:buSzTx/>
              <a:buFont typeface="Lucida Sans Unicode" panose="020B0602030504020204" pitchFamily="34" charset="0"/>
              <a:buAutoNum type="arabicParenR"/>
            </a:pPr>
            <a:r>
              <a:rPr lang="pl-PL" altLang="pl-PL" sz="1800" smtClean="0">
                <a:latin typeface="Arial" panose="020B0604020202020204" pitchFamily="34" charset="0"/>
              </a:rPr>
              <a:t>Granice terenów zamkniętych i ich stref ochronnych,</a:t>
            </a:r>
          </a:p>
          <a:p>
            <a:pPr marL="358775" indent="-358775" algn="just">
              <a:buClr>
                <a:schemeClr val="tx1"/>
              </a:buClr>
              <a:buSzTx/>
              <a:buFont typeface="Lucida Sans Unicode" panose="020B0602030504020204" pitchFamily="34" charset="0"/>
              <a:buAutoNum type="arabicParenR"/>
            </a:pPr>
            <a:r>
              <a:rPr lang="pl-PL" altLang="pl-PL" sz="1800" smtClean="0">
                <a:latin typeface="Arial" panose="020B0604020202020204" pitchFamily="34" charset="0"/>
              </a:rPr>
              <a:t>Obszary występowania udokumentowanych złóż kopalin.</a:t>
            </a:r>
          </a:p>
        </p:txBody>
      </p:sp>
      <p:sp>
        <p:nvSpPr>
          <p:cNvPr id="15367" name="pole tekstowe 7"/>
          <p:cNvSpPr txBox="1">
            <a:spLocks noChangeArrowheads="1"/>
          </p:cNvSpPr>
          <p:nvPr/>
        </p:nvSpPr>
        <p:spPr bwMode="auto">
          <a:xfrm>
            <a:off x="6677025" y="6607175"/>
            <a:ext cx="24669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r" eaLnBrk="1" hangingPunct="1"/>
            <a:r>
              <a:rPr lang="pl-PL" altLang="pl-PL" sz="1200"/>
              <a:t>Miejskie Obszary Funkcjonalne</a:t>
            </a:r>
          </a:p>
        </p:txBody>
      </p:sp>
      <p:pic>
        <p:nvPicPr>
          <p:cNvPr id="15368" name="Obraz 5" descr="Herb Chojni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165850"/>
            <a:ext cx="504825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468313" y="1412875"/>
            <a:ext cx="8459787" cy="311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l-PL" altLang="pl-PL" b="1"/>
              <a:t>W strukturze przestrzennej województwa pomorskiego w PZPWP szczególnie wyróżnione zostały:</a:t>
            </a:r>
          </a:p>
          <a:p>
            <a:pPr eaLnBrk="1" hangingPunct="1">
              <a:spcBef>
                <a:spcPct val="50000"/>
              </a:spcBef>
            </a:pPr>
            <a:endParaRPr lang="pl-PL" altLang="pl-PL" b="1"/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pl-PL" altLang="pl-PL"/>
              <a:t>Złożona i wielofunkcyjna aglomeracja nadmorska kształtująca się jako metropolia (tzw. Układ metropolitalny)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pl-PL" altLang="pl-PL"/>
              <a:t>100-tysięczna aglomeracja Słupska o znaczeniu regionalnym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pl-PL" altLang="pl-PL"/>
              <a:t>Równomiernie rozmieszczone ośrodki regionalne o liczbie ludności powyżej 35 tys. mieszkańców: Tczew, Starogard Gdański, Wejherowo, Chojnice, Lębork, Malbork, Kwidzyn</a:t>
            </a:r>
          </a:p>
        </p:txBody>
      </p:sp>
      <p:sp>
        <p:nvSpPr>
          <p:cNvPr id="16392" name="pole tekstowe 7"/>
          <p:cNvSpPr txBox="1">
            <a:spLocks noChangeArrowheads="1"/>
          </p:cNvSpPr>
          <p:nvPr/>
        </p:nvSpPr>
        <p:spPr bwMode="auto">
          <a:xfrm>
            <a:off x="6677025" y="6607175"/>
            <a:ext cx="24669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r" eaLnBrk="1" hangingPunct="1"/>
            <a:r>
              <a:rPr lang="pl-PL" altLang="pl-PL" sz="1200"/>
              <a:t>Miejskie Obszary Funkcjonalne</a:t>
            </a:r>
          </a:p>
        </p:txBody>
      </p:sp>
      <p:pic>
        <p:nvPicPr>
          <p:cNvPr id="16393" name="Obraz 5" descr="Herb Chojni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165850"/>
            <a:ext cx="504825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5" name="Picture 7" descr="rys_4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0"/>
            <a:ext cx="8532813" cy="603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6" name="pole tekstowe 7"/>
          <p:cNvSpPr txBox="1">
            <a:spLocks noChangeArrowheads="1"/>
          </p:cNvSpPr>
          <p:nvPr/>
        </p:nvSpPr>
        <p:spPr bwMode="auto">
          <a:xfrm>
            <a:off x="6677025" y="6607175"/>
            <a:ext cx="24669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r" eaLnBrk="1" hangingPunct="1"/>
            <a:r>
              <a:rPr lang="pl-PL" altLang="pl-PL" sz="1200"/>
              <a:t>Miejskie Obszary Funkcjonalne</a:t>
            </a:r>
          </a:p>
        </p:txBody>
      </p:sp>
      <p:pic>
        <p:nvPicPr>
          <p:cNvPr id="17417" name="Obraz 5" descr="Herb Chojni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165850"/>
            <a:ext cx="504825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395288" y="1268413"/>
            <a:ext cx="8532812" cy="325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altLang="pl-PL" b="1"/>
              <a:t>PZPWP</a:t>
            </a:r>
            <a:r>
              <a:rPr lang="pl-PL" altLang="pl-PL"/>
              <a:t> określa Chojnice jako ośrodek regionalny I rzędu, pełniący ważną rolę w strukturze obsługi regionu, charakteryzujący się silnymi powiązaniami społeczno-gospodarczymi z Człuchowem oraz Tucholą.</a:t>
            </a:r>
          </a:p>
          <a:p>
            <a:pPr>
              <a:spcBef>
                <a:spcPct val="50000"/>
              </a:spcBef>
            </a:pPr>
            <a:endParaRPr lang="pl-PL" altLang="pl-PL"/>
          </a:p>
          <a:p>
            <a:pPr>
              <a:spcBef>
                <a:spcPct val="50000"/>
              </a:spcBef>
            </a:pPr>
            <a:endParaRPr lang="pl-PL" altLang="pl-PL"/>
          </a:p>
          <a:p>
            <a:pPr algn="just">
              <a:spcBef>
                <a:spcPct val="50000"/>
              </a:spcBef>
            </a:pPr>
            <a:r>
              <a:rPr lang="pl-PL" altLang="pl-PL"/>
              <a:t>Ośrodek ten przyczynia się do wyraźnego kształtowania subregionalnego obszaru funkcjonalnego, opartego przede wszystkim na DK nr 22, gdzie większa niż w otaczających gminach gęstość zaludnienia występuje od Czerska do Człuchowa, a dodatkowo wzmacniana jest układem dróg wojewódzkich DW nr 235 i 240</a:t>
            </a:r>
          </a:p>
        </p:txBody>
      </p:sp>
      <p:sp>
        <p:nvSpPr>
          <p:cNvPr id="18440" name="pole tekstowe 7"/>
          <p:cNvSpPr txBox="1">
            <a:spLocks noChangeArrowheads="1"/>
          </p:cNvSpPr>
          <p:nvPr/>
        </p:nvSpPr>
        <p:spPr bwMode="auto">
          <a:xfrm>
            <a:off x="6677025" y="6607175"/>
            <a:ext cx="24669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r" eaLnBrk="1" hangingPunct="1"/>
            <a:r>
              <a:rPr lang="pl-PL" altLang="pl-PL" sz="1200"/>
              <a:t>Miejskie Obszary Funkcjonalne</a:t>
            </a:r>
          </a:p>
        </p:txBody>
      </p:sp>
      <p:pic>
        <p:nvPicPr>
          <p:cNvPr id="18441" name="Obraz 5" descr="Herb Chojni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165850"/>
            <a:ext cx="504825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79388" y="765175"/>
            <a:ext cx="8785225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altLang="pl-PL" b="1"/>
              <a:t>Ustalony zgodnie z PZPWP chojnicko-człuchowski ośrodek regionalny składa się z następujących ośrodków gminnych:</a:t>
            </a:r>
          </a:p>
          <a:p>
            <a:pPr>
              <a:spcBef>
                <a:spcPct val="50000"/>
              </a:spcBef>
            </a:pPr>
            <a:endParaRPr lang="pl-PL" altLang="pl-PL" b="1"/>
          </a:p>
          <a:p>
            <a:pPr algn="ctr">
              <a:spcBef>
                <a:spcPct val="50000"/>
              </a:spcBef>
              <a:buFontTx/>
              <a:buChar char="-"/>
            </a:pPr>
            <a:r>
              <a:rPr lang="pl-PL" altLang="pl-PL"/>
              <a:t>Miasto Chojnice</a:t>
            </a:r>
          </a:p>
          <a:p>
            <a:pPr algn="ctr">
              <a:spcBef>
                <a:spcPct val="50000"/>
              </a:spcBef>
              <a:buFontTx/>
              <a:buChar char="-"/>
            </a:pPr>
            <a:r>
              <a:rPr lang="pl-PL" altLang="pl-PL"/>
              <a:t>Miasto Człuchów</a:t>
            </a:r>
          </a:p>
          <a:p>
            <a:pPr algn="ctr">
              <a:spcBef>
                <a:spcPct val="50000"/>
              </a:spcBef>
              <a:buFontTx/>
              <a:buChar char="-"/>
            </a:pPr>
            <a:r>
              <a:rPr lang="pl-PL" altLang="pl-PL"/>
              <a:t>Gmina Chojnice</a:t>
            </a:r>
          </a:p>
          <a:p>
            <a:pPr algn="ctr">
              <a:spcBef>
                <a:spcPct val="50000"/>
              </a:spcBef>
              <a:buFontTx/>
              <a:buChar char="-"/>
            </a:pPr>
            <a:r>
              <a:rPr lang="pl-PL" altLang="pl-PL"/>
              <a:t>Gmina Człuchów</a:t>
            </a:r>
          </a:p>
        </p:txBody>
      </p:sp>
      <p:sp>
        <p:nvSpPr>
          <p:cNvPr id="30725" name="pole tekstowe 7"/>
          <p:cNvSpPr txBox="1">
            <a:spLocks noChangeArrowheads="1"/>
          </p:cNvSpPr>
          <p:nvPr/>
        </p:nvSpPr>
        <p:spPr bwMode="auto">
          <a:xfrm>
            <a:off x="6677025" y="6607175"/>
            <a:ext cx="24669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r" eaLnBrk="1" hangingPunct="1"/>
            <a:r>
              <a:rPr lang="pl-PL" altLang="pl-PL" sz="1200"/>
              <a:t>Miejskie Obszary Funkcjonalne</a:t>
            </a:r>
          </a:p>
        </p:txBody>
      </p:sp>
      <p:pic>
        <p:nvPicPr>
          <p:cNvPr id="30726" name="Obraz 5" descr="Herb Chojni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165850"/>
            <a:ext cx="504825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395288" y="981075"/>
            <a:ext cx="8424862" cy="366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altLang="pl-PL"/>
              <a:t>Pojęcie </a:t>
            </a:r>
            <a:r>
              <a:rPr lang="pl-PL" altLang="pl-PL" b="1"/>
              <a:t>Miejski Obszar Funkcjonalny</a:t>
            </a:r>
            <a:r>
              <a:rPr lang="pl-PL" altLang="pl-PL"/>
              <a:t> zostało skonkretyzowane w dokumencie pod nazwą „Koncepcja zrównoważonej polityki miejskiej województwa pomorskiego”, przyjętym uchwałą nr 247/226/13 Zarządu Województwa Pomorskiego z dnia 5 marca 2013 r. </a:t>
            </a:r>
          </a:p>
          <a:p>
            <a:pPr algn="ctr">
              <a:spcBef>
                <a:spcPct val="50000"/>
              </a:spcBef>
            </a:pPr>
            <a:r>
              <a:rPr lang="pl-PL" altLang="pl-PL"/>
              <a:t>W dokumencie tym zdelimitowane zostały MOF w granicach ustalonych w PZPWP. I tak w województwie pomorskim wydzielono 9 MOF: Trójmiejski Obszar Metropolitalny, of Słupska, of Lęborka, of Bytowa, of Kościerzyny, of Starogardu Gdańskiego, of Malborka, of Kwidzyna, of Chojnicko-Człuchowski (ośrodek węzłowy FOM I rzędu).</a:t>
            </a:r>
          </a:p>
          <a:p>
            <a:pPr algn="ctr">
              <a:spcBef>
                <a:spcPct val="50000"/>
              </a:spcBef>
            </a:pPr>
            <a:r>
              <a:rPr lang="pl-PL" altLang="pl-PL"/>
              <a:t>Dodatkowo, w przypadku Chojnic, w Strategii stwierdza się, iż miejski obszar funkcjonalny oprócz samych Chojnic i Człuchowa kształtuje się również z udziałem sąsiedniej Tucholi.</a:t>
            </a:r>
          </a:p>
        </p:txBody>
      </p:sp>
      <p:sp>
        <p:nvSpPr>
          <p:cNvPr id="31749" name="pole tekstowe 7"/>
          <p:cNvSpPr txBox="1">
            <a:spLocks noChangeArrowheads="1"/>
          </p:cNvSpPr>
          <p:nvPr/>
        </p:nvSpPr>
        <p:spPr bwMode="auto">
          <a:xfrm>
            <a:off x="6677025" y="6607175"/>
            <a:ext cx="24669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r" eaLnBrk="1" hangingPunct="1"/>
            <a:r>
              <a:rPr lang="pl-PL" altLang="pl-PL" sz="1200"/>
              <a:t>Miejskie Obszary Funkcjonalne</a:t>
            </a:r>
          </a:p>
        </p:txBody>
      </p:sp>
      <p:pic>
        <p:nvPicPr>
          <p:cNvPr id="31750" name="Obraz 5" descr="Herb Chojni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165850"/>
            <a:ext cx="504825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FOM st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692150"/>
            <a:ext cx="4495800" cy="490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468313" y="188913"/>
            <a:ext cx="83518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altLang="pl-PL" b="1"/>
              <a:t>Miejskie Obszary Funkcjonalne województwa pomorskiego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971550" y="6021388"/>
            <a:ext cx="76327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altLang="pl-PL" sz="1200" i="1"/>
              <a:t>Źródło: Koncepcja zrównoważonej polityki miejskiej województwa pomorskiego</a:t>
            </a:r>
          </a:p>
        </p:txBody>
      </p:sp>
      <p:sp>
        <p:nvSpPr>
          <p:cNvPr id="32775" name="pole tekstowe 7"/>
          <p:cNvSpPr txBox="1">
            <a:spLocks noChangeArrowheads="1"/>
          </p:cNvSpPr>
          <p:nvPr/>
        </p:nvSpPr>
        <p:spPr bwMode="auto">
          <a:xfrm>
            <a:off x="6677025" y="6607175"/>
            <a:ext cx="24669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r" eaLnBrk="1" hangingPunct="1"/>
            <a:r>
              <a:rPr lang="pl-PL" altLang="pl-PL" sz="1200"/>
              <a:t>Miejskie Obszary Funkcjonalne</a:t>
            </a:r>
          </a:p>
        </p:txBody>
      </p:sp>
      <p:pic>
        <p:nvPicPr>
          <p:cNvPr id="32776" name="Obraz 5" descr="Herb Chojni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165850"/>
            <a:ext cx="504825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Hol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Hol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Hol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Hol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978</TotalTime>
  <Words>733</Words>
  <Application>Microsoft Office PowerPoint</Application>
  <PresentationFormat>Pokaz na ekranie (4:3)</PresentationFormat>
  <Paragraphs>74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20" baseType="lpstr">
      <vt:lpstr>Lucida Sans Unicode</vt:lpstr>
      <vt:lpstr>Arial</vt:lpstr>
      <vt:lpstr>Wingdings 3</vt:lpstr>
      <vt:lpstr>Verdana</vt:lpstr>
      <vt:lpstr>Wingdings 2</vt:lpstr>
      <vt:lpstr>Calibri</vt:lpstr>
      <vt:lpstr>Hol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Your Company Name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Tomasz Michalski</dc:creator>
  <cp:lastModifiedBy>Maksymilian Rudnik</cp:lastModifiedBy>
  <cp:revision>138</cp:revision>
  <dcterms:created xsi:type="dcterms:W3CDTF">2012-03-09T11:33:55Z</dcterms:created>
  <dcterms:modified xsi:type="dcterms:W3CDTF">2022-02-10T11:30:18Z</dcterms:modified>
</cp:coreProperties>
</file>