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handoutMasterIdLst>
    <p:handoutMasterId r:id="rId18"/>
  </p:handoutMasterIdLst>
  <p:sldIdLst>
    <p:sldId id="257" r:id="rId2"/>
    <p:sldId id="279" r:id="rId3"/>
    <p:sldId id="293" r:id="rId4"/>
    <p:sldId id="280" r:id="rId5"/>
    <p:sldId id="285" r:id="rId6"/>
    <p:sldId id="275" r:id="rId7"/>
    <p:sldId id="283" r:id="rId8"/>
    <p:sldId id="281" r:id="rId9"/>
    <p:sldId id="284" r:id="rId10"/>
    <p:sldId id="286" r:id="rId11"/>
    <p:sldId id="287" r:id="rId12"/>
    <p:sldId id="291" r:id="rId13"/>
    <p:sldId id="292" r:id="rId14"/>
    <p:sldId id="288" r:id="rId15"/>
    <p:sldId id="290" r:id="rId16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87" autoAdjust="0"/>
    <p:restoredTop sz="94702" autoAdjust="0"/>
  </p:normalViewPr>
  <p:slideViewPr>
    <p:cSldViewPr>
      <p:cViewPr varScale="1">
        <p:scale>
          <a:sx n="78" d="100"/>
          <a:sy n="78" d="100"/>
        </p:scale>
        <p:origin x="184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pl-PL" altLang="pl-PL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D2E2ABA1-FDF4-4DD9-AD10-B81F460D93A3}" type="datetimeFigureOut">
              <a:rPr lang="pl-PL" altLang="pl-PL"/>
              <a:pPr/>
              <a:t>10.02.2022</a:t>
            </a:fld>
            <a:endParaRPr lang="pl-PL" altLang="pl-PL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pl-PL" altLang="pl-PL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A797FE21-B835-4E76-8E0B-EEE626E75F0C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846326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pl-PL" altLang="pl-PL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08CADF9-5577-48DC-BAD8-8BEE4593A139}" type="datetimeFigureOut">
              <a:rPr lang="pl-PL" altLang="pl-PL"/>
              <a:pPr/>
              <a:t>10.02.2022</a:t>
            </a:fld>
            <a:endParaRPr lang="pl-PL" altLang="pl-PL"/>
          </a:p>
        </p:txBody>
      </p:sp>
      <p:sp>
        <p:nvSpPr>
          <p:cNvPr id="307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pl-PL" altLang="pl-PL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5B3EE63-EA29-4EED-A89D-CD4A9BECD043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9804918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881801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405499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096935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280716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152357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022805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58591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061437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961266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455802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187616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489836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770576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743988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ójkąt prostokątny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upa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Dowolny kształt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Dowolny kształt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1330642500 h 528"/>
                <a:gd name="T6" fmla="*/ 120032121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11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280F532-F709-4A85-80E0-48AFFFA6D67B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12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13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rgbClr val="FFFFFF"/>
                </a:solidFill>
              </a:defRPr>
            </a:lvl1pPr>
          </a:lstStyle>
          <a:p>
            <a:fld id="{742CA21A-326B-4F5A-8A28-211AC7453AC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03547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99FB302-83C5-49B7-862A-67751661FAF7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2111B6AA-A370-436A-8458-CDB024C9104A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13151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A419871-F80D-42D8-9608-C8BEB92F1855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82453DC0-E49D-411C-9E66-E8E429EAE0B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59488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34EA317-E325-4740-976D-30C4EE55636E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DF9E3988-E93A-4EA2-8CA8-FF62AB980A4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96976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g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Pag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0D665FE-CCA3-4BEF-82BD-2ACF9944D495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7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19F80F43-090A-48CB-99AF-17461AEFBCFB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423699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ABC80C-F36E-4777-B765-FE0A5E91EEE2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21F2476F-7C3B-4A11-9C02-189A1D94B6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517904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C18C726-EE50-4BCF-B01E-A3AB9B7BBC4A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B0BDF573-9EAE-4094-BE1E-25EAC1A415A3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516399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BA0C8CC-3B2C-42E0-ABCC-7B447EC3ED94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A5C62A26-4C26-4FE6-B8BC-37191ABED1EC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035718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0F17FB8-3AB7-4227-B09C-FD814754CED7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406C1238-BCB9-47D8-8232-6AE6C31F6F0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66835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B42433D-8259-4963-946D-A99E620C8CA1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9B660F2E-38DB-4F3B-AD73-961207FE659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9679661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olny kształt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Dowolny kształt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1330642500 h 588"/>
              <a:gd name="T6" fmla="*/ 2091905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7" name="Trójkąt prostokątny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Pag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Pag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1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13F84DE-4990-4CF3-B291-743CBA31EE09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12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13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9C741C82-6C50-4C85-8521-81E97C0A7546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622012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7" name="Dowolny kształt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1330642500 h 588"/>
              <a:gd name="T6" fmla="*/ 2091905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033" name="Symbol zastępczy tekstu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  <a:endParaRPr lang="en-US" altLang="pl-PL" smtClean="0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F25D91C0-8C8E-4520-8D60-296956D5AA7A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r>
              <a:rPr lang="pl-PL"/>
              <a:t>Strategia Rozwoju Miasta Chojnice na lata 2012-2020</a:t>
            </a:r>
            <a:endParaRPr lang="pl-PL" dirty="0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r>
              <a:rPr lang="pl-PL" altLang="pl-PL"/>
              <a:t>Marek Dutkowski </a:t>
            </a:r>
            <a:fld id="{A51C9204-F783-473B-B303-F011442BB27C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Podtytuł 2"/>
          <p:cNvSpPr>
            <a:spLocks noGrp="1"/>
          </p:cNvSpPr>
          <p:nvPr>
            <p:ph type="subTitle" idx="1"/>
          </p:nvPr>
        </p:nvSpPr>
        <p:spPr>
          <a:xfrm>
            <a:off x="755650" y="1700213"/>
            <a:ext cx="7772400" cy="1200150"/>
          </a:xfrm>
        </p:spPr>
        <p:txBody>
          <a:bodyPr/>
          <a:lstStyle/>
          <a:p>
            <a:pPr marR="0" algn="ctr" eaLnBrk="1" hangingPunct="1">
              <a:lnSpc>
                <a:spcPct val="80000"/>
              </a:lnSpc>
            </a:pPr>
            <a:r>
              <a:rPr lang="pl-PL" altLang="pl-PL" sz="2500" b="1" i="1" smtClean="0">
                <a:solidFill>
                  <a:schemeClr val="tx1"/>
                </a:solidFill>
                <a:latin typeface="Arial" panose="020B0604020202020204" pitchFamily="34" charset="0"/>
              </a:rPr>
              <a:t>Podsumowanie dotychczasowych prac</a:t>
            </a:r>
          </a:p>
          <a:p>
            <a:pPr marR="0" algn="ctr" eaLnBrk="1" hangingPunct="1">
              <a:lnSpc>
                <a:spcPct val="80000"/>
              </a:lnSpc>
            </a:pPr>
            <a:r>
              <a:rPr lang="pl-PL" altLang="pl-PL" sz="2500" b="1" i="1" smtClean="0">
                <a:solidFill>
                  <a:schemeClr val="tx1"/>
                </a:solidFill>
                <a:latin typeface="Arial" panose="020B0604020202020204" pitchFamily="34" charset="0"/>
              </a:rPr>
              <a:t> nad Strategią Rozwoju Miasta Chojnice </a:t>
            </a:r>
          </a:p>
          <a:p>
            <a:pPr marR="0" algn="ctr" eaLnBrk="1" hangingPunct="1">
              <a:lnSpc>
                <a:spcPct val="80000"/>
              </a:lnSpc>
            </a:pPr>
            <a:r>
              <a:rPr lang="pl-PL" altLang="pl-PL" sz="2500" b="1" i="1" smtClean="0">
                <a:solidFill>
                  <a:schemeClr val="tx1"/>
                </a:solidFill>
                <a:latin typeface="Arial" panose="020B0604020202020204" pitchFamily="34" charset="0"/>
              </a:rPr>
              <a:t>na lata 2012-2020</a:t>
            </a:r>
          </a:p>
        </p:txBody>
      </p:sp>
      <p:pic>
        <p:nvPicPr>
          <p:cNvPr id="13316" name="Obraz 3" descr="Herb Chojni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300663"/>
            <a:ext cx="1349375" cy="141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pole tekstowe 4"/>
          <p:cNvSpPr txBox="1">
            <a:spLocks noChangeArrowheads="1"/>
          </p:cNvSpPr>
          <p:nvPr/>
        </p:nvSpPr>
        <p:spPr bwMode="auto">
          <a:xfrm>
            <a:off x="2155825" y="6457950"/>
            <a:ext cx="6988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/>
            <a:r>
              <a:rPr lang="pl-PL" altLang="pl-PL" sz="2000"/>
              <a:t>Strategia Rozwoju Miasta Chojnice na lata 2012-2020 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4140200" y="4005263"/>
            <a:ext cx="4535488" cy="836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lnSpc>
                <a:spcPct val="50000"/>
              </a:lnSpc>
              <a:spcBef>
                <a:spcPct val="50000"/>
              </a:spcBef>
            </a:pPr>
            <a:r>
              <a:rPr lang="pl-PL" altLang="pl-PL" sz="1400" i="1"/>
              <a:t>Tomasz Kamiński</a:t>
            </a:r>
          </a:p>
          <a:p>
            <a:pPr algn="r">
              <a:lnSpc>
                <a:spcPct val="50000"/>
              </a:lnSpc>
              <a:spcBef>
                <a:spcPct val="50000"/>
              </a:spcBef>
            </a:pPr>
            <a:r>
              <a:rPr lang="pl-PL" altLang="pl-PL" sz="1400" i="1"/>
              <a:t>Wydział Programów Rozwojowych</a:t>
            </a:r>
          </a:p>
          <a:p>
            <a:pPr algn="r">
              <a:lnSpc>
                <a:spcPct val="50000"/>
              </a:lnSpc>
              <a:spcBef>
                <a:spcPct val="50000"/>
              </a:spcBef>
            </a:pPr>
            <a:r>
              <a:rPr lang="pl-PL" altLang="pl-PL" sz="1400" i="1"/>
              <a:t>I Współpracy Zagranicznej</a:t>
            </a:r>
          </a:p>
          <a:p>
            <a:pPr algn="r">
              <a:lnSpc>
                <a:spcPct val="50000"/>
              </a:lnSpc>
              <a:spcBef>
                <a:spcPct val="50000"/>
              </a:spcBef>
            </a:pPr>
            <a:r>
              <a:rPr lang="pl-PL" altLang="pl-PL" sz="1400" i="1"/>
              <a:t>Urząd Miejski w Chojnicach</a:t>
            </a:r>
            <a:endParaRPr lang="pl-PL" alt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404813"/>
            <a:ext cx="8229600" cy="4525962"/>
          </a:xfrm>
        </p:spPr>
        <p:txBody>
          <a:bodyPr/>
          <a:lstStyle/>
          <a:p>
            <a:pPr>
              <a:buFont typeface="Wingdings 3" panose="05040102010807070707" pitchFamily="18" charset="2"/>
              <a:buNone/>
            </a:pPr>
            <a:r>
              <a:rPr lang="pl-PL" altLang="pl-PL" sz="1400" b="1" smtClean="0">
                <a:latin typeface="Arial" panose="020B0604020202020204" pitchFamily="34" charset="0"/>
              </a:rPr>
              <a:t>     </a:t>
            </a:r>
            <a:r>
              <a:rPr lang="pl-PL" altLang="pl-PL" sz="1400" b="1" u="sng" smtClean="0">
                <a:latin typeface="Arial" panose="020B0604020202020204" pitchFamily="34" charset="0"/>
              </a:rPr>
              <a:t>SPOTKANIE ZESPOŁU KOORDYNUJĄCEGO</a:t>
            </a:r>
            <a:r>
              <a:rPr lang="pl-PL" altLang="pl-PL" sz="1400" smtClean="0">
                <a:latin typeface="Arial" panose="020B0604020202020204" pitchFamily="34" charset="0"/>
              </a:rPr>
              <a:t> prace nad Strategią Rozwoju miasta Chojnice na lata 2012-2020</a:t>
            </a:r>
            <a:r>
              <a:rPr lang="pl-PL" altLang="pl-PL" smtClean="0"/>
              <a:t> </a:t>
            </a:r>
            <a:r>
              <a:rPr lang="pl-PL" altLang="pl-PL" sz="1400" smtClean="0">
                <a:latin typeface="Arial" panose="020B0604020202020204" pitchFamily="34" charset="0"/>
              </a:rPr>
              <a:t>odbyło się w dniu 29 stycznia br.</a:t>
            </a:r>
          </a:p>
          <a:p>
            <a:r>
              <a:rPr lang="pl-PL" altLang="pl-PL" sz="1400" smtClean="0">
                <a:latin typeface="Arial" panose="020B0604020202020204" pitchFamily="34" charset="0"/>
              </a:rPr>
              <a:t>wypracowano</a:t>
            </a:r>
            <a:r>
              <a:rPr lang="pl-PL" altLang="pl-PL" smtClean="0">
                <a:latin typeface="Arial" panose="020B0604020202020204" pitchFamily="34" charset="0"/>
              </a:rPr>
              <a:t> </a:t>
            </a:r>
            <a:r>
              <a:rPr lang="pl-PL" altLang="pl-PL" sz="1400" smtClean="0">
                <a:latin typeface="Arial" panose="020B0604020202020204" pitchFamily="34" charset="0"/>
              </a:rPr>
              <a:t>wstępną listę celów strategicznych dla rozwoju miasta Chojnice do roku 2020</a:t>
            </a:r>
            <a:r>
              <a:rPr lang="pl-PL" altLang="pl-PL" sz="1400" smtClean="0"/>
              <a:t> </a:t>
            </a:r>
            <a:endParaRPr lang="pl-PL" altLang="pl-PL" sz="1400" smtClean="0">
              <a:latin typeface="Arial" panose="020B0604020202020204" pitchFamily="34" charset="0"/>
            </a:endParaRPr>
          </a:p>
          <a:p>
            <a:endParaRPr lang="pl-PL" altLang="pl-PL" sz="1400" smtClean="0">
              <a:latin typeface="Arial" panose="020B0604020202020204" pitchFamily="34" charset="0"/>
            </a:endParaRP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468313" y="1484313"/>
            <a:ext cx="584358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pl-PL" altLang="pl-PL" sz="1200">
              <a:latin typeface="Arial" panose="020B0604020202020204" pitchFamily="34" charset="0"/>
            </a:endParaRPr>
          </a:p>
          <a:p>
            <a:r>
              <a:rPr lang="pl-PL" altLang="pl-PL" sz="1200">
                <a:solidFill>
                  <a:srgbClr val="000066"/>
                </a:solidFill>
                <a:latin typeface="Arial" panose="020B0604020202020204" pitchFamily="34" charset="0"/>
              </a:rPr>
              <a:t>1. Zwiększenie możliwości podjęcia pracy i działalności gospodarczej </a:t>
            </a:r>
          </a:p>
          <a:p>
            <a:r>
              <a:rPr lang="pl-PL" altLang="pl-PL" sz="1200">
                <a:solidFill>
                  <a:srgbClr val="000066"/>
                </a:solidFill>
                <a:latin typeface="Arial" panose="020B0604020202020204" pitchFamily="34" charset="0"/>
              </a:rPr>
              <a:t>2. Poprawa dostępności transportowej </a:t>
            </a:r>
          </a:p>
          <a:p>
            <a:r>
              <a:rPr lang="pl-PL" altLang="pl-PL" sz="1200">
                <a:solidFill>
                  <a:srgbClr val="000066"/>
                </a:solidFill>
                <a:latin typeface="Arial" panose="020B0604020202020204" pitchFamily="34" charset="0"/>
              </a:rPr>
              <a:t>3. Poprawa jakości życia </a:t>
            </a:r>
          </a:p>
          <a:p>
            <a:r>
              <a:rPr lang="pl-PL" altLang="pl-PL" sz="1200">
                <a:solidFill>
                  <a:srgbClr val="000066"/>
                </a:solidFill>
                <a:latin typeface="Arial" panose="020B0604020202020204" pitchFamily="34" charset="0"/>
              </a:rPr>
              <a:t>    3.1. Poprawa stanu środowiska przyrodniczego </a:t>
            </a:r>
          </a:p>
          <a:p>
            <a:r>
              <a:rPr lang="pl-PL" altLang="pl-PL" sz="1200">
                <a:solidFill>
                  <a:srgbClr val="000066"/>
                </a:solidFill>
                <a:latin typeface="Arial" panose="020B0604020202020204" pitchFamily="34" charset="0"/>
              </a:rPr>
              <a:t>    3.2. Poprawa i wzbogacanie form dostępu do mieszkań </a:t>
            </a:r>
          </a:p>
          <a:p>
            <a:r>
              <a:rPr lang="pl-PL" altLang="pl-PL" sz="1200">
                <a:solidFill>
                  <a:srgbClr val="000066"/>
                </a:solidFill>
                <a:latin typeface="Arial" panose="020B0604020202020204" pitchFamily="34" charset="0"/>
              </a:rPr>
              <a:t>    3.3. Poprawa i wzbogacanie form dostępu do podstawowych usług edukacyjnych </a:t>
            </a:r>
          </a:p>
          <a:p>
            <a:r>
              <a:rPr lang="pl-PL" altLang="pl-PL" sz="1200">
                <a:solidFill>
                  <a:srgbClr val="000066"/>
                </a:solidFill>
                <a:latin typeface="Arial" panose="020B0604020202020204" pitchFamily="34" charset="0"/>
              </a:rPr>
              <a:t>    3.4. Poprawa i wzbogacanie form dostępu do profilaktyki medycznej </a:t>
            </a:r>
          </a:p>
          <a:p>
            <a:r>
              <a:rPr lang="pl-PL" altLang="pl-PL" sz="1200">
                <a:solidFill>
                  <a:srgbClr val="000066"/>
                </a:solidFill>
                <a:latin typeface="Arial" panose="020B0604020202020204" pitchFamily="34" charset="0"/>
              </a:rPr>
              <a:t>    3.5. Poprawa dostępu i wzbogacanie dostępu form do kultury i rozrywki </a:t>
            </a:r>
          </a:p>
          <a:p>
            <a:r>
              <a:rPr lang="pl-PL" altLang="pl-PL" sz="1200">
                <a:solidFill>
                  <a:srgbClr val="000066"/>
                </a:solidFill>
                <a:latin typeface="Arial" panose="020B0604020202020204" pitchFamily="34" charset="0"/>
              </a:rPr>
              <a:t>    3.6. Poprawa dostępu i wzbogacanie dostępu form do sportu i rekreacji </a:t>
            </a:r>
          </a:p>
          <a:p>
            <a:r>
              <a:rPr lang="pl-PL" altLang="pl-PL" sz="1200">
                <a:solidFill>
                  <a:srgbClr val="000066"/>
                </a:solidFill>
                <a:latin typeface="Arial" panose="020B0604020202020204" pitchFamily="34" charset="0"/>
              </a:rPr>
              <a:t>4. Poprawa dostępności telekomunikacyjnej i wzmacnianie gospodarki cyfrowej </a:t>
            </a:r>
          </a:p>
          <a:p>
            <a:r>
              <a:rPr lang="pl-PL" altLang="pl-PL" sz="1200">
                <a:solidFill>
                  <a:srgbClr val="000066"/>
                </a:solidFill>
                <a:latin typeface="Arial" panose="020B0604020202020204" pitchFamily="34" charset="0"/>
              </a:rPr>
              <a:t>5. Rewitalizacja przestrzeni miejskiej </a:t>
            </a:r>
          </a:p>
          <a:p>
            <a:r>
              <a:rPr lang="pl-PL" altLang="pl-PL" sz="1200">
                <a:solidFill>
                  <a:srgbClr val="000066"/>
                </a:solidFill>
                <a:latin typeface="Arial" panose="020B0604020202020204" pitchFamily="34" charset="0"/>
              </a:rPr>
              <a:t>6. Umocnienie i rozwój funkcji turystycznych miasta</a:t>
            </a:r>
          </a:p>
          <a:p>
            <a:r>
              <a:rPr lang="pl-PL" altLang="pl-PL" sz="1200">
                <a:solidFill>
                  <a:srgbClr val="000066"/>
                </a:solidFill>
                <a:latin typeface="Arial" panose="020B0604020202020204" pitchFamily="34" charset="0"/>
              </a:rPr>
              <a:t>7. Umacnianie postaw obywatelskich – gospodarności, otwartości i kreatywności </a:t>
            </a:r>
          </a:p>
          <a:p>
            <a:r>
              <a:rPr lang="pl-PL" altLang="pl-PL" sz="1200">
                <a:solidFill>
                  <a:srgbClr val="000066"/>
                </a:solidFill>
                <a:latin typeface="Arial" panose="020B0604020202020204" pitchFamily="34" charset="0"/>
              </a:rPr>
              <a:t>8. Kreowanie układu funkcjonalnego Chojnice-Człuchów </a:t>
            </a:r>
          </a:p>
          <a:p>
            <a:r>
              <a:rPr lang="pl-PL" altLang="pl-PL" sz="1200">
                <a:solidFill>
                  <a:srgbClr val="000066"/>
                </a:solidFill>
                <a:latin typeface="Arial" panose="020B0604020202020204" pitchFamily="34" charset="0"/>
              </a:rPr>
              <a:t>9. Poprawa wizerunku oraz skuteczności marketingu miasta </a:t>
            </a:r>
          </a:p>
          <a:p>
            <a:endParaRPr lang="pl-PL" altLang="pl-PL" sz="1200">
              <a:solidFill>
                <a:srgbClr val="000066"/>
              </a:solidFill>
              <a:latin typeface="Arial" panose="020B0604020202020204" pitchFamily="34" charset="0"/>
            </a:endParaRPr>
          </a:p>
          <a:p>
            <a:endParaRPr lang="pl-PL" altLang="pl-PL" sz="1200">
              <a:solidFill>
                <a:srgbClr val="000066"/>
              </a:solidFill>
              <a:latin typeface="Arial" panose="020B0604020202020204" pitchFamily="34" charset="0"/>
            </a:endParaRPr>
          </a:p>
          <a:p>
            <a:endParaRPr lang="pl-PL" altLang="pl-PL" sz="1200"/>
          </a:p>
          <a:p>
            <a:endParaRPr lang="pl-PL" altLang="pl-PL" sz="1200"/>
          </a:p>
        </p:txBody>
      </p:sp>
      <p:pic>
        <p:nvPicPr>
          <p:cNvPr id="46088" name="Obraz 5" descr="Herb Chojni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65850"/>
            <a:ext cx="5048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9" name="pole tekstowe 7"/>
          <p:cNvSpPr txBox="1">
            <a:spLocks noChangeArrowheads="1"/>
          </p:cNvSpPr>
          <p:nvPr/>
        </p:nvSpPr>
        <p:spPr bwMode="auto">
          <a:xfrm>
            <a:off x="4872038" y="6607175"/>
            <a:ext cx="427196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/>
            <a:r>
              <a:rPr lang="pl-PL" altLang="pl-PL" sz="1200"/>
              <a:t>Strategia Rozwoju Miasta Chojnice na lata 2012-2020 </a:t>
            </a:r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684213" y="4868863"/>
            <a:ext cx="777557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pl-PL" altLang="pl-PL" sz="1400" b="1" u="sng">
                <a:latin typeface="Arial" panose="020B0604020202020204" pitchFamily="34" charset="0"/>
              </a:rPr>
              <a:t>DRUGIE POSIEDZENIE</a:t>
            </a:r>
            <a:r>
              <a:rPr lang="pl-PL" altLang="pl-PL" sz="1400">
                <a:latin typeface="Arial" panose="020B0604020202020204" pitchFamily="34" charset="0"/>
              </a:rPr>
              <a:t> Zespołów Tematycznych Rady Strategii odbyło się w dniu 15 lutego br., na którym opracowywano strategiczne i pośrednie cele rozwoju miasta Chojnice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/>
          </p:cNvSpPr>
          <p:nvPr>
            <p:ph type="body" idx="4294967295"/>
          </p:nvPr>
        </p:nvSpPr>
        <p:spPr>
          <a:xfrm>
            <a:off x="323850" y="549275"/>
            <a:ext cx="8229600" cy="5746750"/>
          </a:xfrm>
        </p:spPr>
        <p:txBody>
          <a:bodyPr/>
          <a:lstStyle/>
          <a:p>
            <a:pPr>
              <a:buFont typeface="Wingdings 3" panose="05040102010807070707" pitchFamily="18" charset="2"/>
              <a:buNone/>
            </a:pPr>
            <a:endParaRPr lang="pl-PL" altLang="pl-PL" sz="1400" smtClean="0">
              <a:latin typeface="Arial" panose="020B0604020202020204" pitchFamily="34" charset="0"/>
            </a:endParaRPr>
          </a:p>
          <a:p>
            <a:pPr>
              <a:buFont typeface="Wingdings 3" panose="05040102010807070707" pitchFamily="18" charset="2"/>
              <a:buNone/>
            </a:pPr>
            <a:r>
              <a:rPr lang="pl-PL" altLang="pl-PL" sz="1400" smtClean="0">
                <a:latin typeface="Arial" panose="020B0604020202020204" pitchFamily="34" charset="0"/>
              </a:rPr>
              <a:t>     Do tej pory powstały następujące projekty części dokumentu Strategii Rozwoju Miasta Chojnice na lata 2012-2020</a:t>
            </a:r>
          </a:p>
          <a:p>
            <a:pPr>
              <a:buFont typeface="Wingdings 3" panose="05040102010807070707" pitchFamily="18" charset="2"/>
              <a:buNone/>
            </a:pPr>
            <a:endParaRPr lang="pl-PL" altLang="pl-PL" sz="1400" smtClean="0">
              <a:solidFill>
                <a:schemeClr val="folHlink"/>
              </a:solidFill>
              <a:latin typeface="Arial" panose="020B0604020202020204" pitchFamily="34" charset="0"/>
            </a:endParaRPr>
          </a:p>
          <a:p>
            <a:pPr>
              <a:buFont typeface="Wingdings 3" panose="05040102010807070707" pitchFamily="18" charset="2"/>
              <a:buNone/>
            </a:pPr>
            <a:r>
              <a:rPr lang="pl-PL" altLang="pl-PL" sz="1400" b="1" smtClean="0">
                <a:solidFill>
                  <a:srgbClr val="000066"/>
                </a:solidFill>
                <a:latin typeface="Arial" panose="020B0604020202020204" pitchFamily="34" charset="0"/>
              </a:rPr>
              <a:t>     Tom 1 Podsumowanie realizacji Strategii Rozwoju Miasta Chojnice na lata 2002-2014</a:t>
            </a:r>
          </a:p>
          <a:p>
            <a:pPr>
              <a:buFont typeface="Wingdings 3" panose="05040102010807070707" pitchFamily="18" charset="2"/>
              <a:buNone/>
            </a:pPr>
            <a:endParaRPr lang="pl-PL" altLang="pl-PL" sz="1400" b="1" smtClean="0">
              <a:solidFill>
                <a:srgbClr val="000066"/>
              </a:solidFill>
              <a:latin typeface="Arial" panose="020B0604020202020204" pitchFamily="34" charset="0"/>
            </a:endParaRPr>
          </a:p>
          <a:p>
            <a:pPr>
              <a:buFont typeface="Wingdings 3" panose="05040102010807070707" pitchFamily="18" charset="2"/>
              <a:buNone/>
            </a:pPr>
            <a:r>
              <a:rPr lang="pl-PL" altLang="pl-PL" sz="1400" b="1" smtClean="0">
                <a:solidFill>
                  <a:srgbClr val="000066"/>
                </a:solidFill>
                <a:latin typeface="Arial" panose="020B0604020202020204" pitchFamily="34" charset="0"/>
              </a:rPr>
              <a:t>     Tom 2 Diagnoza obecnego stanu Chojnic i tendencji zmian w mieście na tle uwarunkowań zewnętrznych</a:t>
            </a:r>
          </a:p>
          <a:p>
            <a:pPr>
              <a:buFont typeface="Wingdings 3" panose="05040102010807070707" pitchFamily="18" charset="2"/>
              <a:buNone/>
            </a:pPr>
            <a:endParaRPr lang="pl-PL" altLang="pl-PL" sz="1400" b="1" smtClean="0">
              <a:solidFill>
                <a:srgbClr val="000066"/>
              </a:solidFill>
              <a:latin typeface="Arial" panose="020B0604020202020204" pitchFamily="34" charset="0"/>
            </a:endParaRPr>
          </a:p>
          <a:p>
            <a:pPr>
              <a:buFont typeface="Wingdings 3" panose="05040102010807070707" pitchFamily="18" charset="2"/>
              <a:buNone/>
            </a:pPr>
            <a:r>
              <a:rPr lang="pl-PL" altLang="pl-PL" sz="1400" b="1" smtClean="0">
                <a:solidFill>
                  <a:srgbClr val="000066"/>
                </a:solidFill>
                <a:latin typeface="Arial" panose="020B0604020202020204" pitchFamily="34" charset="0"/>
              </a:rPr>
              <a:t>     Tom 3 Wizja Chojnic w roku 2020 oraz misja władz samorządowych służąca urzeczywistnieniu wizji</a:t>
            </a:r>
          </a:p>
          <a:p>
            <a:pPr>
              <a:buFont typeface="Wingdings 3" panose="05040102010807070707" pitchFamily="18" charset="2"/>
              <a:buNone/>
            </a:pPr>
            <a:endParaRPr lang="pl-PL" altLang="pl-PL" sz="1400" b="1" smtClean="0">
              <a:solidFill>
                <a:srgbClr val="000066"/>
              </a:solidFill>
              <a:latin typeface="Arial" panose="020B0604020202020204" pitchFamily="34" charset="0"/>
            </a:endParaRPr>
          </a:p>
          <a:p>
            <a:pPr>
              <a:buFont typeface="Wingdings 3" panose="05040102010807070707" pitchFamily="18" charset="2"/>
              <a:buNone/>
            </a:pPr>
            <a:r>
              <a:rPr lang="pl-PL" altLang="pl-PL" sz="1400" b="1" smtClean="0">
                <a:solidFill>
                  <a:srgbClr val="000066"/>
                </a:solidFill>
                <a:latin typeface="Arial" panose="020B0604020202020204" pitchFamily="34" charset="0"/>
              </a:rPr>
              <a:t>     Tom 4 Strategiczne i pośrednie cele rozwoju miasta Chojnice wraz z listą kluczowych projektów miejskich </a:t>
            </a:r>
          </a:p>
          <a:p>
            <a:pPr>
              <a:buFont typeface="Wingdings 3" panose="05040102010807070707" pitchFamily="18" charset="2"/>
              <a:buNone/>
            </a:pPr>
            <a:endParaRPr lang="pl-PL" altLang="pl-PL" sz="1400" b="1" smtClean="0">
              <a:solidFill>
                <a:srgbClr val="000066"/>
              </a:solidFill>
              <a:latin typeface="Arial" panose="020B0604020202020204" pitchFamily="34" charset="0"/>
            </a:endParaRPr>
          </a:p>
          <a:p>
            <a:pPr>
              <a:buFont typeface="Wingdings 3" panose="05040102010807070707" pitchFamily="18" charset="2"/>
              <a:buNone/>
            </a:pPr>
            <a:endParaRPr lang="pl-PL" altLang="pl-PL" sz="1200" b="1" smtClean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Font typeface="Wingdings 3" panose="05040102010807070707" pitchFamily="18" charset="2"/>
              <a:buNone/>
            </a:pPr>
            <a:endParaRPr lang="pl-PL" altLang="pl-PL" sz="1200" smtClean="0">
              <a:solidFill>
                <a:schemeClr val="folHlink"/>
              </a:solidFill>
              <a:latin typeface="Arial" panose="020B0604020202020204" pitchFamily="34" charset="0"/>
            </a:endParaRPr>
          </a:p>
          <a:p>
            <a:pPr>
              <a:buFont typeface="Wingdings 3" panose="05040102010807070707" pitchFamily="18" charset="2"/>
              <a:buNone/>
            </a:pPr>
            <a:endParaRPr lang="pl-PL" altLang="pl-PL" sz="1200" smtClean="0">
              <a:solidFill>
                <a:schemeClr val="folHlink"/>
              </a:solidFill>
              <a:latin typeface="Arial" panose="020B0604020202020204" pitchFamily="34" charset="0"/>
            </a:endParaRPr>
          </a:p>
          <a:p>
            <a:pPr>
              <a:buFont typeface="Wingdings 3" panose="05040102010807070707" pitchFamily="18" charset="2"/>
              <a:buNone/>
            </a:pPr>
            <a:endParaRPr lang="pl-PL" altLang="pl-PL" sz="1200" smtClean="0">
              <a:solidFill>
                <a:schemeClr val="folHlink"/>
              </a:solidFill>
              <a:latin typeface="Arial" panose="020B0604020202020204" pitchFamily="34" charset="0"/>
            </a:endParaRPr>
          </a:p>
          <a:p>
            <a:pPr>
              <a:buFont typeface="Wingdings 3" panose="05040102010807070707" pitchFamily="18" charset="2"/>
              <a:buNone/>
            </a:pPr>
            <a:endParaRPr lang="pl-PL" altLang="pl-PL" sz="1200" smtClean="0">
              <a:solidFill>
                <a:schemeClr val="folHlink"/>
              </a:solidFill>
              <a:latin typeface="Arial" panose="020B0604020202020204" pitchFamily="34" charset="0"/>
            </a:endParaRPr>
          </a:p>
          <a:p>
            <a:pPr>
              <a:buFont typeface="Wingdings 3" panose="05040102010807070707" pitchFamily="18" charset="2"/>
              <a:buNone/>
            </a:pPr>
            <a:endParaRPr lang="pl-PL" altLang="pl-PL" sz="1200" smtClean="0">
              <a:solidFill>
                <a:schemeClr val="folHlink"/>
              </a:solidFill>
              <a:latin typeface="Arial" panose="020B0604020202020204" pitchFamily="34" charset="0"/>
            </a:endParaRPr>
          </a:p>
          <a:p>
            <a:pPr>
              <a:buFont typeface="Wingdings 3" panose="05040102010807070707" pitchFamily="18" charset="2"/>
              <a:buNone/>
            </a:pPr>
            <a:endParaRPr lang="pl-PL" altLang="pl-PL" sz="1200" smtClean="0">
              <a:solidFill>
                <a:schemeClr val="folHlink"/>
              </a:solidFill>
              <a:latin typeface="Arial" panose="020B0604020202020204" pitchFamily="34" charset="0"/>
            </a:endParaRPr>
          </a:p>
          <a:p>
            <a:pPr>
              <a:buFont typeface="Wingdings 3" panose="05040102010807070707" pitchFamily="18" charset="2"/>
              <a:buNone/>
            </a:pPr>
            <a:endParaRPr lang="pl-PL" altLang="pl-PL" sz="1200" smtClean="0">
              <a:solidFill>
                <a:schemeClr val="folHlink"/>
              </a:solidFill>
              <a:latin typeface="Arial" panose="020B0604020202020204" pitchFamily="34" charset="0"/>
            </a:endParaRPr>
          </a:p>
          <a:p>
            <a:pPr>
              <a:buFont typeface="Wingdings 3" panose="05040102010807070707" pitchFamily="18" charset="2"/>
              <a:buNone/>
            </a:pPr>
            <a:endParaRPr lang="pl-PL" altLang="pl-PL" sz="1200" smtClean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Font typeface="Wingdings 3" panose="05040102010807070707" pitchFamily="18" charset="2"/>
              <a:buNone/>
            </a:pPr>
            <a:endParaRPr lang="pl-PL" altLang="pl-PL" smtClean="0">
              <a:solidFill>
                <a:schemeClr val="folHlink"/>
              </a:solidFill>
            </a:endParaRPr>
          </a:p>
        </p:txBody>
      </p:sp>
      <p:pic>
        <p:nvPicPr>
          <p:cNvPr id="48132" name="Obraz 5" descr="Herb Chojni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65850"/>
            <a:ext cx="5048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3" name="pole tekstowe 7"/>
          <p:cNvSpPr txBox="1">
            <a:spLocks noChangeArrowheads="1"/>
          </p:cNvSpPr>
          <p:nvPr/>
        </p:nvSpPr>
        <p:spPr bwMode="auto">
          <a:xfrm>
            <a:off x="4872038" y="6607175"/>
            <a:ext cx="427196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/>
            <a:r>
              <a:rPr lang="pl-PL" altLang="pl-PL" sz="1200"/>
              <a:t>Strategia Rozwoju Miasta Chojnice na lata 2012-2020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Grp="1"/>
          </p:cNvSpPr>
          <p:nvPr>
            <p:ph type="body" idx="4294967295"/>
          </p:nvPr>
        </p:nvSpPr>
        <p:spPr>
          <a:xfrm>
            <a:off x="179388" y="115888"/>
            <a:ext cx="8229600" cy="6742112"/>
          </a:xfrm>
        </p:spPr>
        <p:txBody>
          <a:bodyPr/>
          <a:lstStyle/>
          <a:p>
            <a:pPr>
              <a:buFont typeface="Wingdings 3" panose="05040102010807070707" pitchFamily="18" charset="2"/>
              <a:buNone/>
            </a:pPr>
            <a:r>
              <a:rPr lang="pl-PL" altLang="pl-PL" sz="1200" smtClean="0">
                <a:latin typeface="Arial" panose="020B0604020202020204" pitchFamily="34" charset="0"/>
              </a:rPr>
              <a:t>      </a:t>
            </a:r>
            <a:r>
              <a:rPr lang="pl-PL" altLang="pl-PL" sz="1200" b="1" smtClean="0">
                <a:latin typeface="Arial" panose="020B0604020202020204" pitchFamily="34" charset="0"/>
              </a:rPr>
              <a:t>Poza tym w Tomie 4 zawarte zostały kluczowe projekty i programy miejskie, do których Karty działania przygotowuje Urząd Miejski.   </a:t>
            </a:r>
          </a:p>
          <a:p>
            <a:pPr>
              <a:buFont typeface="Wingdings 3" panose="05040102010807070707" pitchFamily="18" charset="2"/>
              <a:buNone/>
            </a:pPr>
            <a:r>
              <a:rPr lang="pl-PL" altLang="pl-PL" sz="1200" smtClean="0">
                <a:latin typeface="Arial" panose="020B0604020202020204" pitchFamily="34" charset="0"/>
              </a:rPr>
              <a:t>      Kluczowe projekty i programy:</a:t>
            </a:r>
          </a:p>
          <a:p>
            <a:pPr>
              <a:buFont typeface="Wingdings 3" panose="05040102010807070707" pitchFamily="18" charset="2"/>
              <a:buNone/>
            </a:pPr>
            <a:endParaRPr lang="pl-PL" altLang="pl-PL" sz="1200" smtClean="0">
              <a:latin typeface="Arial" panose="020B0604020202020204" pitchFamily="34" charset="0"/>
            </a:endParaRPr>
          </a:p>
          <a:p>
            <a:pPr>
              <a:buFont typeface="Wingdings 3" panose="05040102010807070707" pitchFamily="18" charset="2"/>
              <a:buNone/>
            </a:pPr>
            <a:r>
              <a:rPr lang="pl-PL" altLang="pl-PL" sz="1100" b="1" smtClean="0"/>
              <a:t>Miejskie projekty inwestycyjne:</a:t>
            </a:r>
            <a:r>
              <a:rPr lang="pl-PL" altLang="pl-PL" sz="1100" smtClean="0"/>
              <a:t> </a:t>
            </a:r>
          </a:p>
          <a:p>
            <a:r>
              <a:rPr lang="pl-PL" altLang="pl-PL" sz="1100" smtClean="0"/>
              <a:t>Budowa Chojnickiego Centrum Kultury </a:t>
            </a:r>
            <a:r>
              <a:rPr lang="pl-PL" altLang="pl-PL" sz="1100" i="1" smtClean="0"/>
              <a:t>Balturium</a:t>
            </a:r>
            <a:endParaRPr lang="pl-PL" altLang="pl-PL" sz="1100" smtClean="0"/>
          </a:p>
          <a:p>
            <a:r>
              <a:rPr lang="pl-PL" altLang="pl-PL" sz="1100" smtClean="0"/>
              <a:t>Rewitalizacja dworca kolejowego </a:t>
            </a:r>
          </a:p>
          <a:p>
            <a:r>
              <a:rPr lang="pl-PL" altLang="pl-PL" sz="1100" smtClean="0"/>
              <a:t>Zachodnia obwodnica Chojnic w ciągu drogi wojewódzkiej 212 </a:t>
            </a:r>
          </a:p>
          <a:p>
            <a:r>
              <a:rPr lang="pl-PL" altLang="pl-PL" sz="1100" smtClean="0"/>
              <a:t>Rozbudowa połączeń drogowych z Zakładem Zagospodarowania Odpadów w Nowym Dworze 	</a:t>
            </a:r>
          </a:p>
          <a:p>
            <a:pPr>
              <a:buFont typeface="Wingdings 3" panose="05040102010807070707" pitchFamily="18" charset="2"/>
              <a:buNone/>
            </a:pPr>
            <a:r>
              <a:rPr lang="pl-PL" altLang="pl-PL" sz="1100" b="1" smtClean="0"/>
              <a:t>Miejskie projekty organizacyjne:</a:t>
            </a:r>
          </a:p>
          <a:p>
            <a:r>
              <a:rPr lang="pl-PL" altLang="pl-PL" sz="1100" smtClean="0"/>
              <a:t>Stabilizacja budżetu miasta </a:t>
            </a:r>
          </a:p>
          <a:p>
            <a:r>
              <a:rPr lang="pl-PL" altLang="pl-PL" sz="1100" smtClean="0"/>
              <a:t>Reorganizacja rynku nieruchomości mieszkaniowych i użytkowych </a:t>
            </a:r>
          </a:p>
          <a:p>
            <a:r>
              <a:rPr lang="pl-PL" altLang="pl-PL" sz="1100" smtClean="0"/>
              <a:t>Zintegrowane i zrównoważone zarządzanie terenami i obiektami rekreacyjnymi </a:t>
            </a:r>
          </a:p>
          <a:p>
            <a:r>
              <a:rPr lang="pl-PL" altLang="pl-PL" sz="1100" smtClean="0"/>
              <a:t>Odpowiedzialne i uspołecznione kreowanie przestrzeni publicznych  </a:t>
            </a:r>
          </a:p>
          <a:p>
            <a:pPr>
              <a:buFont typeface="Wingdings 3" panose="05040102010807070707" pitchFamily="18" charset="2"/>
              <a:buNone/>
            </a:pPr>
            <a:r>
              <a:rPr lang="pl-PL" altLang="pl-PL" sz="1100" b="1" smtClean="0"/>
              <a:t>Programy miejskie:</a:t>
            </a:r>
            <a:r>
              <a:rPr lang="pl-PL" altLang="pl-PL" sz="1100" smtClean="0"/>
              <a:t> </a:t>
            </a:r>
          </a:p>
          <a:p>
            <a:r>
              <a:rPr lang="pl-PL" altLang="pl-PL" sz="1100" smtClean="0"/>
              <a:t>Przygotowanie terenów inwestycyjnych </a:t>
            </a:r>
          </a:p>
          <a:p>
            <a:r>
              <a:rPr lang="pl-PL" altLang="pl-PL" sz="1100" smtClean="0"/>
              <a:t>Planistyczne podstawy rozwoju miasta </a:t>
            </a:r>
          </a:p>
          <a:p>
            <a:r>
              <a:rPr lang="pl-PL" altLang="pl-PL" sz="1100" smtClean="0"/>
              <a:t>Modernizacja i rozbudowa infrastruktury dróg i ulic </a:t>
            </a:r>
          </a:p>
          <a:p>
            <a:r>
              <a:rPr lang="pl-PL" altLang="pl-PL" sz="1100" smtClean="0"/>
              <a:t>Modernizacja i rozbudowa systemu wodno-kanalizacyjnego oraz budowa hydrantów </a:t>
            </a:r>
          </a:p>
          <a:p>
            <a:r>
              <a:rPr lang="pl-PL" altLang="pl-PL" sz="1100" smtClean="0"/>
              <a:t>Rewitalizacja terenów miejskich </a:t>
            </a:r>
          </a:p>
          <a:p>
            <a:r>
              <a:rPr lang="pl-PL" altLang="pl-PL" sz="1100" smtClean="0"/>
              <a:t>Regionalna gospodarka odpadami </a:t>
            </a:r>
          </a:p>
          <a:p>
            <a:r>
              <a:rPr lang="pl-PL" altLang="pl-PL" sz="1100" smtClean="0"/>
              <a:t>Rozwój i modernizacja systemu edukacji na poziomie podstawowym i gimnazjalnym </a:t>
            </a:r>
          </a:p>
          <a:p>
            <a:r>
              <a:rPr lang="pl-PL" altLang="pl-PL" sz="1100" smtClean="0"/>
              <a:t>Zintegrowane zarządzanie ochroną dziedzictwa kulturowego </a:t>
            </a:r>
          </a:p>
          <a:p>
            <a:pPr>
              <a:lnSpc>
                <a:spcPct val="60000"/>
              </a:lnSpc>
            </a:pPr>
            <a:r>
              <a:rPr lang="pl-PL" altLang="pl-PL" sz="1100" smtClean="0"/>
              <a:t>Współpraca w ramach miejskiego obszaru funkcjonalnego  Człuchów – Chojnice</a:t>
            </a:r>
          </a:p>
          <a:p>
            <a:pPr>
              <a:lnSpc>
                <a:spcPct val="60000"/>
              </a:lnSpc>
            </a:pPr>
            <a:r>
              <a:rPr lang="pl-PL" altLang="pl-PL" sz="1100" smtClean="0"/>
              <a:t>Marketing wewnętrzny i zewnętrzny miasta i regionu</a:t>
            </a:r>
            <a:r>
              <a:rPr lang="pl-PL" altLang="pl-PL" smtClean="0"/>
              <a:t> </a:t>
            </a:r>
          </a:p>
        </p:txBody>
      </p:sp>
      <p:pic>
        <p:nvPicPr>
          <p:cNvPr id="55301" name="Obraz 5" descr="Herb Chojni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65850"/>
            <a:ext cx="5048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2" name="pole tekstowe 7"/>
          <p:cNvSpPr txBox="1">
            <a:spLocks noChangeArrowheads="1"/>
          </p:cNvSpPr>
          <p:nvPr/>
        </p:nvSpPr>
        <p:spPr bwMode="auto">
          <a:xfrm>
            <a:off x="4872038" y="6607175"/>
            <a:ext cx="427196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/>
            <a:r>
              <a:rPr lang="pl-PL" altLang="pl-PL" sz="1200"/>
              <a:t>Strategia Rozwoju Miasta Chojnice na lata 2012-2020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/>
          </p:cNvSpPr>
          <p:nvPr>
            <p:ph type="body" idx="4294967295"/>
          </p:nvPr>
        </p:nvSpPr>
        <p:spPr>
          <a:xfrm>
            <a:off x="611188" y="476250"/>
            <a:ext cx="8229600" cy="4525963"/>
          </a:xfrm>
        </p:spPr>
        <p:txBody>
          <a:bodyPr/>
          <a:lstStyle/>
          <a:p>
            <a:pPr marL="85725" indent="0">
              <a:buFont typeface="Wingdings 3" panose="05040102010807070707" pitchFamily="18" charset="2"/>
              <a:buNone/>
            </a:pPr>
            <a:r>
              <a:rPr lang="pl-PL" altLang="pl-PL" sz="1400" smtClean="0">
                <a:latin typeface="Arial" panose="020B0604020202020204" pitchFamily="34" charset="0"/>
              </a:rPr>
              <a:t>    </a:t>
            </a:r>
          </a:p>
          <a:p>
            <a:pPr marL="85725" indent="0">
              <a:buFont typeface="Wingdings 3" panose="05040102010807070707" pitchFamily="18" charset="2"/>
              <a:buNone/>
            </a:pPr>
            <a:endParaRPr lang="pl-PL" altLang="pl-PL" sz="1400" smtClean="0">
              <a:latin typeface="Arial" panose="020B0604020202020204" pitchFamily="34" charset="0"/>
            </a:endParaRPr>
          </a:p>
          <a:p>
            <a:pPr marL="85725" indent="0" algn="ctr">
              <a:lnSpc>
                <a:spcPct val="140000"/>
              </a:lnSpc>
              <a:buFont typeface="Wingdings 3" panose="05040102010807070707" pitchFamily="18" charset="2"/>
              <a:buNone/>
            </a:pPr>
            <a:r>
              <a:rPr lang="pl-PL" altLang="pl-PL" sz="1600" b="1" smtClean="0">
                <a:latin typeface="Arial" panose="020B0604020202020204" pitchFamily="34" charset="0"/>
              </a:rPr>
              <a:t>Obecnie trwają prace związane z wypełnieniem Kart działań dla wszystkich, wymienionych w  dokumencie - kluczowych projektów i programów.</a:t>
            </a:r>
          </a:p>
          <a:p>
            <a:pPr marL="85725" indent="0" algn="ctr">
              <a:lnSpc>
                <a:spcPct val="140000"/>
              </a:lnSpc>
              <a:buFont typeface="Wingdings 3" panose="05040102010807070707" pitchFamily="18" charset="2"/>
              <a:buNone/>
            </a:pPr>
            <a:r>
              <a:rPr lang="pl-PL" altLang="pl-PL" sz="1600" b="1" smtClean="0">
                <a:latin typeface="Arial" panose="020B0604020202020204" pitchFamily="34" charset="0"/>
              </a:rPr>
              <a:t>Karty działań dla zaproponowanych kluczowych miejskich projektów inwestycyjnych i miejskich projektów organizacyjnych, a także programów miejskich wypełniają kompetentne w tym zakresie Wydziały Urzędu Miejskiego w Chojnicach.</a:t>
            </a:r>
          </a:p>
          <a:p>
            <a:pPr marL="85725" indent="0">
              <a:buFont typeface="Wingdings 3" panose="05040102010807070707" pitchFamily="18" charset="2"/>
              <a:buNone/>
            </a:pPr>
            <a:endParaRPr lang="pl-PL" altLang="pl-PL" sz="1600" b="1" smtClean="0">
              <a:latin typeface="Arial" panose="020B0604020202020204" pitchFamily="34" charset="0"/>
            </a:endParaRPr>
          </a:p>
          <a:p>
            <a:pPr marL="85725" indent="0">
              <a:buFont typeface="Wingdings 3" panose="05040102010807070707" pitchFamily="18" charset="2"/>
              <a:buNone/>
            </a:pPr>
            <a:endParaRPr lang="pl-PL" altLang="pl-PL" sz="1600" b="1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/>
          </p:cNvSpPr>
          <p:nvPr>
            <p:ph type="body" idx="4294967295"/>
          </p:nvPr>
        </p:nvSpPr>
        <p:spPr>
          <a:xfrm>
            <a:off x="250825" y="1052513"/>
            <a:ext cx="8229600" cy="4525962"/>
          </a:xfrm>
        </p:spPr>
        <p:txBody>
          <a:bodyPr/>
          <a:lstStyle/>
          <a:p>
            <a:pPr indent="-11113">
              <a:buFont typeface="Wingdings 3" panose="05040102010807070707" pitchFamily="18" charset="2"/>
              <a:buNone/>
            </a:pPr>
            <a:r>
              <a:rPr lang="pl-PL" altLang="pl-PL" sz="1400" smtClean="0">
                <a:latin typeface="Arial" panose="020B0604020202020204" pitchFamily="34" charset="0"/>
              </a:rPr>
              <a:t>Ponadto przez cały okres tworzenia dokumentu Strategii Rozwoju Miasta Chojnice prowadzone są konsultacje społeczne za pomocą strony internetowej miasta, a także lokalnych mediów, w celu uwzględnienia ich w powstającej Strategii. Za pośrednictwem tego rodzaju komunikacji, do Urzędu Miejskiego wpłynęło szereg uwag i propozycji m.in. od:</a:t>
            </a:r>
          </a:p>
          <a:p>
            <a:pPr indent="-11113">
              <a:buFont typeface="Wingdings 3" panose="05040102010807070707" pitchFamily="18" charset="2"/>
              <a:buNone/>
            </a:pPr>
            <a:endParaRPr lang="pl-PL" altLang="pl-PL" sz="1400" smtClean="0">
              <a:latin typeface="Arial" panose="020B0604020202020204" pitchFamily="34" charset="0"/>
            </a:endParaRPr>
          </a:p>
          <a:p>
            <a:pPr indent="-11113">
              <a:buFont typeface="Arial" panose="020B0604020202020204" pitchFamily="34" charset="0"/>
              <a:buNone/>
            </a:pPr>
            <a:r>
              <a:rPr lang="pl-PL" altLang="pl-PL" sz="1400" b="1" smtClean="0">
                <a:latin typeface="Arial" panose="020B0604020202020204" pitchFamily="34" charset="0"/>
              </a:rPr>
              <a:t>- członków Rady Strategii,</a:t>
            </a:r>
          </a:p>
          <a:p>
            <a:pPr indent="-11113">
              <a:buFont typeface="Arial" panose="020B0604020202020204" pitchFamily="34" charset="0"/>
              <a:buNone/>
            </a:pPr>
            <a:r>
              <a:rPr lang="pl-PL" altLang="pl-PL" sz="1400" b="1" smtClean="0">
                <a:latin typeface="Arial" panose="020B0604020202020204" pitchFamily="34" charset="0"/>
              </a:rPr>
              <a:t>- członków Zespołu Koordynującego,</a:t>
            </a:r>
          </a:p>
          <a:p>
            <a:pPr indent="-11113">
              <a:buFontTx/>
              <a:buNone/>
            </a:pPr>
            <a:r>
              <a:rPr lang="pl-PL" altLang="pl-PL" sz="1400" b="1" smtClean="0">
                <a:latin typeface="Arial" panose="020B0604020202020204" pitchFamily="34" charset="0"/>
              </a:rPr>
              <a:t>- mieszkańców Chojnic,</a:t>
            </a:r>
          </a:p>
          <a:p>
            <a:pPr indent="-11113">
              <a:buFontTx/>
              <a:buNone/>
            </a:pPr>
            <a:r>
              <a:rPr lang="pl-PL" altLang="pl-PL" sz="1400" b="1" smtClean="0">
                <a:latin typeface="Arial" panose="020B0604020202020204" pitchFamily="34" charset="0"/>
              </a:rPr>
              <a:t>- firm, instytucji i urzędów.</a:t>
            </a:r>
          </a:p>
          <a:p>
            <a:pPr indent="-11113">
              <a:buFontTx/>
              <a:buChar char="-"/>
            </a:pPr>
            <a:endParaRPr lang="pl-PL" altLang="pl-PL" sz="1400" b="1" smtClean="0">
              <a:latin typeface="Arial" panose="020B0604020202020204" pitchFamily="34" charset="0"/>
            </a:endParaRPr>
          </a:p>
          <a:p>
            <a:pPr indent="-11113">
              <a:buFont typeface="Wingdings 3" panose="05040102010807070707" pitchFamily="18" charset="2"/>
              <a:buNone/>
            </a:pPr>
            <a:r>
              <a:rPr lang="pl-PL" altLang="pl-PL" sz="1400" smtClean="0">
                <a:latin typeface="Arial" panose="020B0604020202020204" pitchFamily="34" charset="0"/>
              </a:rPr>
              <a:t>	Przewidywane jest jeszcze jedno spotkanie Rady Strategii podsumowujące prace nad dokumentem oraz sam dokument. Natomiast uchwalenie Strategii Rozwoju Miasta Chojnice na lata 2012-2020 przez Radę Miejską nastąpi prawdopodobnie na sesji majowej.</a:t>
            </a:r>
          </a:p>
          <a:p>
            <a:pPr indent="-11113">
              <a:buFont typeface="Wingdings 3" panose="05040102010807070707" pitchFamily="18" charset="2"/>
              <a:buNone/>
            </a:pPr>
            <a:endParaRPr lang="pl-PL" altLang="pl-PL" sz="1200" smtClean="0">
              <a:latin typeface="Arial" panose="020B0604020202020204" pitchFamily="34" charset="0"/>
            </a:endParaRPr>
          </a:p>
        </p:txBody>
      </p:sp>
      <p:pic>
        <p:nvPicPr>
          <p:cNvPr id="50180" name="Obraz 5" descr="Herb Chojni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65850"/>
            <a:ext cx="5048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1" name="pole tekstowe 7"/>
          <p:cNvSpPr txBox="1">
            <a:spLocks noChangeArrowheads="1"/>
          </p:cNvSpPr>
          <p:nvPr/>
        </p:nvSpPr>
        <p:spPr bwMode="auto">
          <a:xfrm>
            <a:off x="4872038" y="6607175"/>
            <a:ext cx="427196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/>
            <a:r>
              <a:rPr lang="pl-PL" altLang="pl-PL" sz="1200"/>
              <a:t>Strategia Rozwoju Miasta Chojnice na lata 2012-2020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 3" panose="05040102010807070707" pitchFamily="18" charset="2"/>
              <a:buNone/>
            </a:pPr>
            <a:endParaRPr lang="pl-PL" altLang="pl-PL" sz="2800" b="1" i="1" smtClean="0"/>
          </a:p>
          <a:p>
            <a:pPr>
              <a:buFont typeface="Wingdings 3" panose="05040102010807070707" pitchFamily="18" charset="2"/>
              <a:buNone/>
            </a:pPr>
            <a:endParaRPr lang="pl-PL" altLang="pl-PL" sz="2800" b="1" i="1" smtClean="0"/>
          </a:p>
          <a:p>
            <a:pPr>
              <a:buFont typeface="Wingdings 3" panose="05040102010807070707" pitchFamily="18" charset="2"/>
              <a:buNone/>
            </a:pPr>
            <a:endParaRPr lang="pl-PL" altLang="pl-PL" sz="2800" b="1" i="1" smtClean="0"/>
          </a:p>
          <a:p>
            <a:pPr>
              <a:buFont typeface="Wingdings 3" panose="05040102010807070707" pitchFamily="18" charset="2"/>
              <a:buNone/>
            </a:pPr>
            <a:endParaRPr lang="pl-PL" altLang="pl-PL" sz="2800" b="1" i="1" smtClean="0"/>
          </a:p>
          <a:p>
            <a:pPr>
              <a:buFont typeface="Wingdings 3" panose="05040102010807070707" pitchFamily="18" charset="2"/>
              <a:buNone/>
            </a:pPr>
            <a:endParaRPr lang="pl-PL" altLang="pl-PL" sz="2800" b="1" i="1" smtClean="0"/>
          </a:p>
          <a:p>
            <a:pPr>
              <a:buFont typeface="Wingdings 3" panose="05040102010807070707" pitchFamily="18" charset="2"/>
              <a:buNone/>
            </a:pPr>
            <a:r>
              <a:rPr lang="pl-PL" altLang="pl-PL" sz="2800" b="1" i="1" smtClean="0"/>
              <a:t>					Dziękujemy za uwagę.</a:t>
            </a:r>
          </a:p>
        </p:txBody>
      </p:sp>
      <p:pic>
        <p:nvPicPr>
          <p:cNvPr id="53252" name="Obraz 5" descr="Herb Chojni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373688"/>
            <a:ext cx="1262062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3" name="pole tekstowe 7"/>
          <p:cNvSpPr txBox="1">
            <a:spLocks noChangeArrowheads="1"/>
          </p:cNvSpPr>
          <p:nvPr/>
        </p:nvSpPr>
        <p:spPr bwMode="auto">
          <a:xfrm>
            <a:off x="2289175" y="6461125"/>
            <a:ext cx="68548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/>
            <a:r>
              <a:rPr lang="pl-PL" altLang="pl-PL" sz="2000"/>
              <a:t>Strategia</a:t>
            </a:r>
            <a:r>
              <a:rPr lang="pl-PL" altLang="pl-PL" sz="1200"/>
              <a:t> </a:t>
            </a:r>
            <a:r>
              <a:rPr lang="pl-PL" altLang="pl-PL" sz="2000"/>
              <a:t>Rozwoju Miasta Chojnice na lata 2012-2020</a:t>
            </a:r>
            <a:r>
              <a:rPr lang="pl-PL" altLang="pl-PL" sz="12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zawartości 1"/>
          <p:cNvSpPr>
            <a:spLocks noGrp="1"/>
          </p:cNvSpPr>
          <p:nvPr>
            <p:ph idx="1"/>
          </p:nvPr>
        </p:nvSpPr>
        <p:spPr>
          <a:xfrm>
            <a:off x="395288" y="908050"/>
            <a:ext cx="8147050" cy="4525963"/>
          </a:xfrm>
        </p:spPr>
        <p:txBody>
          <a:bodyPr/>
          <a:lstStyle/>
          <a:p>
            <a:pPr marL="107950" indent="250825" eaLnBrk="1" hangingPunct="1"/>
            <a:r>
              <a:rPr lang="pl-PL" altLang="pl-PL" sz="1400" smtClean="0">
                <a:latin typeface="Arial" panose="020B0604020202020204" pitchFamily="34" charset="0"/>
              </a:rPr>
              <a:t>W dniu 30 maja 2011 roku Rada Miejska w Chojnicach podjęła Uchwałę w sprawie przystąpienia do sporządzenia programu gospodarczego rozwoju Miasta Chojnice pod tytułem „Strategia rozwoju Miasta Chojnice”. </a:t>
            </a:r>
          </a:p>
          <a:p>
            <a:pPr marL="107950" indent="250825" eaLnBrk="1" hangingPunct="1">
              <a:buFont typeface="Wingdings 3" panose="05040102010807070707" pitchFamily="18" charset="2"/>
              <a:buNone/>
            </a:pPr>
            <a:r>
              <a:rPr lang="pl-PL" altLang="pl-PL" sz="1400" smtClean="0">
                <a:latin typeface="Arial" panose="020B0604020202020204" pitchFamily="34" charset="0"/>
              </a:rPr>
              <a:t>Tym samym był to pierwszy krok do przygotowania Strategii Rozwoju Miasta na lata 2012-2020.</a:t>
            </a:r>
            <a:r>
              <a:rPr lang="pl-PL" altLang="pl-PL" sz="1400" smtClean="0"/>
              <a:t> </a:t>
            </a:r>
            <a:endParaRPr lang="pl-PL" altLang="pl-PL" sz="1400" smtClean="0">
              <a:latin typeface="Arial" panose="020B0604020202020204" pitchFamily="34" charset="0"/>
            </a:endParaRPr>
          </a:p>
          <a:p>
            <a:pPr marL="107950" indent="250825" eaLnBrk="1" hangingPunct="1">
              <a:buFont typeface="Wingdings 3" panose="05040102010807070707" pitchFamily="18" charset="2"/>
              <a:buNone/>
            </a:pPr>
            <a:endParaRPr lang="pl-PL" altLang="pl-PL" sz="1400" smtClean="0">
              <a:latin typeface="Arial" panose="020B0604020202020204" pitchFamily="34" charset="0"/>
            </a:endParaRPr>
          </a:p>
          <a:p>
            <a:pPr marL="107950" indent="250825" eaLnBrk="1" hangingPunct="1"/>
            <a:r>
              <a:rPr lang="pl-PL" altLang="pl-PL" sz="1400" smtClean="0">
                <a:latin typeface="Arial" panose="020B0604020202020204" pitchFamily="34" charset="0"/>
              </a:rPr>
              <a:t>W dniu 21.02.2012 r. podpisano umowę z prof. dr. hab. Markiem Dutkowskim na opracowanie Strategii Rozwoju Miasta Chojnice na lata 2012-2020.</a:t>
            </a:r>
          </a:p>
          <a:p>
            <a:pPr marL="107950" indent="250825" eaLnBrk="1" hangingPunct="1">
              <a:buFont typeface="Wingdings 3" panose="05040102010807070707" pitchFamily="18" charset="2"/>
              <a:buNone/>
            </a:pPr>
            <a:endParaRPr lang="pl-PL" altLang="pl-PL" sz="1400" smtClean="0">
              <a:latin typeface="Arial" panose="020B0604020202020204" pitchFamily="34" charset="0"/>
            </a:endParaRPr>
          </a:p>
          <a:p>
            <a:pPr marL="107950" indent="250825" eaLnBrk="1" hangingPunct="1"/>
            <a:r>
              <a:rPr lang="pl-PL" altLang="pl-PL" sz="1400" smtClean="0">
                <a:latin typeface="Arial" panose="020B0604020202020204" pitchFamily="34" charset="0"/>
              </a:rPr>
              <a:t>21.02.2012 r. Burmistrz Miasta Chojnice wydał Zarządzenie nr 14/2012 w sprawie powołania Zespołu Koordynującego prace nad opracowaniem Strategii Rozwoju Miasta Chojnice na lata 2012-2020</a:t>
            </a:r>
          </a:p>
          <a:p>
            <a:pPr marL="107950" indent="250825" eaLnBrk="1" hangingPunct="1">
              <a:buFont typeface="Wingdings 3" panose="05040102010807070707" pitchFamily="18" charset="2"/>
              <a:buNone/>
            </a:pPr>
            <a:endParaRPr lang="pl-PL" altLang="pl-PL" sz="1400" smtClean="0">
              <a:latin typeface="Arial" panose="020B0604020202020204" pitchFamily="34" charset="0"/>
            </a:endParaRPr>
          </a:p>
          <a:p>
            <a:pPr marL="107950" indent="250825" eaLnBrk="1" hangingPunct="1"/>
            <a:r>
              <a:rPr lang="pl-PL" altLang="pl-PL" sz="1400" smtClean="0">
                <a:latin typeface="Arial" panose="020B0604020202020204" pitchFamily="34" charset="0"/>
              </a:rPr>
              <a:t>21.02.2012 r. Burmistrz Miasta Chojnice wydał Zarządzenie nr 15/2012 w sprawie powołania Rady Strategii oraz określenia ramowych  zasad pracy Rady Strategii</a:t>
            </a:r>
          </a:p>
          <a:p>
            <a:pPr marL="107950" indent="250825" eaLnBrk="1" hangingPunct="1">
              <a:buFont typeface="Wingdings 3" panose="05040102010807070707" pitchFamily="18" charset="2"/>
              <a:buNone/>
            </a:pPr>
            <a:endParaRPr lang="pl-PL" altLang="pl-PL" sz="1400" smtClean="0">
              <a:latin typeface="Arial" panose="020B0604020202020204" pitchFamily="34" charset="0"/>
            </a:endParaRPr>
          </a:p>
          <a:p>
            <a:pPr marL="107950" indent="250825" eaLnBrk="1" hangingPunct="1"/>
            <a:r>
              <a:rPr lang="pl-PL" altLang="pl-PL" sz="1400" smtClean="0">
                <a:latin typeface="Arial" panose="020B0604020202020204" pitchFamily="34" charset="0"/>
              </a:rPr>
              <a:t>07.02.2013 r. Burmistrz Miasta Chojnice wydał zarządzenie zmieniające Zarządzenie nr 15/2012 z dnia 21.02.2012 r. w sprawie powołania Rady Strategii oraz określenia ramowych zasad pracy Rady Strategii</a:t>
            </a:r>
          </a:p>
        </p:txBody>
      </p:sp>
      <p:sp>
        <p:nvSpPr>
          <p:cNvPr id="14340" name="pole tekstowe 7"/>
          <p:cNvSpPr txBox="1">
            <a:spLocks noChangeArrowheads="1"/>
          </p:cNvSpPr>
          <p:nvPr/>
        </p:nvSpPr>
        <p:spPr bwMode="auto">
          <a:xfrm>
            <a:off x="4872038" y="6607175"/>
            <a:ext cx="427196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/>
            <a:r>
              <a:rPr lang="pl-PL" altLang="pl-PL" sz="1200"/>
              <a:t>Strategia Rozwoju Miasta Chojnice na lata 2012-2020 </a:t>
            </a:r>
          </a:p>
        </p:txBody>
      </p:sp>
      <p:pic>
        <p:nvPicPr>
          <p:cNvPr id="14341" name="Obraz 5" descr="Herb Chojni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65850"/>
            <a:ext cx="5048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755650" y="981075"/>
            <a:ext cx="8137525" cy="517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914400" indent="-4572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371600" indent="-4572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828800" indent="-4572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286000" indent="-4572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l-PL" altLang="pl-PL" b="1">
                <a:latin typeface="Arial" panose="020B0604020202020204" pitchFamily="34" charset="0"/>
              </a:rPr>
              <a:t>ETAPY PRAC NAD STRATEGIĄ</a:t>
            </a:r>
          </a:p>
          <a:p>
            <a:pPr eaLnBrk="1" hangingPunct="1">
              <a:spcBef>
                <a:spcPct val="50000"/>
              </a:spcBef>
            </a:pPr>
            <a:r>
              <a:rPr lang="pl-PL" altLang="pl-PL">
                <a:latin typeface="Arial" panose="020B0604020202020204" pitchFamily="34" charset="0"/>
              </a:rPr>
              <a:t>Zgodnie z zawartą umową z prof. Markiem Dutkowskim Strategia składać się będzie z V etapów:</a:t>
            </a:r>
          </a:p>
          <a:p>
            <a:pPr eaLnBrk="1" hangingPunct="1">
              <a:spcBef>
                <a:spcPct val="50000"/>
              </a:spcBef>
              <a:buFontTx/>
              <a:buAutoNum type="romanUcPeriod"/>
            </a:pPr>
            <a:r>
              <a:rPr lang="pl-PL" altLang="pl-PL">
                <a:latin typeface="Arial" panose="020B0604020202020204" pitchFamily="34" charset="0"/>
              </a:rPr>
              <a:t>Dokument ewaluacyjny pn. „Podsumowanie realizacji Strategii Rozwoju Miasta Chojnice na lata 2002-2014”</a:t>
            </a:r>
          </a:p>
          <a:p>
            <a:pPr eaLnBrk="1" hangingPunct="1">
              <a:spcBef>
                <a:spcPct val="50000"/>
              </a:spcBef>
              <a:buFontTx/>
              <a:buAutoNum type="romanUcPeriod"/>
            </a:pPr>
            <a:r>
              <a:rPr lang="pl-PL" altLang="pl-PL">
                <a:latin typeface="Arial" panose="020B0604020202020204" pitchFamily="34" charset="0"/>
              </a:rPr>
              <a:t>Dokument diagnostyczny pn. „Diagnoza obecnego stanu Chojnic i tendencji zmian w mieście na tle uwarunkowań zewnętrznych” (w tym Analiza SWOT oraz analiza potencjałów i barier rozwoju miasta Chojnice)</a:t>
            </a:r>
          </a:p>
          <a:p>
            <a:pPr eaLnBrk="1" hangingPunct="1">
              <a:spcBef>
                <a:spcPct val="50000"/>
              </a:spcBef>
              <a:buFontTx/>
              <a:buAutoNum type="romanUcPeriod"/>
            </a:pPr>
            <a:r>
              <a:rPr lang="pl-PL" altLang="pl-PL">
                <a:latin typeface="Arial" panose="020B0604020202020204" pitchFamily="34" charset="0"/>
              </a:rPr>
              <a:t>Misja i wizja rozwoju miasta Chojnice (wraz z wersją służącą promocji miasta Chojnice)</a:t>
            </a:r>
          </a:p>
          <a:p>
            <a:pPr eaLnBrk="1" hangingPunct="1">
              <a:spcBef>
                <a:spcPct val="50000"/>
              </a:spcBef>
              <a:buFontTx/>
              <a:buAutoNum type="romanUcPeriod"/>
            </a:pPr>
            <a:r>
              <a:rPr lang="pl-PL" altLang="pl-PL">
                <a:latin typeface="Arial" panose="020B0604020202020204" pitchFamily="34" charset="0"/>
              </a:rPr>
              <a:t>Strategiczne i pośrednie cele rozwoju miasta Chojnice na lata 2012-2020 (wraz z listą kluczowych projektów miejskich)</a:t>
            </a:r>
          </a:p>
          <a:p>
            <a:pPr eaLnBrk="1" hangingPunct="1">
              <a:spcBef>
                <a:spcPct val="50000"/>
              </a:spcBef>
              <a:buFontTx/>
              <a:buAutoNum type="romanUcPeriod"/>
            </a:pPr>
            <a:r>
              <a:rPr lang="pl-PL" altLang="pl-PL">
                <a:latin typeface="Arial" panose="020B0604020202020204" pitchFamily="34" charset="0"/>
              </a:rPr>
              <a:t>Dokument ostateczny Strategii Rozwoju Miasta Chojnice na lata 2012-2020</a:t>
            </a:r>
          </a:p>
          <a:p>
            <a:pPr eaLnBrk="1" hangingPunct="1">
              <a:spcBef>
                <a:spcPct val="50000"/>
              </a:spcBef>
              <a:buFontTx/>
              <a:buAutoNum type="romanUcPeriod"/>
            </a:pPr>
            <a:endParaRPr lang="pl-PL" altLang="pl-PL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7950" indent="250825">
              <a:buFont typeface="Wingdings 3" panose="05040102010807070707" pitchFamily="18" charset="2"/>
              <a:buNone/>
            </a:pPr>
            <a:endParaRPr lang="pl-PL" altLang="pl-PL" sz="1400" b="1" u="sng" smtClean="0">
              <a:latin typeface="Arial" panose="020B0604020202020204" pitchFamily="34" charset="0"/>
            </a:endParaRPr>
          </a:p>
          <a:p>
            <a:pPr marL="107950" indent="250825">
              <a:buFont typeface="Wingdings 3" panose="05040102010807070707" pitchFamily="18" charset="2"/>
              <a:buNone/>
            </a:pPr>
            <a:r>
              <a:rPr lang="pl-PL" altLang="pl-PL" sz="1600" b="1" u="sng" smtClean="0">
                <a:latin typeface="Arial" panose="020B0604020202020204" pitchFamily="34" charset="0"/>
              </a:rPr>
              <a:t>PIERWSZE POSIEDZENIE</a:t>
            </a:r>
            <a:r>
              <a:rPr lang="pl-PL" altLang="pl-PL" sz="1600" b="1" smtClean="0">
                <a:latin typeface="Arial" panose="020B0604020202020204" pitchFamily="34" charset="0"/>
              </a:rPr>
              <a:t> Rady Strategii odbyło się 13 marca 2012 r.,</a:t>
            </a:r>
          </a:p>
          <a:p>
            <a:pPr marL="107950" indent="250825"/>
            <a:r>
              <a:rPr lang="pl-PL" altLang="pl-PL" sz="1600" smtClean="0">
                <a:latin typeface="Arial" panose="020B0604020202020204" pitchFamily="34" charset="0"/>
              </a:rPr>
              <a:t>wybór Przewodniczącego Rady Strategii – Antoni Szlanga</a:t>
            </a:r>
          </a:p>
          <a:p>
            <a:pPr marL="107950" indent="250825"/>
            <a:r>
              <a:rPr lang="pl-PL" altLang="pl-PL" sz="1600" smtClean="0">
                <a:latin typeface="Arial" panose="020B0604020202020204" pitchFamily="34" charset="0"/>
              </a:rPr>
              <a:t>wybór Zastępcy Przewodniczącego Rady Strategii – Małgorzata Gierszewska </a:t>
            </a:r>
          </a:p>
          <a:p>
            <a:pPr marL="107950" indent="250825"/>
            <a:r>
              <a:rPr lang="pl-PL" altLang="pl-PL" sz="1600" smtClean="0">
                <a:latin typeface="Arial" panose="020B0604020202020204" pitchFamily="34" charset="0"/>
              </a:rPr>
              <a:t>przedstawienie uwarunkowań rozwoju Chojnic w latach 2012-2020 oraz metody                 i harmonogramu działań</a:t>
            </a:r>
          </a:p>
          <a:p>
            <a:pPr marL="107950" indent="250825">
              <a:buFont typeface="Wingdings 3" panose="05040102010807070707" pitchFamily="18" charset="2"/>
              <a:buNone/>
            </a:pPr>
            <a:endParaRPr lang="pl-PL" altLang="pl-PL" sz="1600" smtClean="0">
              <a:latin typeface="Arial" panose="020B0604020202020204" pitchFamily="34" charset="0"/>
            </a:endParaRPr>
          </a:p>
          <a:p>
            <a:pPr marL="107950" indent="250825">
              <a:buFont typeface="Wingdings 3" panose="05040102010807070707" pitchFamily="18" charset="2"/>
              <a:buNone/>
            </a:pPr>
            <a:r>
              <a:rPr lang="pl-PL" altLang="pl-PL" sz="1600" b="1" u="sng" smtClean="0">
                <a:latin typeface="Arial" panose="020B0604020202020204" pitchFamily="34" charset="0"/>
              </a:rPr>
              <a:t>ANKIETY</a:t>
            </a:r>
          </a:p>
          <a:p>
            <a:pPr marL="107950" indent="250825">
              <a:buFont typeface="Wingdings 3" panose="05040102010807070707" pitchFamily="18" charset="2"/>
              <a:buNone/>
            </a:pPr>
            <a:r>
              <a:rPr lang="pl-PL" altLang="pl-PL" sz="1600" smtClean="0">
                <a:latin typeface="Arial" panose="020B0604020202020204" pitchFamily="34" charset="0"/>
              </a:rPr>
              <a:t>Kwiecień 2012 r. – ankieta internetowa dla mieszkańców 10 lat – 10 pytań</a:t>
            </a:r>
          </a:p>
          <a:p>
            <a:pPr marL="107950" indent="250825">
              <a:buFont typeface="Wingdings 3" panose="05040102010807070707" pitchFamily="18" charset="2"/>
              <a:buNone/>
            </a:pPr>
            <a:r>
              <a:rPr lang="pl-PL" altLang="pl-PL" sz="1600" smtClean="0">
                <a:latin typeface="Arial" panose="020B0604020202020204" pitchFamily="34" charset="0"/>
              </a:rPr>
              <a:t>Kwiecień 2012 r. – ankieta dla członków Rady Strategii</a:t>
            </a:r>
          </a:p>
          <a:p>
            <a:pPr marL="107950" indent="250825">
              <a:buFont typeface="Wingdings 3" panose="05040102010807070707" pitchFamily="18" charset="2"/>
              <a:buNone/>
            </a:pPr>
            <a:endParaRPr lang="pl-PL" altLang="pl-PL" sz="1600" smtClean="0">
              <a:latin typeface="Arial" panose="020B0604020202020204" pitchFamily="34" charset="0"/>
            </a:endParaRPr>
          </a:p>
          <a:p>
            <a:pPr marL="107950" indent="250825">
              <a:buFont typeface="Wingdings 3" panose="05040102010807070707" pitchFamily="18" charset="2"/>
              <a:buNone/>
            </a:pPr>
            <a:r>
              <a:rPr lang="pl-PL" altLang="pl-PL" sz="1600" b="1" u="sng" smtClean="0">
                <a:latin typeface="Arial" panose="020B0604020202020204" pitchFamily="34" charset="0"/>
              </a:rPr>
              <a:t>DRUGIE POSIEDZENIE</a:t>
            </a:r>
            <a:r>
              <a:rPr lang="pl-PL" altLang="pl-PL" sz="1600" b="1" smtClean="0">
                <a:latin typeface="Arial" panose="020B0604020202020204" pitchFamily="34" charset="0"/>
              </a:rPr>
              <a:t> Rady Strategii odbyło się 29 czerwca 2012 r. </a:t>
            </a:r>
          </a:p>
          <a:p>
            <a:pPr marL="107950" indent="250825"/>
            <a:r>
              <a:rPr lang="pl-PL" altLang="pl-PL" sz="1600" smtClean="0">
                <a:latin typeface="Arial" panose="020B0604020202020204" pitchFamily="34" charset="0"/>
              </a:rPr>
              <a:t>Zaakceptowanie regulaminu prac nad Strategią </a:t>
            </a:r>
          </a:p>
          <a:p>
            <a:pPr marL="107950" indent="250825"/>
            <a:r>
              <a:rPr lang="pl-PL" altLang="pl-PL" sz="1600" smtClean="0">
                <a:latin typeface="Arial" panose="020B0604020202020204" pitchFamily="34" charset="0"/>
              </a:rPr>
              <a:t>Przedstawienie przez prof. dr. hab. Marka Dutkowskiego „Podsumowania realizacji Strategii Rozwoju Miasta Chojnice na lata 2002-2014” oraz propozycji Komisji Europejskiej co do zasady partnerstwa w okresie budżetowym 2014-2020.</a:t>
            </a:r>
            <a:r>
              <a:rPr lang="pl-PL" altLang="pl-PL" sz="1400" smtClean="0">
                <a:latin typeface="Arial" panose="020B0604020202020204" pitchFamily="34" charset="0"/>
              </a:rPr>
              <a:t> </a:t>
            </a:r>
          </a:p>
          <a:p>
            <a:pPr marL="107950" indent="250825"/>
            <a:endParaRPr lang="pl-PL" altLang="pl-PL" sz="1400" smtClean="0">
              <a:latin typeface="Arial" panose="020B0604020202020204" pitchFamily="34" charset="0"/>
            </a:endParaRPr>
          </a:p>
        </p:txBody>
      </p:sp>
      <p:pic>
        <p:nvPicPr>
          <p:cNvPr id="15364" name="Obraz 5" descr="Herb Chojni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65850"/>
            <a:ext cx="5048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pole tekstowe 7"/>
          <p:cNvSpPr txBox="1">
            <a:spLocks noChangeArrowheads="1"/>
          </p:cNvSpPr>
          <p:nvPr/>
        </p:nvSpPr>
        <p:spPr bwMode="auto">
          <a:xfrm>
            <a:off x="4872038" y="6607175"/>
            <a:ext cx="427196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/>
            <a:r>
              <a:rPr lang="pl-PL" altLang="pl-PL" sz="1200"/>
              <a:t>Strategia Rozwoju Miasta Chojnice na lata 2012-2020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25538"/>
            <a:ext cx="8229600" cy="4525962"/>
          </a:xfrm>
        </p:spPr>
        <p:txBody>
          <a:bodyPr/>
          <a:lstStyle/>
          <a:p>
            <a:pPr>
              <a:buFont typeface="Wingdings 3" panose="05040102010807070707" pitchFamily="18" charset="2"/>
              <a:buNone/>
            </a:pPr>
            <a:endParaRPr lang="pl-PL" altLang="pl-PL" sz="1400" b="1" u="sng" smtClean="0">
              <a:latin typeface="Arial" panose="020B0604020202020204" pitchFamily="34" charset="0"/>
            </a:endParaRPr>
          </a:p>
          <a:p>
            <a:pPr>
              <a:buFont typeface="Wingdings 3" panose="05040102010807070707" pitchFamily="18" charset="2"/>
              <a:buNone/>
            </a:pPr>
            <a:r>
              <a:rPr lang="pl-PL" altLang="pl-PL" sz="1400" b="1" u="sng" smtClean="0">
                <a:latin typeface="Arial" panose="020B0604020202020204" pitchFamily="34" charset="0"/>
              </a:rPr>
              <a:t>PIERWSZE POSIEDZENIE</a:t>
            </a:r>
            <a:r>
              <a:rPr lang="pl-PL" altLang="pl-PL" sz="1400" b="1" smtClean="0">
                <a:latin typeface="Arial" panose="020B0604020202020204" pitchFamily="34" charset="0"/>
              </a:rPr>
              <a:t> Zespołów Tematycznych Rady Strategii odbyło się 24 lipca 2012 r. </a:t>
            </a:r>
          </a:p>
          <a:p>
            <a:r>
              <a:rPr lang="pl-PL" altLang="pl-PL" sz="1400" smtClean="0">
                <a:latin typeface="Arial" panose="020B0604020202020204" pitchFamily="34" charset="0"/>
              </a:rPr>
              <a:t>Wskazanie problemów w poszczególnych strefach miasta</a:t>
            </a:r>
          </a:p>
          <a:p>
            <a:r>
              <a:rPr lang="pl-PL" altLang="pl-PL" sz="1400" smtClean="0">
                <a:latin typeface="Arial" panose="020B0604020202020204" pitchFamily="34" charset="0"/>
              </a:rPr>
              <a:t>Poruszenie tematu: bezrobocia, budżetu miasta i gminy, miejskich dróg, budownictwa mieszkaniowego, opieki medycznej, ochrony środowiska, żłobków, oświaty, polityki prorodzinnej, bazy kulturalnej i sportowej oraz bezpieczeństwa.</a:t>
            </a:r>
            <a:br>
              <a:rPr lang="pl-PL" altLang="pl-PL" sz="1400" smtClean="0">
                <a:latin typeface="Arial" panose="020B0604020202020204" pitchFamily="34" charset="0"/>
              </a:rPr>
            </a:br>
            <a:endParaRPr lang="pl-PL" altLang="pl-PL" sz="1400" smtClean="0">
              <a:latin typeface="Arial" panose="020B0604020202020204" pitchFamily="34" charset="0"/>
            </a:endParaRPr>
          </a:p>
          <a:p>
            <a:pPr>
              <a:buFont typeface="Wingdings 3" panose="05040102010807070707" pitchFamily="18" charset="2"/>
              <a:buNone/>
            </a:pPr>
            <a:r>
              <a:rPr lang="pl-PL" altLang="pl-PL" sz="1400" b="1" u="sng" smtClean="0">
                <a:latin typeface="Arial" panose="020B0604020202020204" pitchFamily="34" charset="0"/>
              </a:rPr>
              <a:t>TRZECIE POSIEDZENIE</a:t>
            </a:r>
            <a:r>
              <a:rPr lang="pl-PL" altLang="pl-PL" sz="1400" b="1" smtClean="0">
                <a:latin typeface="Arial" panose="020B0604020202020204" pitchFamily="34" charset="0"/>
              </a:rPr>
              <a:t> Rady Strategii odbyło się 6 listopada 2012 r. </a:t>
            </a:r>
          </a:p>
          <a:p>
            <a:r>
              <a:rPr lang="pl-PL" altLang="pl-PL" sz="1400" smtClean="0">
                <a:latin typeface="Arial" panose="020B0604020202020204" pitchFamily="34" charset="0"/>
              </a:rPr>
              <a:t>Przedstawienie wizji oraz misji Chojnic</a:t>
            </a:r>
            <a:r>
              <a:rPr lang="pl-PL" altLang="pl-PL" sz="1200" smtClean="0">
                <a:latin typeface="Arial" panose="020B0604020202020204" pitchFamily="34" charset="0"/>
              </a:rPr>
              <a:t> </a:t>
            </a:r>
          </a:p>
          <a:p>
            <a:endParaRPr lang="pl-PL" altLang="pl-PL" smtClean="0"/>
          </a:p>
        </p:txBody>
      </p:sp>
      <p:pic>
        <p:nvPicPr>
          <p:cNvPr id="44036" name="Obraz 5" descr="Herb Chojni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65850"/>
            <a:ext cx="5048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7" name="pole tekstowe 7"/>
          <p:cNvSpPr txBox="1">
            <a:spLocks noChangeArrowheads="1"/>
          </p:cNvSpPr>
          <p:nvPr/>
        </p:nvSpPr>
        <p:spPr bwMode="auto">
          <a:xfrm>
            <a:off x="4872038" y="6607175"/>
            <a:ext cx="427196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/>
            <a:r>
              <a:rPr lang="pl-PL" altLang="pl-PL" sz="1200"/>
              <a:t>Strategia Rozwoju Miasta Chojnice na lata 2012-2020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481138"/>
            <a:ext cx="8578850" cy="4525962"/>
          </a:xfrm>
        </p:spPr>
        <p:txBody>
          <a:bodyPr/>
          <a:lstStyle/>
          <a:p>
            <a:pPr>
              <a:buFont typeface="Wingdings 3" panose="05040102010807070707" pitchFamily="18" charset="2"/>
              <a:buNone/>
            </a:pPr>
            <a:r>
              <a:rPr lang="pl-PL" altLang="pl-PL" sz="2000" smtClean="0">
                <a:solidFill>
                  <a:srgbClr val="000066"/>
                </a:solidFill>
              </a:rPr>
              <a:t>W roku 2020 Chojnice będą miastem ludzi bardziej </a:t>
            </a:r>
            <a:r>
              <a:rPr lang="pl-PL" altLang="pl-PL" sz="2000" u="sng" smtClean="0">
                <a:solidFill>
                  <a:srgbClr val="000066"/>
                </a:solidFill>
              </a:rPr>
              <a:t>aktywnych</a:t>
            </a:r>
            <a:r>
              <a:rPr lang="pl-PL" altLang="pl-PL" sz="2000" smtClean="0">
                <a:solidFill>
                  <a:srgbClr val="000066"/>
                </a:solidFill>
              </a:rPr>
              <a:t>, </a:t>
            </a:r>
            <a:r>
              <a:rPr lang="pl-PL" altLang="pl-PL" sz="2000" u="sng" smtClean="0">
                <a:solidFill>
                  <a:srgbClr val="000066"/>
                </a:solidFill>
              </a:rPr>
              <a:t>gospodarnych</a:t>
            </a:r>
            <a:r>
              <a:rPr lang="pl-PL" altLang="pl-PL" sz="2000" smtClean="0">
                <a:solidFill>
                  <a:srgbClr val="000066"/>
                </a:solidFill>
              </a:rPr>
              <a:t> i </a:t>
            </a:r>
            <a:r>
              <a:rPr lang="pl-PL" altLang="pl-PL" sz="2000" u="sng" smtClean="0">
                <a:solidFill>
                  <a:srgbClr val="000066"/>
                </a:solidFill>
              </a:rPr>
              <a:t>kreatywnych</a:t>
            </a:r>
            <a:r>
              <a:rPr lang="pl-PL" altLang="pl-PL" sz="2000" smtClean="0">
                <a:solidFill>
                  <a:srgbClr val="000066"/>
                </a:solidFill>
              </a:rPr>
              <a:t>, niż obecnie. </a:t>
            </a:r>
          </a:p>
          <a:p>
            <a:pPr>
              <a:buFont typeface="Wingdings 3" panose="05040102010807070707" pitchFamily="18" charset="2"/>
              <a:buNone/>
            </a:pPr>
            <a:r>
              <a:rPr lang="pl-PL" altLang="pl-PL" sz="2000" smtClean="0">
                <a:solidFill>
                  <a:srgbClr val="000066"/>
                </a:solidFill>
              </a:rPr>
              <a:t>Stopniowa zmiana postaw i zachowań w latach 2012-2020 dotyczyć będzie wszystkich podmiotów istotnych dla życia i rozwoju miasta: władz samorządowych, organizacji społecznych, przedsiębiorstw , a także ogółu mieszkańców.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pl-PL" altLang="pl-PL" sz="2000" smtClean="0">
                <a:solidFill>
                  <a:srgbClr val="000066"/>
                </a:solidFill>
              </a:rPr>
              <a:t>Wzrost aktywności, gospodarności i kreatywności – współzależnych i wzajemnie się wzmacniających – skutkuje zwiększeniem atrakcyjności inwestycyjnej, osiedleńczej i turystycznej. </a:t>
            </a:r>
          </a:p>
          <a:p>
            <a:pPr>
              <a:buFont typeface="Wingdings 3" panose="05040102010807070707" pitchFamily="18" charset="2"/>
              <a:buNone/>
            </a:pPr>
            <a:r>
              <a:rPr lang="pl-PL" altLang="pl-PL" sz="2000" smtClean="0">
                <a:solidFill>
                  <a:srgbClr val="000066"/>
                </a:solidFill>
              </a:rPr>
              <a:t>W efekcie poprawi się pozycja i znaczenie Chojnic na Pomorzu i w Polsce.</a:t>
            </a:r>
            <a:r>
              <a:rPr lang="pl-PL" altLang="pl-PL" sz="2000" smtClean="0"/>
              <a:t> </a:t>
            </a:r>
          </a:p>
          <a:p>
            <a:endParaRPr lang="pl-PL" altLang="pl-PL" sz="2000" smtClean="0"/>
          </a:p>
        </p:txBody>
      </p:sp>
      <p:sp>
        <p:nvSpPr>
          <p:cNvPr id="16388" name="pole tekstowe 7"/>
          <p:cNvSpPr txBox="1">
            <a:spLocks noChangeArrowheads="1"/>
          </p:cNvSpPr>
          <p:nvPr/>
        </p:nvSpPr>
        <p:spPr bwMode="auto">
          <a:xfrm>
            <a:off x="4872038" y="6607175"/>
            <a:ext cx="427196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/>
            <a:r>
              <a:rPr lang="pl-PL" altLang="pl-PL" sz="1200"/>
              <a:t>Strategia Rozwoju Miasta Chojnice na lata 2012-2020 </a:t>
            </a:r>
          </a:p>
        </p:txBody>
      </p:sp>
      <p:pic>
        <p:nvPicPr>
          <p:cNvPr id="16389" name="Obraz 5" descr="Herb Chojni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65850"/>
            <a:ext cx="5048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Tytuł 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333375"/>
            <a:ext cx="8002587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684213" y="908050"/>
            <a:ext cx="7561262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/>
            <a:r>
              <a:rPr lang="pl-PL" altLang="pl-PL" sz="2000">
                <a:solidFill>
                  <a:srgbClr val="000066"/>
                </a:solidFill>
              </a:rPr>
              <a:t>W roku 2020 Chojnice będą miastem oferującym lepsze materialne i organizacyjne warunki życia, pracy i prowadzenia działalności gospodarczej w trzech podstawowych sferach: </a:t>
            </a:r>
          </a:p>
          <a:p>
            <a:pPr eaLnBrk="1" hangingPunct="1"/>
            <a:r>
              <a:rPr lang="pl-PL" altLang="pl-PL" sz="2000" u="sng">
                <a:solidFill>
                  <a:srgbClr val="000066"/>
                </a:solidFill>
              </a:rPr>
              <a:t>Dostępności</a:t>
            </a:r>
            <a:r>
              <a:rPr lang="pl-PL" altLang="pl-PL" sz="2000">
                <a:solidFill>
                  <a:srgbClr val="000066"/>
                </a:solidFill>
              </a:rPr>
              <a:t> transportowej, telekomunikacyjnej i informacyjnej. </a:t>
            </a:r>
          </a:p>
          <a:p>
            <a:pPr eaLnBrk="1" hangingPunct="1"/>
            <a:r>
              <a:rPr lang="pl-PL" altLang="pl-PL" sz="2000" u="sng">
                <a:solidFill>
                  <a:srgbClr val="000066"/>
                </a:solidFill>
              </a:rPr>
              <a:t>Samodzielności</a:t>
            </a:r>
            <a:r>
              <a:rPr lang="pl-PL" altLang="pl-PL" sz="2000">
                <a:solidFill>
                  <a:srgbClr val="000066"/>
                </a:solidFill>
              </a:rPr>
              <a:t> i </a:t>
            </a:r>
            <a:r>
              <a:rPr lang="pl-PL" altLang="pl-PL" sz="2000" u="sng">
                <a:solidFill>
                  <a:srgbClr val="000066"/>
                </a:solidFill>
              </a:rPr>
              <a:t>samowystarczalności</a:t>
            </a:r>
            <a:r>
              <a:rPr lang="pl-PL" altLang="pl-PL" sz="2000">
                <a:solidFill>
                  <a:srgbClr val="000066"/>
                </a:solidFill>
              </a:rPr>
              <a:t> finansowej, energetycznej, wodno-kanalizacyjnej, mieszkaniowej     i przestrzennej. </a:t>
            </a:r>
          </a:p>
          <a:p>
            <a:pPr eaLnBrk="1" hangingPunct="1"/>
            <a:r>
              <a:rPr lang="pl-PL" altLang="pl-PL" sz="2000" u="sng">
                <a:solidFill>
                  <a:srgbClr val="000066"/>
                </a:solidFill>
              </a:rPr>
              <a:t>Jakości</a:t>
            </a:r>
            <a:r>
              <a:rPr lang="pl-PL" altLang="pl-PL" sz="2000">
                <a:solidFill>
                  <a:srgbClr val="000066"/>
                </a:solidFill>
              </a:rPr>
              <a:t> </a:t>
            </a:r>
            <a:r>
              <a:rPr lang="pl-PL" altLang="pl-PL" sz="2000" u="sng">
                <a:solidFill>
                  <a:srgbClr val="000066"/>
                </a:solidFill>
              </a:rPr>
              <a:t>życia</a:t>
            </a:r>
            <a:r>
              <a:rPr lang="pl-PL" altLang="pl-PL" sz="2000">
                <a:solidFill>
                  <a:srgbClr val="000066"/>
                </a:solidFill>
              </a:rPr>
              <a:t> poprzez gwarancję dotychczasowego poziomu oraz stopniową poprawę i wzbogacanie form </a:t>
            </a:r>
            <a:r>
              <a:rPr lang="pl-PL" altLang="pl-PL" sz="2000" u="sng">
                <a:solidFill>
                  <a:srgbClr val="000066"/>
                </a:solidFill>
              </a:rPr>
              <a:t>dostępu</a:t>
            </a:r>
            <a:r>
              <a:rPr lang="pl-PL" altLang="pl-PL" sz="2000">
                <a:solidFill>
                  <a:srgbClr val="000066"/>
                </a:solidFill>
              </a:rPr>
              <a:t> do edukacji, ochrony zdrowia, handlu i podstawowych usług, kultury, rozrywki i rekreacji oraz </a:t>
            </a:r>
            <a:r>
              <a:rPr lang="pl-PL" altLang="pl-PL" sz="2000" u="sng">
                <a:solidFill>
                  <a:srgbClr val="000066"/>
                </a:solidFill>
              </a:rPr>
              <a:t>odpowiedni</a:t>
            </a:r>
            <a:r>
              <a:rPr lang="pl-PL" altLang="pl-PL" sz="2000">
                <a:solidFill>
                  <a:srgbClr val="000066"/>
                </a:solidFill>
              </a:rPr>
              <a:t> </a:t>
            </a:r>
            <a:r>
              <a:rPr lang="pl-PL" altLang="pl-PL" sz="2000" u="sng">
                <a:solidFill>
                  <a:srgbClr val="000066"/>
                </a:solidFill>
              </a:rPr>
              <a:t>stan</a:t>
            </a:r>
            <a:r>
              <a:rPr lang="pl-PL" altLang="pl-PL" sz="2000">
                <a:solidFill>
                  <a:srgbClr val="000066"/>
                </a:solidFill>
              </a:rPr>
              <a:t> i </a:t>
            </a:r>
            <a:r>
              <a:rPr lang="pl-PL" altLang="pl-PL" sz="2000" u="sng">
                <a:solidFill>
                  <a:srgbClr val="000066"/>
                </a:solidFill>
              </a:rPr>
              <a:t>wyposażenie</a:t>
            </a:r>
            <a:r>
              <a:rPr lang="pl-PL" altLang="pl-PL" sz="2000">
                <a:solidFill>
                  <a:srgbClr val="000066"/>
                </a:solidFill>
              </a:rPr>
              <a:t> służących temu obiektów, miejsc i przestrzeni publicznych.</a:t>
            </a:r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4716463" y="6491288"/>
            <a:ext cx="42576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l-PL" altLang="pl-PL" sz="1200"/>
              <a:t>Strategia Rozwoju Miasta Chojnice na lata 2012-2020</a:t>
            </a:r>
            <a:r>
              <a:rPr lang="pl-PL" altLang="pl-PL"/>
              <a:t> </a:t>
            </a:r>
          </a:p>
        </p:txBody>
      </p:sp>
      <p:pic>
        <p:nvPicPr>
          <p:cNvPr id="39942" name="Obraz 5" descr="Herb Chojni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65850"/>
            <a:ext cx="5048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7950" indent="250825"/>
            <a:r>
              <a:rPr lang="pl-PL" altLang="pl-PL" sz="2000" smtClean="0">
                <a:solidFill>
                  <a:srgbClr val="000066"/>
                </a:solidFill>
              </a:rPr>
              <a:t>Zasada </a:t>
            </a:r>
            <a:r>
              <a:rPr lang="pl-PL" altLang="pl-PL" sz="2000" u="sng" smtClean="0">
                <a:solidFill>
                  <a:srgbClr val="000066"/>
                </a:solidFill>
              </a:rPr>
              <a:t>selektywności</a:t>
            </a:r>
            <a:r>
              <a:rPr lang="pl-PL" altLang="pl-PL" sz="2000" smtClean="0">
                <a:solidFill>
                  <a:srgbClr val="000066"/>
                </a:solidFill>
              </a:rPr>
              <a:t> wyboru i </a:t>
            </a:r>
            <a:r>
              <a:rPr lang="pl-PL" altLang="pl-PL" sz="2000" u="sng" smtClean="0">
                <a:solidFill>
                  <a:srgbClr val="000066"/>
                </a:solidFill>
              </a:rPr>
              <a:t>koncentracji</a:t>
            </a:r>
            <a:r>
              <a:rPr lang="pl-PL" altLang="pl-PL" sz="2000" smtClean="0">
                <a:solidFill>
                  <a:srgbClr val="000066"/>
                </a:solidFill>
              </a:rPr>
              <a:t> działań na poziomie projektów i programów </a:t>
            </a:r>
          </a:p>
          <a:p>
            <a:pPr marL="107950" indent="250825"/>
            <a:r>
              <a:rPr lang="pl-PL" altLang="pl-PL" sz="2000" smtClean="0">
                <a:solidFill>
                  <a:srgbClr val="000066"/>
                </a:solidFill>
              </a:rPr>
              <a:t>Kryterium </a:t>
            </a:r>
            <a:r>
              <a:rPr lang="pl-PL" altLang="pl-PL" sz="2000" u="sng" smtClean="0">
                <a:solidFill>
                  <a:srgbClr val="000066"/>
                </a:solidFill>
              </a:rPr>
              <a:t>doboru</a:t>
            </a:r>
            <a:r>
              <a:rPr lang="pl-PL" altLang="pl-PL" sz="2000" smtClean="0">
                <a:solidFill>
                  <a:srgbClr val="000066"/>
                </a:solidFill>
              </a:rPr>
              <a:t> projektów i programów będzie ich </a:t>
            </a:r>
            <a:r>
              <a:rPr lang="pl-PL" altLang="pl-PL" sz="2000" u="sng" smtClean="0">
                <a:solidFill>
                  <a:srgbClr val="000066"/>
                </a:solidFill>
              </a:rPr>
              <a:t>legalność</a:t>
            </a:r>
            <a:r>
              <a:rPr lang="pl-PL" altLang="pl-PL" sz="2000" smtClean="0">
                <a:solidFill>
                  <a:srgbClr val="000066"/>
                </a:solidFill>
              </a:rPr>
              <a:t>, </a:t>
            </a:r>
            <a:r>
              <a:rPr lang="pl-PL" altLang="pl-PL" sz="2000" u="sng" smtClean="0">
                <a:solidFill>
                  <a:srgbClr val="000066"/>
                </a:solidFill>
              </a:rPr>
              <a:t>wykonalność</a:t>
            </a:r>
            <a:r>
              <a:rPr lang="pl-PL" altLang="pl-PL" sz="2000" smtClean="0">
                <a:solidFill>
                  <a:srgbClr val="000066"/>
                </a:solidFill>
              </a:rPr>
              <a:t> oraz </a:t>
            </a:r>
            <a:r>
              <a:rPr lang="pl-PL" altLang="pl-PL" sz="2000" u="sng" smtClean="0">
                <a:solidFill>
                  <a:srgbClr val="000066"/>
                </a:solidFill>
              </a:rPr>
              <a:t>podmiotowość</a:t>
            </a:r>
            <a:endParaRPr lang="pl-PL" altLang="pl-PL" sz="2000" smtClean="0">
              <a:solidFill>
                <a:srgbClr val="000066"/>
              </a:solidFill>
            </a:endParaRPr>
          </a:p>
          <a:p>
            <a:pPr marL="107950" indent="250825">
              <a:buFont typeface="Wingdings 3" panose="05040102010807070707" pitchFamily="18" charset="2"/>
              <a:buNone/>
            </a:pPr>
            <a:endParaRPr lang="pl-PL" altLang="pl-PL" sz="2000" smtClean="0">
              <a:solidFill>
                <a:srgbClr val="000066"/>
              </a:solidFill>
            </a:endParaRPr>
          </a:p>
        </p:txBody>
      </p:sp>
      <p:pic>
        <p:nvPicPr>
          <p:cNvPr id="17412" name="Obraz 5" descr="Herb Chojni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65850"/>
            <a:ext cx="5048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pole tekstowe 7"/>
          <p:cNvSpPr txBox="1">
            <a:spLocks noChangeArrowheads="1"/>
          </p:cNvSpPr>
          <p:nvPr/>
        </p:nvSpPr>
        <p:spPr bwMode="auto">
          <a:xfrm>
            <a:off x="4872038" y="6607175"/>
            <a:ext cx="427196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/>
            <a:r>
              <a:rPr lang="pl-PL" altLang="pl-PL" sz="1200"/>
              <a:t>Strategia Rozwoju Miasta Chojnice na lata 2012-2020 </a:t>
            </a:r>
          </a:p>
        </p:txBody>
      </p:sp>
      <p:pic>
        <p:nvPicPr>
          <p:cNvPr id="3" name="Tytuł 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74638"/>
            <a:ext cx="82296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623888" indent="-514350">
              <a:buFont typeface="Wingdings 3" panose="05040102010807070707" pitchFamily="18" charset="2"/>
              <a:buNone/>
            </a:pPr>
            <a:r>
              <a:rPr lang="pl-PL" altLang="pl-PL" sz="2000" smtClean="0">
                <a:solidFill>
                  <a:srgbClr val="000066"/>
                </a:solidFill>
              </a:rPr>
              <a:t>Realizacja strategii rozwoju Chojnic do 2020 r. wymagać będzie od władz samorządowych podjęcia dodatkowego wysiłku w celu zagwarantowania dla każdego inwestycyjnego i organizacyjnego projektu lub programu strategicznego: </a:t>
            </a:r>
          </a:p>
          <a:p>
            <a:pPr marL="623888" indent="-514350">
              <a:buFont typeface="Lucida Sans Unicode" panose="020B0602030504020204" pitchFamily="34" charset="0"/>
              <a:buAutoNum type="arabicPeriod"/>
            </a:pPr>
            <a:r>
              <a:rPr lang="pl-PL" altLang="pl-PL" sz="2000" smtClean="0">
                <a:solidFill>
                  <a:srgbClr val="000066"/>
                </a:solidFill>
              </a:rPr>
              <a:t>Sprawnej </a:t>
            </a:r>
            <a:r>
              <a:rPr lang="pl-PL" altLang="pl-PL" sz="2000" u="sng" smtClean="0">
                <a:solidFill>
                  <a:srgbClr val="000066"/>
                </a:solidFill>
              </a:rPr>
              <a:t>koordynacji</a:t>
            </a:r>
            <a:r>
              <a:rPr lang="pl-PL" altLang="pl-PL" sz="2000" smtClean="0">
                <a:solidFill>
                  <a:srgbClr val="000066"/>
                </a:solidFill>
              </a:rPr>
              <a:t> w czasie, w przestrzeni oraz bieżącego zarządzania. </a:t>
            </a:r>
          </a:p>
          <a:p>
            <a:pPr marL="623888" indent="-514350">
              <a:buFont typeface="Lucida Sans Unicode" panose="020B0602030504020204" pitchFamily="34" charset="0"/>
              <a:buAutoNum type="arabicPeriod"/>
            </a:pPr>
            <a:r>
              <a:rPr lang="pl-PL" altLang="pl-PL" sz="2000" smtClean="0">
                <a:solidFill>
                  <a:srgbClr val="000066"/>
                </a:solidFill>
              </a:rPr>
              <a:t>Umożliwienia </a:t>
            </a:r>
            <a:r>
              <a:rPr lang="pl-PL" altLang="pl-PL" sz="2000" u="sng" smtClean="0">
                <a:solidFill>
                  <a:srgbClr val="000066"/>
                </a:solidFill>
              </a:rPr>
              <a:t>partycypacji</a:t>
            </a:r>
            <a:r>
              <a:rPr lang="pl-PL" altLang="pl-PL" sz="2000" smtClean="0">
                <a:solidFill>
                  <a:srgbClr val="000066"/>
                </a:solidFill>
              </a:rPr>
              <a:t> społecznej, czyli otwartości na partnerów, przejrzystości finansowej i prawnej oraz przestrzegania zasady pomocniczości. </a:t>
            </a:r>
          </a:p>
          <a:p>
            <a:pPr marL="623888" indent="-514350">
              <a:buFont typeface="Lucida Sans Unicode" panose="020B0602030504020204" pitchFamily="34" charset="0"/>
              <a:buAutoNum type="arabicPeriod"/>
            </a:pPr>
            <a:r>
              <a:rPr lang="pl-PL" altLang="pl-PL" sz="2000" smtClean="0">
                <a:solidFill>
                  <a:srgbClr val="000066"/>
                </a:solidFill>
              </a:rPr>
              <a:t>Zagwarantowania </a:t>
            </a:r>
            <a:r>
              <a:rPr lang="pl-PL" altLang="pl-PL" sz="2000" u="sng" smtClean="0">
                <a:solidFill>
                  <a:srgbClr val="000066"/>
                </a:solidFill>
              </a:rPr>
              <a:t>wrażliwości</a:t>
            </a:r>
            <a:r>
              <a:rPr lang="pl-PL" altLang="pl-PL" sz="2000" smtClean="0">
                <a:solidFill>
                  <a:srgbClr val="000066"/>
                </a:solidFill>
              </a:rPr>
              <a:t> na konkretnego człowieka, na potrzeby społeczne, na historię i tradycje, na przyrodę i piękno.</a:t>
            </a:r>
          </a:p>
        </p:txBody>
      </p:sp>
      <p:pic>
        <p:nvPicPr>
          <p:cNvPr id="3" name="Tytuł 2"/>
          <p:cNvPicPr>
            <a:picLocks noGrp="1" noChangeArrowheads="1"/>
          </p:cNvPicPr>
          <p:nvPr>
            <p:ph type="title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74638"/>
            <a:ext cx="8207375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5" name="Obraz 5" descr="Herb Chojnic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65850"/>
            <a:ext cx="5048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6" name="pole tekstowe 7"/>
          <p:cNvSpPr txBox="1">
            <a:spLocks noChangeArrowheads="1"/>
          </p:cNvSpPr>
          <p:nvPr/>
        </p:nvSpPr>
        <p:spPr bwMode="auto">
          <a:xfrm>
            <a:off x="4872038" y="6607175"/>
            <a:ext cx="427196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/>
            <a:r>
              <a:rPr lang="pl-PL" altLang="pl-PL" sz="1200"/>
              <a:t>Strategia Rozwoju Miasta Chojnice na lata 2012-2020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Hol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Hol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Hol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Hol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1021</TotalTime>
  <Words>1222</Words>
  <Application>Microsoft Office PowerPoint</Application>
  <PresentationFormat>Pokaz na ekranie (4:3)</PresentationFormat>
  <Paragraphs>152</Paragraphs>
  <Slides>15</Slides>
  <Notes>14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2" baseType="lpstr">
      <vt:lpstr>Lucida Sans Unicode</vt:lpstr>
      <vt:lpstr>Arial</vt:lpstr>
      <vt:lpstr>Wingdings 3</vt:lpstr>
      <vt:lpstr>Verdana</vt:lpstr>
      <vt:lpstr>Wingdings 2</vt:lpstr>
      <vt:lpstr>Calibri</vt:lpstr>
      <vt:lpstr>Hol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Your Company Name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Tomasz Michalski</dc:creator>
  <cp:lastModifiedBy>Maksymilian Rudnik</cp:lastModifiedBy>
  <cp:revision>220</cp:revision>
  <dcterms:created xsi:type="dcterms:W3CDTF">2012-03-09T11:33:55Z</dcterms:created>
  <dcterms:modified xsi:type="dcterms:W3CDTF">2022-02-10T11:30:38Z</dcterms:modified>
</cp:coreProperties>
</file>