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  <p:sldId id="259" r:id="rId5"/>
    <p:sldId id="266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64" r:id="rId15"/>
    <p:sldId id="265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W" initials="PW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4702" autoAdjust="0"/>
  </p:normalViewPr>
  <p:slideViewPr>
    <p:cSldViewPr>
      <p:cViewPr varScale="1">
        <p:scale>
          <a:sx n="97" d="100"/>
          <a:sy n="97" d="100"/>
        </p:scale>
        <p:origin x="-4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3-12T09:29:49.518" idx="1">
    <p:pos x="10" y="10"/>
    <p:text>Uwarunkowania sfery sterowania
.....
globalne
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3-12T09:34:17.353" idx="2">
    <p:pos x="10" y="10"/>
    <p:text>...gotowość do uczenia się .... i umiejętność kreacji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3-12T09:36:28.061" idx="3">
    <p:pos x="1361" y="1188"/>
    <p:text>Globalne ..
.... cen ...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3-12T09:42:03.519" idx="4">
    <p:pos x="10" y="10"/>
    <p:text>... i Glbalne uwarunkowania sfery sterowania (konsekwentnie za początkiem prezentacji) 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EEE04D-4051-4EC6-976B-C9737FB5A259}" type="doc">
      <dgm:prSet loTypeId="urn:microsoft.com/office/officeart/2005/8/layout/default#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1B706256-27B8-4341-8EBA-55BF95D96A9E}">
      <dgm:prSet phldrT="[Tekst]"/>
      <dgm:sp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0" scaled="1"/>
          <a:tileRect/>
        </a:gradFill>
      </dgm:spPr>
      <dgm:t>
        <a:bodyPr/>
        <a:lstStyle/>
        <a:p>
          <a:r>
            <a:rPr lang="pl-PL" b="1" dirty="0" smtClean="0">
              <a:solidFill>
                <a:schemeClr val="tx2"/>
              </a:solidFill>
            </a:rPr>
            <a:t>Chojnice 2012</a:t>
          </a:r>
          <a:endParaRPr lang="pl-PL" b="1" dirty="0">
            <a:solidFill>
              <a:schemeClr val="tx2"/>
            </a:solidFill>
          </a:endParaRPr>
        </a:p>
      </dgm:t>
    </dgm:pt>
    <dgm:pt modelId="{361B84E3-2B5A-4017-B7E0-750E72811282}" type="parTrans" cxnId="{48F59837-D5B2-4801-86F1-6661A682C223}">
      <dgm:prSet/>
      <dgm:spPr/>
      <dgm:t>
        <a:bodyPr/>
        <a:lstStyle/>
        <a:p>
          <a:endParaRPr lang="pl-PL"/>
        </a:p>
      </dgm:t>
    </dgm:pt>
    <dgm:pt modelId="{0BA773BA-AA13-488C-85DD-614416664FCD}" type="sibTrans" cxnId="{48F59837-D5B2-4801-86F1-6661A682C223}">
      <dgm:prSet/>
      <dgm:spPr/>
      <dgm:t>
        <a:bodyPr/>
        <a:lstStyle/>
        <a:p>
          <a:endParaRPr lang="pl-PL"/>
        </a:p>
      </dgm:t>
    </dgm:pt>
    <dgm:pt modelId="{6D53B186-FCF5-41F6-BAB2-8A75F16BCDB6}">
      <dgm:prSet phldrT="[Tekst]"/>
      <dgm:sp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0800000" scaled="1"/>
          <a:tileRect/>
        </a:gradFill>
      </dgm:spPr>
      <dgm:t>
        <a:bodyPr/>
        <a:lstStyle/>
        <a:p>
          <a:r>
            <a:rPr lang="pl-PL" b="1" dirty="0" smtClean="0">
              <a:solidFill>
                <a:schemeClr val="tx2"/>
              </a:solidFill>
            </a:rPr>
            <a:t>Chojnice 2020</a:t>
          </a:r>
          <a:endParaRPr lang="pl-PL" b="1" dirty="0">
            <a:solidFill>
              <a:schemeClr val="tx2"/>
            </a:solidFill>
          </a:endParaRPr>
        </a:p>
      </dgm:t>
    </dgm:pt>
    <dgm:pt modelId="{647B8EE0-21AC-4715-A2CB-B9176A31C09E}" type="parTrans" cxnId="{541923F0-A401-4334-9D88-043E2281D5C8}">
      <dgm:prSet/>
      <dgm:spPr/>
      <dgm:t>
        <a:bodyPr/>
        <a:lstStyle/>
        <a:p>
          <a:endParaRPr lang="pl-PL"/>
        </a:p>
      </dgm:t>
    </dgm:pt>
    <dgm:pt modelId="{FADFC66D-F7A3-4073-973C-AF616656EF60}" type="sibTrans" cxnId="{541923F0-A401-4334-9D88-043E2281D5C8}">
      <dgm:prSet/>
      <dgm:spPr/>
      <dgm:t>
        <a:bodyPr/>
        <a:lstStyle/>
        <a:p>
          <a:endParaRPr lang="pl-PL"/>
        </a:p>
      </dgm:t>
    </dgm:pt>
    <dgm:pt modelId="{BC5051C3-3883-4043-8C89-07B23EE130F2}">
      <dgm:prSet phldrT="[Teks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0"/>
        </a:gradFill>
      </dgm:spPr>
      <dgm:t>
        <a:bodyPr/>
        <a:lstStyle/>
        <a:p>
          <a:r>
            <a:rPr lang="pl-PL" dirty="0" smtClean="0"/>
            <a:t>Uwarunkowania wewnętrzne sfery realnej </a:t>
          </a:r>
          <a:endParaRPr lang="pl-PL" dirty="0"/>
        </a:p>
      </dgm:t>
    </dgm:pt>
    <dgm:pt modelId="{F73B9C79-91FB-4F2B-94F7-75152AC98B98}" type="parTrans" cxnId="{38D3CCE0-1F8E-472F-A3AD-A37721DC2D28}">
      <dgm:prSet/>
      <dgm:spPr/>
      <dgm:t>
        <a:bodyPr/>
        <a:lstStyle/>
        <a:p>
          <a:endParaRPr lang="pl-PL"/>
        </a:p>
      </dgm:t>
    </dgm:pt>
    <dgm:pt modelId="{D4BCC24D-DA6D-49F2-9408-3B8262E2EC65}" type="sibTrans" cxnId="{38D3CCE0-1F8E-472F-A3AD-A37721DC2D28}">
      <dgm:prSet/>
      <dgm:spPr/>
      <dgm:t>
        <a:bodyPr/>
        <a:lstStyle/>
        <a:p>
          <a:endParaRPr lang="pl-PL"/>
        </a:p>
      </dgm:t>
    </dgm:pt>
    <dgm:pt modelId="{969372CF-0105-429E-BE8A-D9552BDF26C1}">
      <dgm:prSet phldrT="[Tekst]"/>
      <dgm:sp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1"/>
          <a:tileRect/>
        </a:gradFill>
      </dgm:spPr>
      <dgm:t>
        <a:bodyPr/>
        <a:lstStyle/>
        <a:p>
          <a:r>
            <a:rPr lang="pl-PL" dirty="0" smtClean="0"/>
            <a:t>Uwarunkowania zewnętrzne sfery realnej </a:t>
          </a:r>
          <a:endParaRPr lang="pl-PL" dirty="0"/>
        </a:p>
      </dgm:t>
    </dgm:pt>
    <dgm:pt modelId="{53C2A6C3-1E57-4B71-9C98-FF81AE9F20AD}" type="parTrans" cxnId="{2DF8C3F5-A124-4A98-900E-0AA68BC6D9C5}">
      <dgm:prSet/>
      <dgm:spPr/>
      <dgm:t>
        <a:bodyPr/>
        <a:lstStyle/>
        <a:p>
          <a:endParaRPr lang="pl-PL"/>
        </a:p>
      </dgm:t>
    </dgm:pt>
    <dgm:pt modelId="{96AE9222-9805-4B15-81F8-1D286E87D6A2}" type="sibTrans" cxnId="{2DF8C3F5-A124-4A98-900E-0AA68BC6D9C5}">
      <dgm:prSet/>
      <dgm:spPr/>
      <dgm:t>
        <a:bodyPr/>
        <a:lstStyle/>
        <a:p>
          <a:endParaRPr lang="pl-PL"/>
        </a:p>
      </dgm:t>
    </dgm:pt>
    <dgm:pt modelId="{943C87CD-0A01-462F-B006-F8E02DD03655}">
      <dgm:prSet phldrT="[Tekst]"/>
      <dgm:sp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0" scaled="1"/>
          <a:tileRect/>
        </a:gradFill>
      </dgm:spPr>
      <dgm:t>
        <a:bodyPr/>
        <a:lstStyle/>
        <a:p>
          <a:r>
            <a:rPr lang="pl-PL" dirty="0" smtClean="0"/>
            <a:t>Uwarunkowania zewnętrzne sfery sterowania </a:t>
          </a:r>
          <a:endParaRPr lang="pl-PL" dirty="0"/>
        </a:p>
      </dgm:t>
    </dgm:pt>
    <dgm:pt modelId="{697E030E-A282-439F-9AC8-0826AD0ED76A}" type="parTrans" cxnId="{9C18AFA6-DA5E-482D-8B23-3C8AF41319AA}">
      <dgm:prSet/>
      <dgm:spPr/>
      <dgm:t>
        <a:bodyPr/>
        <a:lstStyle/>
        <a:p>
          <a:endParaRPr lang="pl-PL"/>
        </a:p>
      </dgm:t>
    </dgm:pt>
    <dgm:pt modelId="{8277EFEB-EE4F-4E7B-A152-C3D923E061E4}" type="sibTrans" cxnId="{9C18AFA6-DA5E-482D-8B23-3C8AF41319AA}">
      <dgm:prSet/>
      <dgm:spPr/>
      <dgm:t>
        <a:bodyPr/>
        <a:lstStyle/>
        <a:p>
          <a:endParaRPr lang="pl-PL"/>
        </a:p>
      </dgm:t>
    </dgm:pt>
    <dgm:pt modelId="{8E8E5681-D103-41C8-952F-3AFE9707EF6F}">
      <dgm:prSet/>
      <dgm:sp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0800000" scaled="1"/>
          <a:tileRect/>
        </a:gradFill>
      </dgm:spPr>
      <dgm:t>
        <a:bodyPr/>
        <a:lstStyle/>
        <a:p>
          <a:r>
            <a:rPr lang="pl-PL" dirty="0" smtClean="0"/>
            <a:t>Uwarunkowania wewnętrzne sfery sterowania </a:t>
          </a:r>
          <a:endParaRPr lang="pl-PL" dirty="0"/>
        </a:p>
      </dgm:t>
    </dgm:pt>
    <dgm:pt modelId="{66764ECC-0323-441C-8058-5AC3A5F05D1F}" type="parTrans" cxnId="{4EF1AAF5-B155-4CF7-8A50-813B7407005C}">
      <dgm:prSet/>
      <dgm:spPr/>
      <dgm:t>
        <a:bodyPr/>
        <a:lstStyle/>
        <a:p>
          <a:endParaRPr lang="pl-PL"/>
        </a:p>
      </dgm:t>
    </dgm:pt>
    <dgm:pt modelId="{AB02ABCF-FD5F-4BC3-87B8-7A39DDBE97A3}" type="sibTrans" cxnId="{4EF1AAF5-B155-4CF7-8A50-813B7407005C}">
      <dgm:prSet/>
      <dgm:spPr/>
      <dgm:t>
        <a:bodyPr/>
        <a:lstStyle/>
        <a:p>
          <a:endParaRPr lang="pl-PL"/>
        </a:p>
      </dgm:t>
    </dgm:pt>
    <dgm:pt modelId="{3CD8D30E-E54F-426B-8A4F-A0EE1446338B}" type="pres">
      <dgm:prSet presAssocID="{91EEE04D-4051-4EC6-976B-C9737FB5A2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9DC34AB-C8E1-4EC3-95E6-306A0DA4B040}" type="pres">
      <dgm:prSet presAssocID="{1B706256-27B8-4341-8EBA-55BF95D96A9E}" presName="node" presStyleLbl="node1" presStyleIdx="0" presStyleCnt="6" custScaleX="80292" custScaleY="89572" custLinFactNeighborX="-19196" custLinFactNeighborY="54698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l-PL"/>
        </a:p>
      </dgm:t>
    </dgm:pt>
    <dgm:pt modelId="{4F4CE80B-A31E-4146-99AA-9D7DE452908E}" type="pres">
      <dgm:prSet presAssocID="{0BA773BA-AA13-488C-85DD-614416664FCD}" presName="sibTrans" presStyleCnt="0"/>
      <dgm:spPr/>
    </dgm:pt>
    <dgm:pt modelId="{B5F9DD17-F3B2-4808-B37C-C3EBDE8AB945}" type="pres">
      <dgm:prSet presAssocID="{6D53B186-FCF5-41F6-BAB2-8A75F16BCDB6}" presName="node" presStyleLbl="node1" presStyleIdx="1" presStyleCnt="6" custScaleX="76978" custScaleY="90666" custLinFactX="28509" custLinFactNeighborX="100000" custLinFactNeighborY="5524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l-PL"/>
        </a:p>
      </dgm:t>
    </dgm:pt>
    <dgm:pt modelId="{903F8666-8415-408A-86F5-0A9E740CB328}" type="pres">
      <dgm:prSet presAssocID="{FADFC66D-F7A3-4073-973C-AF616656EF60}" presName="sibTrans" presStyleCnt="0"/>
      <dgm:spPr/>
    </dgm:pt>
    <dgm:pt modelId="{ADF1F99B-D2C1-40B2-B18E-239972193825}" type="pres">
      <dgm:prSet presAssocID="{BC5051C3-3883-4043-8C89-07B23EE130F2}" presName="node" presStyleLbl="node1" presStyleIdx="2" presStyleCnt="6" custScaleX="103534" custLinFactX="-43202" custLinFactY="52823" custLinFactNeighborX="-100000" custLinFactNeighborY="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l-PL"/>
        </a:p>
      </dgm:t>
    </dgm:pt>
    <dgm:pt modelId="{91E167DD-7EBD-494A-96C7-04650F03874E}" type="pres">
      <dgm:prSet presAssocID="{D4BCC24D-DA6D-49F2-9408-3B8262E2EC65}" presName="sibTrans" presStyleCnt="0"/>
      <dgm:spPr/>
    </dgm:pt>
    <dgm:pt modelId="{7A097B3A-5564-4680-852B-4801815AC81B}" type="pres">
      <dgm:prSet presAssocID="{969372CF-0105-429E-BE8A-D9552BDF26C1}" presName="node" presStyleLbl="node1" presStyleIdx="3" presStyleCnt="6" custLinFactX="63599" custLinFactNeighborX="100000" custLinFactNeighborY="3707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l-PL"/>
        </a:p>
      </dgm:t>
    </dgm:pt>
    <dgm:pt modelId="{3A4575FA-B5EF-47AA-B63A-01F0F76DC0E8}" type="pres">
      <dgm:prSet presAssocID="{96AE9222-9805-4B15-81F8-1D286E87D6A2}" presName="sibTrans" presStyleCnt="0"/>
      <dgm:spPr/>
    </dgm:pt>
    <dgm:pt modelId="{16B26230-BA1B-49C2-8450-B001B4E87F58}" type="pres">
      <dgm:prSet presAssocID="{943C87CD-0A01-462F-B006-F8E02DD03655}" presName="node" presStyleLbl="node1" presStyleIdx="4" presStyleCnt="6" custLinFactY="-54753" custLinFactNeighborX="53599" custLinFactNeighborY="-100000">
        <dgm:presLayoutVars>
          <dgm:bulletEnabled val="1"/>
        </dgm:presLayoutVars>
      </dgm:prSet>
      <dgm:spPr>
        <a:prstGeom prst="flowChartDocument">
          <a:avLst/>
        </a:prstGeom>
      </dgm:spPr>
      <dgm:t>
        <a:bodyPr/>
        <a:lstStyle/>
        <a:p>
          <a:endParaRPr lang="pl-PL"/>
        </a:p>
      </dgm:t>
    </dgm:pt>
    <dgm:pt modelId="{0A113A20-8D35-40B4-BBD0-F891ED663606}" type="pres">
      <dgm:prSet presAssocID="{8277EFEB-EE4F-4E7B-A152-C3D923E061E4}" presName="sibTrans" presStyleCnt="0"/>
      <dgm:spPr/>
    </dgm:pt>
    <dgm:pt modelId="{11DF68BD-B086-4074-88A1-97F9CEB6F5EC}" type="pres">
      <dgm:prSet presAssocID="{8E8E5681-D103-41C8-952F-3AFE9707EF6F}" presName="node" presStyleLbl="node1" presStyleIdx="5" presStyleCnt="6" custLinFactX="-61913" custLinFactY="-56373" custLinFactNeighborX="-100000" custLinFactNeighborY="-100000">
        <dgm:presLayoutVars>
          <dgm:bulletEnabled val="1"/>
        </dgm:presLayoutVars>
      </dgm:prSet>
      <dgm:spPr>
        <a:prstGeom prst="flowChartDocument">
          <a:avLst/>
        </a:prstGeom>
      </dgm:spPr>
      <dgm:t>
        <a:bodyPr/>
        <a:lstStyle/>
        <a:p>
          <a:endParaRPr lang="pl-PL"/>
        </a:p>
      </dgm:t>
    </dgm:pt>
  </dgm:ptLst>
  <dgm:cxnLst>
    <dgm:cxn modelId="{48F59837-D5B2-4801-86F1-6661A682C223}" srcId="{91EEE04D-4051-4EC6-976B-C9737FB5A259}" destId="{1B706256-27B8-4341-8EBA-55BF95D96A9E}" srcOrd="0" destOrd="0" parTransId="{361B84E3-2B5A-4017-B7E0-750E72811282}" sibTransId="{0BA773BA-AA13-488C-85DD-614416664FCD}"/>
    <dgm:cxn modelId="{541923F0-A401-4334-9D88-043E2281D5C8}" srcId="{91EEE04D-4051-4EC6-976B-C9737FB5A259}" destId="{6D53B186-FCF5-41F6-BAB2-8A75F16BCDB6}" srcOrd="1" destOrd="0" parTransId="{647B8EE0-21AC-4715-A2CB-B9176A31C09E}" sibTransId="{FADFC66D-F7A3-4073-973C-AF616656EF60}"/>
    <dgm:cxn modelId="{9C18AFA6-DA5E-482D-8B23-3C8AF41319AA}" srcId="{91EEE04D-4051-4EC6-976B-C9737FB5A259}" destId="{943C87CD-0A01-462F-B006-F8E02DD03655}" srcOrd="4" destOrd="0" parTransId="{697E030E-A282-439F-9AC8-0826AD0ED76A}" sibTransId="{8277EFEB-EE4F-4E7B-A152-C3D923E061E4}"/>
    <dgm:cxn modelId="{368AA95F-8F37-4961-B423-FC564CF20B56}" type="presOf" srcId="{1B706256-27B8-4341-8EBA-55BF95D96A9E}" destId="{E9DC34AB-C8E1-4EC3-95E6-306A0DA4B040}" srcOrd="0" destOrd="0" presId="urn:microsoft.com/office/officeart/2005/8/layout/default#1"/>
    <dgm:cxn modelId="{6F882508-0CBE-439B-A54B-DB5E8242E1DA}" type="presOf" srcId="{943C87CD-0A01-462F-B006-F8E02DD03655}" destId="{16B26230-BA1B-49C2-8450-B001B4E87F58}" srcOrd="0" destOrd="0" presId="urn:microsoft.com/office/officeart/2005/8/layout/default#1"/>
    <dgm:cxn modelId="{543F0425-DDAF-470A-A40E-09910F6A5C4C}" type="presOf" srcId="{91EEE04D-4051-4EC6-976B-C9737FB5A259}" destId="{3CD8D30E-E54F-426B-8A4F-A0EE1446338B}" srcOrd="0" destOrd="0" presId="urn:microsoft.com/office/officeart/2005/8/layout/default#1"/>
    <dgm:cxn modelId="{F7F4AC78-0349-4BDF-B040-D4E89E775271}" type="presOf" srcId="{BC5051C3-3883-4043-8C89-07B23EE130F2}" destId="{ADF1F99B-D2C1-40B2-B18E-239972193825}" srcOrd="0" destOrd="0" presId="urn:microsoft.com/office/officeart/2005/8/layout/default#1"/>
    <dgm:cxn modelId="{3DF44E47-B361-4565-B953-9C3337AB5CEC}" type="presOf" srcId="{6D53B186-FCF5-41F6-BAB2-8A75F16BCDB6}" destId="{B5F9DD17-F3B2-4808-B37C-C3EBDE8AB945}" srcOrd="0" destOrd="0" presId="urn:microsoft.com/office/officeart/2005/8/layout/default#1"/>
    <dgm:cxn modelId="{4EF1AAF5-B155-4CF7-8A50-813B7407005C}" srcId="{91EEE04D-4051-4EC6-976B-C9737FB5A259}" destId="{8E8E5681-D103-41C8-952F-3AFE9707EF6F}" srcOrd="5" destOrd="0" parTransId="{66764ECC-0323-441C-8058-5AC3A5F05D1F}" sibTransId="{AB02ABCF-FD5F-4BC3-87B8-7A39DDBE97A3}"/>
    <dgm:cxn modelId="{38D3CCE0-1F8E-472F-A3AD-A37721DC2D28}" srcId="{91EEE04D-4051-4EC6-976B-C9737FB5A259}" destId="{BC5051C3-3883-4043-8C89-07B23EE130F2}" srcOrd="2" destOrd="0" parTransId="{F73B9C79-91FB-4F2B-94F7-75152AC98B98}" sibTransId="{D4BCC24D-DA6D-49F2-9408-3B8262E2EC65}"/>
    <dgm:cxn modelId="{BB492FB0-6C98-4F77-80C7-FD309EEF9A3D}" type="presOf" srcId="{8E8E5681-D103-41C8-952F-3AFE9707EF6F}" destId="{11DF68BD-B086-4074-88A1-97F9CEB6F5EC}" srcOrd="0" destOrd="0" presId="urn:microsoft.com/office/officeart/2005/8/layout/default#1"/>
    <dgm:cxn modelId="{3C2A0574-DC1D-492A-A5B3-E16B1CB669D9}" type="presOf" srcId="{969372CF-0105-429E-BE8A-D9552BDF26C1}" destId="{7A097B3A-5564-4680-852B-4801815AC81B}" srcOrd="0" destOrd="0" presId="urn:microsoft.com/office/officeart/2005/8/layout/default#1"/>
    <dgm:cxn modelId="{2DF8C3F5-A124-4A98-900E-0AA68BC6D9C5}" srcId="{91EEE04D-4051-4EC6-976B-C9737FB5A259}" destId="{969372CF-0105-429E-BE8A-D9552BDF26C1}" srcOrd="3" destOrd="0" parTransId="{53C2A6C3-1E57-4B71-9C98-FF81AE9F20AD}" sibTransId="{96AE9222-9805-4B15-81F8-1D286E87D6A2}"/>
    <dgm:cxn modelId="{43667181-E9B7-4362-8BF1-E95762697657}" type="presParOf" srcId="{3CD8D30E-E54F-426B-8A4F-A0EE1446338B}" destId="{E9DC34AB-C8E1-4EC3-95E6-306A0DA4B040}" srcOrd="0" destOrd="0" presId="urn:microsoft.com/office/officeart/2005/8/layout/default#1"/>
    <dgm:cxn modelId="{A5D05E33-77D9-453D-92F0-296514A49FFA}" type="presParOf" srcId="{3CD8D30E-E54F-426B-8A4F-A0EE1446338B}" destId="{4F4CE80B-A31E-4146-99AA-9D7DE452908E}" srcOrd="1" destOrd="0" presId="urn:microsoft.com/office/officeart/2005/8/layout/default#1"/>
    <dgm:cxn modelId="{2EFACAF3-2825-41AF-BB1D-97CA6E100167}" type="presParOf" srcId="{3CD8D30E-E54F-426B-8A4F-A0EE1446338B}" destId="{B5F9DD17-F3B2-4808-B37C-C3EBDE8AB945}" srcOrd="2" destOrd="0" presId="urn:microsoft.com/office/officeart/2005/8/layout/default#1"/>
    <dgm:cxn modelId="{1A035799-5190-4680-944A-3601AC041BF3}" type="presParOf" srcId="{3CD8D30E-E54F-426B-8A4F-A0EE1446338B}" destId="{903F8666-8415-408A-86F5-0A9E740CB328}" srcOrd="3" destOrd="0" presId="urn:microsoft.com/office/officeart/2005/8/layout/default#1"/>
    <dgm:cxn modelId="{62EC404B-B105-4F8E-A60D-211A1E20819C}" type="presParOf" srcId="{3CD8D30E-E54F-426B-8A4F-A0EE1446338B}" destId="{ADF1F99B-D2C1-40B2-B18E-239972193825}" srcOrd="4" destOrd="0" presId="urn:microsoft.com/office/officeart/2005/8/layout/default#1"/>
    <dgm:cxn modelId="{4A31F10A-6A5C-4CEC-B932-9C417AFFAF72}" type="presParOf" srcId="{3CD8D30E-E54F-426B-8A4F-A0EE1446338B}" destId="{91E167DD-7EBD-494A-96C7-04650F03874E}" srcOrd="5" destOrd="0" presId="urn:microsoft.com/office/officeart/2005/8/layout/default#1"/>
    <dgm:cxn modelId="{58825179-334A-4253-B866-931BF7277AE6}" type="presParOf" srcId="{3CD8D30E-E54F-426B-8A4F-A0EE1446338B}" destId="{7A097B3A-5564-4680-852B-4801815AC81B}" srcOrd="6" destOrd="0" presId="urn:microsoft.com/office/officeart/2005/8/layout/default#1"/>
    <dgm:cxn modelId="{CE08A23B-7581-4FDB-AB11-2D13D7729783}" type="presParOf" srcId="{3CD8D30E-E54F-426B-8A4F-A0EE1446338B}" destId="{3A4575FA-B5EF-47AA-B63A-01F0F76DC0E8}" srcOrd="7" destOrd="0" presId="urn:microsoft.com/office/officeart/2005/8/layout/default#1"/>
    <dgm:cxn modelId="{A5412F84-5347-4F5F-B703-693BA097E9FA}" type="presParOf" srcId="{3CD8D30E-E54F-426B-8A4F-A0EE1446338B}" destId="{16B26230-BA1B-49C2-8450-B001B4E87F58}" srcOrd="8" destOrd="0" presId="urn:microsoft.com/office/officeart/2005/8/layout/default#1"/>
    <dgm:cxn modelId="{73FC8BEB-855E-4A42-9A41-B542DB6212A1}" type="presParOf" srcId="{3CD8D30E-E54F-426B-8A4F-A0EE1446338B}" destId="{0A113A20-8D35-40B4-BBD0-F891ED663606}" srcOrd="9" destOrd="0" presId="urn:microsoft.com/office/officeart/2005/8/layout/default#1"/>
    <dgm:cxn modelId="{5C114DD2-5B87-416F-B7AD-BE64D4935EC9}" type="presParOf" srcId="{3CD8D30E-E54F-426B-8A4F-A0EE1446338B}" destId="{11DF68BD-B086-4074-88A1-97F9CEB6F5E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DC34AB-C8E1-4EC3-95E6-306A0DA4B040}">
      <dsp:nvSpPr>
        <dsp:cNvPr id="0" name=""/>
        <dsp:cNvSpPr/>
      </dsp:nvSpPr>
      <dsp:spPr>
        <a:xfrm>
          <a:off x="10338" y="1515815"/>
          <a:ext cx="2064909" cy="1382140"/>
        </a:xfrm>
        <a:prstGeom prst="ellipse">
          <a:avLst/>
        </a:prstGeom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0" scaled="1"/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solidFill>
                <a:schemeClr val="tx2"/>
              </a:solidFill>
            </a:rPr>
            <a:t>Chojnice 2012</a:t>
          </a:r>
          <a:endParaRPr lang="pl-PL" sz="2000" b="1" kern="1200" dirty="0">
            <a:solidFill>
              <a:schemeClr val="tx2"/>
            </a:solidFill>
          </a:endParaRPr>
        </a:p>
      </dsp:txBody>
      <dsp:txXfrm>
        <a:off x="10338" y="1515815"/>
        <a:ext cx="2064909" cy="1382140"/>
      </dsp:txXfrm>
    </dsp:sp>
    <dsp:sp modelId="{B5F9DD17-F3B2-4808-B37C-C3EBDE8AB945}">
      <dsp:nvSpPr>
        <dsp:cNvPr id="0" name=""/>
        <dsp:cNvSpPr/>
      </dsp:nvSpPr>
      <dsp:spPr>
        <a:xfrm>
          <a:off x="6131026" y="1515815"/>
          <a:ext cx="1979681" cy="1399021"/>
        </a:xfrm>
        <a:prstGeom prst="ellipse">
          <a:avLst/>
        </a:prstGeom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0800000" scaled="1"/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solidFill>
                <a:schemeClr val="tx2"/>
              </a:solidFill>
            </a:rPr>
            <a:t>Chojnice 2020</a:t>
          </a:r>
          <a:endParaRPr lang="pl-PL" sz="2000" b="1" kern="1200" dirty="0">
            <a:solidFill>
              <a:schemeClr val="tx2"/>
            </a:solidFill>
          </a:endParaRPr>
        </a:p>
      </dsp:txBody>
      <dsp:txXfrm>
        <a:off x="6131026" y="1515815"/>
        <a:ext cx="1979681" cy="1399021"/>
      </dsp:txXfrm>
    </dsp:sp>
    <dsp:sp modelId="{ADF1F99B-D2C1-40B2-B18E-239972193825}">
      <dsp:nvSpPr>
        <dsp:cNvPr id="0" name=""/>
        <dsp:cNvSpPr/>
      </dsp:nvSpPr>
      <dsp:spPr>
        <a:xfrm>
          <a:off x="1380155" y="2949478"/>
          <a:ext cx="2662635" cy="1543050"/>
        </a:xfrm>
        <a:prstGeom prst="round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Uwarunkowania wewnętrzne sfery realnej </a:t>
          </a:r>
          <a:endParaRPr lang="pl-PL" sz="2000" kern="1200" dirty="0"/>
        </a:p>
      </dsp:txBody>
      <dsp:txXfrm>
        <a:off x="1380155" y="2949478"/>
        <a:ext cx="2662635" cy="1543050"/>
      </dsp:txXfrm>
    </dsp:sp>
    <dsp:sp modelId="{7A097B3A-5564-4680-852B-4801815AC81B}">
      <dsp:nvSpPr>
        <dsp:cNvPr id="0" name=""/>
        <dsp:cNvSpPr/>
      </dsp:nvSpPr>
      <dsp:spPr>
        <a:xfrm>
          <a:off x="4207357" y="2963638"/>
          <a:ext cx="2571749" cy="1543050"/>
        </a:xfrm>
        <a:prstGeom prst="roundRect">
          <a:avLst/>
        </a:prstGeom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1"/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Uwarunkowania zewnętrzne sfery realnej </a:t>
          </a:r>
          <a:endParaRPr lang="pl-PL" sz="2000" kern="1200" dirty="0"/>
        </a:p>
      </dsp:txBody>
      <dsp:txXfrm>
        <a:off x="4207357" y="2963638"/>
        <a:ext cx="2571749" cy="1543050"/>
      </dsp:txXfrm>
    </dsp:sp>
    <dsp:sp modelId="{16B26230-BA1B-49C2-8450-B001B4E87F58}">
      <dsp:nvSpPr>
        <dsp:cNvPr id="0" name=""/>
        <dsp:cNvSpPr/>
      </dsp:nvSpPr>
      <dsp:spPr>
        <a:xfrm>
          <a:off x="4207357" y="3652"/>
          <a:ext cx="2571749" cy="1543050"/>
        </a:xfrm>
        <a:prstGeom prst="flowChartDocument">
          <a:avLst/>
        </a:prstGeom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0" scaled="1"/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Uwarunkowania zewnętrzne sfery sterowania </a:t>
          </a:r>
          <a:endParaRPr lang="pl-PL" sz="2000" kern="1200" dirty="0"/>
        </a:p>
      </dsp:txBody>
      <dsp:txXfrm>
        <a:off x="4207357" y="3652"/>
        <a:ext cx="2571749" cy="1543050"/>
      </dsp:txXfrm>
    </dsp:sp>
    <dsp:sp modelId="{11DF68BD-B086-4074-88A1-97F9CEB6F5EC}">
      <dsp:nvSpPr>
        <dsp:cNvPr id="0" name=""/>
        <dsp:cNvSpPr/>
      </dsp:nvSpPr>
      <dsp:spPr>
        <a:xfrm>
          <a:off x="1493852" y="0"/>
          <a:ext cx="2571749" cy="1543050"/>
        </a:xfrm>
        <a:prstGeom prst="flowChartDocument">
          <a:avLst/>
        </a:prstGeom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0800000" scaled="1"/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Uwarunkowania wewnętrzne sfery sterowania </a:t>
          </a:r>
          <a:endParaRPr lang="pl-PL" sz="2000" kern="1200" dirty="0"/>
        </a:p>
      </dsp:txBody>
      <dsp:txXfrm>
        <a:off x="1493852" y="0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30344D-491F-49A6-A93B-B97473FF75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74E0AE-50DC-435C-B0A8-3931436A50FA}" type="datetimeFigureOut">
              <a:rPr lang="pl-PL" smtClean="0"/>
              <a:pPr/>
              <a:t>2012-03-12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l-PL" smtClean="0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l"/>
            <a:r>
              <a:rPr lang="pl-PL" smtClean="0"/>
              <a:t>Marek Dutkowski </a:t>
            </a:r>
            <a:fld id="{D330344D-491F-49A6-A93B-B97473FF753B}" type="slidenum">
              <a:rPr lang="pl-PL" smtClean="0"/>
              <a:pPr algn="l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info@marekdutkowski.e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pl-PL" sz="3600" dirty="0" smtClean="0"/>
              <a:t>Główne uwarunkowania rozwoju Chojnic w latach 2012-2020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Posiedzenie Rady Strategii Rozwoju Chojnic</a:t>
            </a:r>
          </a:p>
          <a:p>
            <a:r>
              <a:rPr lang="pl-PL" dirty="0" smtClean="0"/>
              <a:t>Chojnice 13.03.2012  </a:t>
            </a:r>
            <a:endParaRPr lang="pl-PL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5301208"/>
            <a:ext cx="1348835" cy="141734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156190" y="6457890"/>
            <a:ext cx="6987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Strategia Rozwoju Miasta Chojnice na lata 2012-2020 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r>
              <a:rPr lang="pl-PL" sz="2300" dirty="0" smtClean="0"/>
              <a:t>Wzrost zagrożenia ekstremalnymi zdarzeniami przyrodniczymi </a:t>
            </a:r>
          </a:p>
          <a:p>
            <a:r>
              <a:rPr lang="pl-PL" sz="2300" dirty="0" smtClean="0"/>
              <a:t>Znaczne zasoby i walory przyrodnicze w bezpośrednim otoczeniu Chojnic </a:t>
            </a:r>
          </a:p>
          <a:p>
            <a:r>
              <a:rPr lang="pl-PL" sz="2300" dirty="0" smtClean="0"/>
              <a:t>Położenie w strefie oddziaływania kultury zachodnioeuropejskiej</a:t>
            </a:r>
          </a:p>
          <a:p>
            <a:r>
              <a:rPr lang="pl-PL" sz="2300" dirty="0" smtClean="0"/>
              <a:t>Położenie na obszarze słabo zaludnionym </a:t>
            </a:r>
          </a:p>
          <a:p>
            <a:r>
              <a:rPr lang="pl-PL" sz="2300" dirty="0" smtClean="0"/>
              <a:t>Położenie peryferyjne w Europie, kraju i regionie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Przyrodnicze i przestrzenne zewnętrzne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r>
              <a:rPr lang="pl-PL" sz="2300" dirty="0" smtClean="0"/>
              <a:t>Globalne </a:t>
            </a:r>
            <a:r>
              <a:rPr lang="pl-PL" sz="2300" dirty="0" smtClean="0"/>
              <a:t>zawirowania gospodarcze: mniej stabilności i pewności, więcej wahań i niepewności </a:t>
            </a:r>
          </a:p>
          <a:p>
            <a:r>
              <a:rPr lang="pl-PL" sz="2300" dirty="0" smtClean="0"/>
              <a:t>Zagrożenie znacznym wzrostem ceny energii </a:t>
            </a:r>
          </a:p>
          <a:p>
            <a:r>
              <a:rPr lang="pl-PL" sz="2300" dirty="0" smtClean="0"/>
              <a:t>Zagrożenie upadkiem lub zmniejszeniem strefy Euro – z Polską, czy bez Polski? </a:t>
            </a:r>
          </a:p>
          <a:p>
            <a:r>
              <a:rPr lang="pl-PL" sz="2300" dirty="0" smtClean="0"/>
              <a:t>Pomyślne perspektywy rozwoju polskiej gospodarki </a:t>
            </a:r>
          </a:p>
          <a:p>
            <a:r>
              <a:rPr lang="pl-PL" sz="2300" dirty="0" smtClean="0"/>
              <a:t>Prawdopodobne ograniczenia w sferze wydatków publicznych </a:t>
            </a:r>
          </a:p>
          <a:p>
            <a:r>
              <a:rPr lang="pl-PL" sz="2300" dirty="0" smtClean="0"/>
              <a:t>Zagrożenie marginalizacją oraz spowolnieniem rozwoju Trójmiasta i całego Pomorza </a:t>
            </a:r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Gospodarcze zewnętrzne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2300" dirty="0" smtClean="0"/>
          </a:p>
          <a:p>
            <a:r>
              <a:rPr lang="pl-PL" sz="2300" dirty="0" smtClean="0"/>
              <a:t>Zmiany charakteru relacji i więzi społecznych: (indywidualizacja, </a:t>
            </a:r>
            <a:r>
              <a:rPr lang="pl-PL" sz="2300" dirty="0" err="1" smtClean="0"/>
              <a:t>defamiliaryzacja</a:t>
            </a:r>
            <a:r>
              <a:rPr lang="pl-PL" sz="2300" dirty="0" smtClean="0"/>
              <a:t>, emancypacja mniejszości, mediatyzacja, emocjonalizacja) +   </a:t>
            </a:r>
            <a:r>
              <a:rPr lang="pl-PL" sz="2300" dirty="0" err="1" smtClean="0"/>
              <a:t>usieciowienie</a:t>
            </a:r>
            <a:r>
              <a:rPr lang="pl-PL" sz="2300" dirty="0" smtClean="0"/>
              <a:t> i przygodność  </a:t>
            </a:r>
          </a:p>
          <a:p>
            <a:r>
              <a:rPr lang="pl-PL" sz="2300" dirty="0" smtClean="0"/>
              <a:t>Zmiany charakteru popytu na pracę: od pracy do zajęcia, od etatu do kontraktu, od zapłaty do wynagrodzenia, od zatrudnienia do </a:t>
            </a:r>
            <a:r>
              <a:rPr lang="pl-PL" sz="2300" dirty="0" err="1" smtClean="0"/>
              <a:t>samozatrudnienia</a:t>
            </a:r>
            <a:r>
              <a:rPr lang="pl-PL" sz="2300" dirty="0" smtClean="0"/>
              <a:t> </a:t>
            </a:r>
          </a:p>
          <a:p>
            <a:r>
              <a:rPr lang="pl-PL" sz="2300" dirty="0" smtClean="0"/>
              <a:t>Zmiany charakteru podaży pracy: od kwalifikacji do zdolności do uczenia się, od doświadczenia do kreatywności, od lojalności do </a:t>
            </a:r>
            <a:r>
              <a:rPr lang="pl-PL" sz="2300" dirty="0" smtClean="0"/>
              <a:t>elastyczności, od relacji do transakcji </a:t>
            </a:r>
            <a:endParaRPr lang="pl-PL" sz="2300" dirty="0" smtClean="0"/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Społeczne zewnętrzne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Zagrożenie lokalnymi konfliktami nowego typu o globalnych skutkach </a:t>
            </a:r>
          </a:p>
          <a:p>
            <a:r>
              <a:rPr lang="pl-PL" sz="2300" dirty="0" smtClean="0"/>
              <a:t>Wzrost znaczenia politycznego nowych podmiotów na wszystkich poziomach rządzenia </a:t>
            </a:r>
          </a:p>
          <a:p>
            <a:r>
              <a:rPr lang="pl-PL" sz="2300" dirty="0" smtClean="0"/>
              <a:t>Kryzys tradycyjnych i powstawanie nowych instytucji i procedur wyłaniania i sprawowania władzy  </a:t>
            </a:r>
          </a:p>
          <a:p>
            <a:r>
              <a:rPr lang="pl-PL" sz="2300" dirty="0" smtClean="0"/>
              <a:t>Informatyzacja władzy </a:t>
            </a:r>
          </a:p>
          <a:p>
            <a:r>
              <a:rPr lang="pl-PL" sz="2300" dirty="0" smtClean="0"/>
              <a:t>Reintegracja Unii Europejskiej na nowych zasadach </a:t>
            </a:r>
          </a:p>
          <a:p>
            <a:r>
              <a:rPr lang="pl-PL" sz="2300" dirty="0" smtClean="0"/>
              <a:t>Zmiana pokoleniowa w polskiej polityce </a:t>
            </a:r>
          </a:p>
          <a:p>
            <a:r>
              <a:rPr lang="pl-PL" sz="2300" dirty="0" smtClean="0"/>
              <a:t>Metropolizacja polityki </a:t>
            </a:r>
          </a:p>
          <a:p>
            <a:endParaRPr lang="pl-PL" sz="2400" dirty="0" smtClean="0"/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Polityczne zewnętrzne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Strategia Rozwoju Miasta Chojnice na lata 2002-2014 – przedsięwzięcia, kontynuacja, ewaluacja </a:t>
            </a:r>
          </a:p>
          <a:p>
            <a:r>
              <a:rPr lang="pl-PL" sz="2300" dirty="0" smtClean="0"/>
              <a:t>Studium uwarunkowań i kierunków zagospodarowania przestrzennego miasta Chojnice z 2009 r. </a:t>
            </a:r>
          </a:p>
          <a:p>
            <a:r>
              <a:rPr lang="pl-PL" sz="2300" dirty="0" smtClean="0"/>
              <a:t>Program Rewitalizacji Miasta Chojnice na lata 2010-2015 i jego aktualizacja </a:t>
            </a:r>
          </a:p>
          <a:p>
            <a:r>
              <a:rPr lang="pl-PL" sz="2300" dirty="0" smtClean="0"/>
              <a:t>Programy 2010 i 2014 </a:t>
            </a:r>
          </a:p>
          <a:p>
            <a:r>
              <a:rPr lang="pl-PL" sz="2300" dirty="0" smtClean="0"/>
              <a:t>Wieloletnia Prognoza Finansowa Gminy Miejskiej Chojnice </a:t>
            </a:r>
            <a:endParaRPr lang="pl-PL" sz="23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Lokalne uwarunkowania sfery sterowania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Strategia Rozwoju Województwa Pomorskiego 2020 z 2005 r. i jej  aktualizacja </a:t>
            </a:r>
          </a:p>
          <a:p>
            <a:r>
              <a:rPr lang="pl-PL" sz="2300" dirty="0" smtClean="0"/>
              <a:t>Plan Zagospodarowania Przestrzennego Województwa Pomorskiego z 2009 r. </a:t>
            </a:r>
          </a:p>
          <a:p>
            <a:r>
              <a:rPr lang="pl-PL" sz="2300" dirty="0" smtClean="0"/>
              <a:t>inne dokumenty strategiczne rangi regionalnej </a:t>
            </a:r>
          </a:p>
          <a:p>
            <a:endParaRPr lang="pl-PL" sz="2400" dirty="0" smtClean="0"/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Regionalne uwarunkowania sfery sterowania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Krajowa Strategia Rozwoju Regionalnego (KSRR) 2010-2020. Regiony, miasta, obszary wiejskie z 2010 r. </a:t>
            </a:r>
          </a:p>
          <a:p>
            <a:r>
              <a:rPr lang="pl-PL" sz="2300" dirty="0" smtClean="0"/>
              <a:t>Koncepcja Przestrzennego Zagospodarowania Kraju do 2030 r. z 2011 r. </a:t>
            </a:r>
          </a:p>
          <a:p>
            <a:r>
              <a:rPr lang="pl-PL" sz="2300" dirty="0" smtClean="0"/>
              <a:t>inne dokumenty strategiczne rangi krajowej </a:t>
            </a:r>
            <a:endParaRPr lang="pl-PL" sz="23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Krajowe uwarunkowania sfery sterowania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Strategia Europa 2020 z 2010 r. </a:t>
            </a:r>
          </a:p>
          <a:p>
            <a:r>
              <a:rPr lang="pl-PL" sz="2300" dirty="0" smtClean="0"/>
              <a:t>Strategia Unii Europejskiej dla regionu Morza Bałtyckiego z 2009 r.  </a:t>
            </a:r>
          </a:p>
          <a:p>
            <a:r>
              <a:rPr lang="pl-PL" sz="2300" dirty="0" smtClean="0"/>
              <a:t>inne dokumenty strategiczne rangi europejskiej </a:t>
            </a:r>
          </a:p>
          <a:p>
            <a:endParaRPr lang="pl-PL" sz="2400" dirty="0" smtClean="0"/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Europejskie uwarunkowania sfery sterowania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pl-PL" sz="3600" dirty="0" smtClean="0"/>
              <a:t>Dziękuję za uwagę! 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Prof. dr hab. Marek Dutkowski </a:t>
            </a:r>
          </a:p>
          <a:p>
            <a:r>
              <a:rPr lang="pl-PL" dirty="0" smtClean="0"/>
              <a:t>z Zespołem </a:t>
            </a:r>
          </a:p>
          <a:p>
            <a:endParaRPr lang="pl-PL" dirty="0" smtClean="0"/>
          </a:p>
          <a:p>
            <a:r>
              <a:rPr lang="pl-PL" dirty="0" err="1" smtClean="0">
                <a:hlinkClick r:id="rId2"/>
              </a:rPr>
              <a:t>info@marekdutkowski.eu</a:t>
            </a:r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301208"/>
            <a:ext cx="1348835" cy="141734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156190" y="6457890"/>
            <a:ext cx="6987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Strategia Rozwoju Miasta Chojnice na lata 2012-2020 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Uwarunkowania sfery realnej </a:t>
            </a:r>
          </a:p>
          <a:p>
            <a:pPr lvl="1"/>
            <a:r>
              <a:rPr lang="pl-PL" dirty="0" smtClean="0"/>
              <a:t>przyrodnicze i przestrzenne </a:t>
            </a:r>
          </a:p>
          <a:p>
            <a:pPr lvl="1"/>
            <a:r>
              <a:rPr lang="pl-PL" dirty="0" smtClean="0"/>
              <a:t>gospodarcze </a:t>
            </a:r>
          </a:p>
          <a:p>
            <a:pPr lvl="1"/>
            <a:r>
              <a:rPr lang="pl-PL" dirty="0" smtClean="0"/>
              <a:t>społeczne </a:t>
            </a:r>
          </a:p>
          <a:p>
            <a:pPr lvl="1"/>
            <a:r>
              <a:rPr lang="pl-PL" dirty="0" smtClean="0"/>
              <a:t>polityczne </a:t>
            </a:r>
          </a:p>
          <a:p>
            <a:pPr lvl="1">
              <a:buNone/>
            </a:pPr>
            <a:endParaRPr lang="pl-PL" dirty="0" smtClean="0"/>
          </a:p>
          <a:p>
            <a:r>
              <a:rPr lang="pl-PL" dirty="0" smtClean="0"/>
              <a:t>Uwarunkowania sfery sterowania</a:t>
            </a:r>
          </a:p>
          <a:p>
            <a:pPr lvl="1"/>
            <a:r>
              <a:rPr lang="pl-PL" dirty="0" smtClean="0"/>
              <a:t>lokalne </a:t>
            </a:r>
          </a:p>
          <a:p>
            <a:pPr lvl="1"/>
            <a:r>
              <a:rPr lang="pl-PL" dirty="0" smtClean="0"/>
              <a:t>regionalne </a:t>
            </a:r>
          </a:p>
          <a:p>
            <a:pPr lvl="1"/>
            <a:r>
              <a:rPr lang="pl-PL" dirty="0" smtClean="0"/>
              <a:t>krajowe </a:t>
            </a:r>
          </a:p>
          <a:p>
            <a:pPr lvl="1"/>
            <a:r>
              <a:rPr lang="pl-PL" dirty="0" smtClean="0"/>
              <a:t>europejskie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Rodzaje uwarunkowań rozwoju miast (1)</a:t>
            </a:r>
            <a:endParaRPr lang="pl-PL" sz="32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Uwarunkowania wewnętrzne </a:t>
            </a:r>
          </a:p>
          <a:p>
            <a:pPr lvl="1"/>
            <a:r>
              <a:rPr lang="pl-PL" dirty="0" smtClean="0"/>
              <a:t>przyrodnicze i przestrzenne </a:t>
            </a:r>
          </a:p>
          <a:p>
            <a:pPr lvl="1"/>
            <a:r>
              <a:rPr lang="pl-PL" dirty="0" smtClean="0"/>
              <a:t>gospodarcze </a:t>
            </a:r>
          </a:p>
          <a:p>
            <a:pPr lvl="1"/>
            <a:r>
              <a:rPr lang="pl-PL" dirty="0" smtClean="0"/>
              <a:t>społeczne </a:t>
            </a:r>
          </a:p>
          <a:p>
            <a:pPr lvl="1"/>
            <a:r>
              <a:rPr lang="pl-PL" dirty="0" smtClean="0"/>
              <a:t>polityczne </a:t>
            </a:r>
          </a:p>
          <a:p>
            <a:pPr lvl="1"/>
            <a:endParaRPr lang="pl-PL" dirty="0" smtClean="0"/>
          </a:p>
          <a:p>
            <a:r>
              <a:rPr lang="pl-PL" dirty="0" smtClean="0"/>
              <a:t>Uwarunkowania zewnętrzne </a:t>
            </a:r>
          </a:p>
          <a:p>
            <a:pPr lvl="1"/>
            <a:r>
              <a:rPr lang="pl-PL" dirty="0" smtClean="0"/>
              <a:t>regionalne </a:t>
            </a:r>
          </a:p>
          <a:p>
            <a:pPr lvl="1"/>
            <a:r>
              <a:rPr lang="pl-PL" dirty="0" smtClean="0"/>
              <a:t>krajowe </a:t>
            </a:r>
          </a:p>
          <a:p>
            <a:pPr lvl="1"/>
            <a:r>
              <a:rPr lang="pl-PL" dirty="0" smtClean="0"/>
              <a:t>europejskie </a:t>
            </a:r>
          </a:p>
          <a:p>
            <a:pPr lvl="1"/>
            <a:r>
              <a:rPr lang="pl-PL" dirty="0" smtClean="0"/>
              <a:t>globalne </a:t>
            </a: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600" dirty="0" smtClean="0"/>
              <a:t>Rodzaje uwarunkowań rozwoju miast (2)</a:t>
            </a:r>
            <a:endParaRPr lang="pl-PL" sz="3600" dirty="0"/>
          </a:p>
        </p:txBody>
      </p:sp>
      <p:pic>
        <p:nvPicPr>
          <p:cNvPr id="6" name="Obraz 5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871677" y="6550223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900020"/>
              </p:ext>
            </p:extLst>
          </p:nvPr>
        </p:nvGraphicFramePr>
        <p:xfrm>
          <a:off x="395536" y="1844824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3816424"/>
                <a:gridCol w="2036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UWARUNKOWANIA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SFERY REALNEJ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SFERY STEROWANIA</a:t>
                      </a:r>
                      <a:endParaRPr lang="pl-PL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WEWNĘTRZNE 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przyrodnicze </a:t>
                      </a:r>
                      <a:r>
                        <a:rPr lang="pl-PL" dirty="0" smtClean="0"/>
                        <a:t>i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przestrzenne</a:t>
                      </a: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gospodarcze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społeczne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polityczne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lokalne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ZEWNĘTRZNE 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73050" lvl="1" indent="-188913">
                        <a:buFont typeface="Arial" pitchFamily="34" charset="0"/>
                        <a:buChar char="•"/>
                      </a:pPr>
                      <a:r>
                        <a:rPr lang="pl-PL" dirty="0" smtClean="0"/>
                        <a:t>przyrodnicze i przestrzenne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gospodarcze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społeczne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polityczne </a:t>
                      </a:r>
                      <a:r>
                        <a:rPr kumimoji="0" lang="pl-PL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pl-PL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regionalne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krajowe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europejskie </a:t>
                      </a:r>
                    </a:p>
                    <a:p>
                      <a:pPr marL="273050" lvl="1" indent="-188913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l-PL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globalne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Matryca uwarunkowań rozwoju miasta </a:t>
            </a:r>
            <a:endParaRPr lang="pl-PL" sz="32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2330830"/>
              </p:ext>
            </p:extLst>
          </p:nvPr>
        </p:nvGraphicFramePr>
        <p:xfrm>
          <a:off x="529208" y="1480343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Uwarunkowania rozwoju Chojnic </a:t>
            </a:r>
            <a:endParaRPr lang="pl-PL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  <p:sp>
        <p:nvSpPr>
          <p:cNvPr id="7" name="Prążkowana strzałka w prawo 6"/>
          <p:cNvSpPr/>
          <p:nvPr/>
        </p:nvSpPr>
        <p:spPr>
          <a:xfrm>
            <a:off x="2699792" y="3501008"/>
            <a:ext cx="3744416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Błyskawica 7"/>
          <p:cNvSpPr/>
          <p:nvPr/>
        </p:nvSpPr>
        <p:spPr>
          <a:xfrm rot="5400000">
            <a:off x="4319972" y="2744924"/>
            <a:ext cx="1224136" cy="720080"/>
          </a:xfrm>
          <a:prstGeom prst="lightningBol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Błyskawica 8"/>
          <p:cNvSpPr/>
          <p:nvPr/>
        </p:nvSpPr>
        <p:spPr>
          <a:xfrm rot="12022700">
            <a:off x="5252901" y="3855909"/>
            <a:ext cx="936104" cy="770384"/>
          </a:xfrm>
          <a:prstGeom prst="lightningBol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ążkowana strzałka w prawo 9"/>
          <p:cNvSpPr/>
          <p:nvPr/>
        </p:nvSpPr>
        <p:spPr>
          <a:xfrm rot="5400000">
            <a:off x="2690080" y="2790640"/>
            <a:ext cx="936104" cy="916680"/>
          </a:xfrm>
          <a:prstGeom prst="strip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ążkowana strzałka w prawo 10"/>
          <p:cNvSpPr/>
          <p:nvPr/>
        </p:nvSpPr>
        <p:spPr>
          <a:xfrm rot="16200000">
            <a:off x="3501592" y="3726744"/>
            <a:ext cx="936104" cy="916680"/>
          </a:xfrm>
          <a:prstGeom prst="strip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000" dirty="0" smtClean="0"/>
          </a:p>
          <a:p>
            <a:r>
              <a:rPr lang="pl-PL" sz="2300" dirty="0" smtClean="0"/>
              <a:t>Struktura i stan zagospodarowania przestrzennego  </a:t>
            </a:r>
          </a:p>
          <a:p>
            <a:r>
              <a:rPr lang="pl-PL" sz="2300" dirty="0" smtClean="0"/>
              <a:t>Struktura i stan infrastruktury technicznej </a:t>
            </a:r>
          </a:p>
          <a:p>
            <a:r>
              <a:rPr lang="pl-PL" sz="2300" dirty="0" smtClean="0"/>
              <a:t>Stan środowiska przyrodniczego i warunki życia </a:t>
            </a:r>
          </a:p>
          <a:p>
            <a:r>
              <a:rPr lang="pl-PL" sz="2300" dirty="0" smtClean="0"/>
              <a:t>Ład i nieład przestrzenny </a:t>
            </a:r>
          </a:p>
          <a:p>
            <a:r>
              <a:rPr lang="pl-PL" sz="2300" dirty="0" smtClean="0"/>
              <a:t>Tereny inwestycyjne </a:t>
            </a:r>
          </a:p>
          <a:p>
            <a:endParaRPr lang="pl-PL" sz="24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Przyrodnicze i przestrzenne wewnętrzne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Aktywność gospodarcza mieszkańców </a:t>
            </a:r>
          </a:p>
          <a:p>
            <a:r>
              <a:rPr lang="pl-PL" sz="2300" dirty="0" smtClean="0"/>
              <a:t>Struktura, konkurencyjność i innowacyjność gospodarki miasta </a:t>
            </a:r>
          </a:p>
          <a:p>
            <a:r>
              <a:rPr lang="pl-PL" sz="2300" dirty="0" smtClean="0"/>
              <a:t>Firmy i instytucje tzw. otoczenia biznesu </a:t>
            </a:r>
          </a:p>
          <a:p>
            <a:r>
              <a:rPr lang="pl-PL" sz="2300" dirty="0" smtClean="0"/>
              <a:t>Rynek pracy </a:t>
            </a:r>
          </a:p>
          <a:p>
            <a:r>
              <a:rPr lang="pl-PL" sz="2300" dirty="0" smtClean="0"/>
              <a:t>Rynek nieruchomości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Gospodarcze wewnętrzne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 smtClean="0"/>
              <a:t>Zaufanie, zdolność do dialogu i współpracy </a:t>
            </a:r>
          </a:p>
          <a:p>
            <a:r>
              <a:rPr lang="pl-PL" sz="2300" dirty="0" smtClean="0"/>
              <a:t>Kwalifikacje </a:t>
            </a:r>
            <a:r>
              <a:rPr lang="pl-PL" sz="2300" dirty="0"/>
              <a:t>mieszkańców, </a:t>
            </a:r>
            <a:r>
              <a:rPr lang="pl-PL" sz="2300" dirty="0" smtClean="0"/>
              <a:t>otwartość </a:t>
            </a:r>
            <a:r>
              <a:rPr lang="pl-PL" sz="2300" dirty="0"/>
              <a:t>na zmiany oraz gotowość do </a:t>
            </a:r>
            <a:r>
              <a:rPr lang="pl-PL" sz="2300" dirty="0" smtClean="0"/>
              <a:t>„uczenia </a:t>
            </a:r>
            <a:r>
              <a:rPr lang="pl-PL" sz="2300" dirty="0"/>
              <a:t>się </a:t>
            </a:r>
            <a:r>
              <a:rPr lang="pl-PL" sz="2300" dirty="0" smtClean="0"/>
              <a:t>przez całe życie” </a:t>
            </a:r>
            <a:endParaRPr lang="pl-PL" sz="2300" dirty="0"/>
          </a:p>
          <a:p>
            <a:r>
              <a:rPr lang="pl-PL" sz="2300" dirty="0" smtClean="0"/>
              <a:t>Bezrobocie </a:t>
            </a:r>
          </a:p>
          <a:p>
            <a:r>
              <a:rPr lang="pl-PL" sz="2300" dirty="0" smtClean="0"/>
              <a:t>Warunki pracy i płacy </a:t>
            </a:r>
          </a:p>
          <a:p>
            <a:r>
              <a:rPr lang="pl-PL" sz="2300" dirty="0" smtClean="0"/>
              <a:t>Dysfunkcje i patologie społeczne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Społeczne wewnętrzne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300" dirty="0"/>
              <a:t>Aktywność obywatelska mieszkańców</a:t>
            </a:r>
          </a:p>
          <a:p>
            <a:r>
              <a:rPr lang="pl-PL" sz="2300" dirty="0" smtClean="0"/>
              <a:t>Jakość </a:t>
            </a:r>
            <a:r>
              <a:rPr lang="pl-PL" sz="2300" dirty="0"/>
              <a:t>lokalnej demokracji</a:t>
            </a:r>
          </a:p>
          <a:p>
            <a:r>
              <a:rPr lang="pl-PL" sz="2300" dirty="0" smtClean="0"/>
              <a:t>Stabilność </a:t>
            </a:r>
            <a:r>
              <a:rPr lang="pl-PL" sz="2300" dirty="0"/>
              <a:t>władz, koalicji i sojuszy </a:t>
            </a:r>
          </a:p>
          <a:p>
            <a:r>
              <a:rPr lang="pl-PL" sz="2300" dirty="0" smtClean="0"/>
              <a:t>Sprawność samorządu terytorialnego </a:t>
            </a:r>
            <a:endParaRPr lang="pl-PL" sz="23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Polityczne wewnętrzne uwarunkowania rozwoju Chojnic w latach 2012-2020 </a:t>
            </a:r>
            <a:endParaRPr lang="pl-PL" sz="2400" dirty="0"/>
          </a:p>
        </p:txBody>
      </p:sp>
      <p:pic>
        <p:nvPicPr>
          <p:cNvPr id="4" name="Obraz 3" descr="Herb Chojn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165304"/>
            <a:ext cx="504056" cy="52965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871677" y="6581001"/>
            <a:ext cx="4272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 smtClean="0"/>
              <a:t>Strategia Rozwoju Miasta Chojnice na lata 2012-2020 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333</TotalTime>
  <Words>777</Words>
  <Application>Microsoft Office PowerPoint</Application>
  <PresentationFormat>Pokaz na ekranie (4:3)</PresentationFormat>
  <Paragraphs>154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Hol</vt:lpstr>
      <vt:lpstr>Główne uwarunkowania rozwoju Chojnic w latach 2012-2020</vt:lpstr>
      <vt:lpstr>Rodzaje uwarunkowań rozwoju miast (1)</vt:lpstr>
      <vt:lpstr>Rodzaje uwarunkowań rozwoju miast (2)</vt:lpstr>
      <vt:lpstr>Matryca uwarunkowań rozwoju miasta </vt:lpstr>
      <vt:lpstr>Uwarunkowania rozwoju Chojnic </vt:lpstr>
      <vt:lpstr>Przyrodnicze i przestrzenne wewnętrzne uwarunkowania rozwoju Chojnic w latach 2012-2020 </vt:lpstr>
      <vt:lpstr>Gospodarcze wewnętrzne uwarunkowania rozwoju Chojnic w latach 2012-2020 </vt:lpstr>
      <vt:lpstr>Społeczne wewnętrzne uwarunkowania rozwoju Chojnic w latach 2012-2020 </vt:lpstr>
      <vt:lpstr>Polityczne wewnętrzne uwarunkowania rozwoju Chojnic w latach 2012-2020 </vt:lpstr>
      <vt:lpstr>Przyrodnicze i przestrzenne zewnętrzne uwarunkowania rozwoju Chojnic w latach 2012-2020 </vt:lpstr>
      <vt:lpstr>Gospodarcze zewnętrzne uwarunkowania rozwoju Chojnic w latach 2012-2020 </vt:lpstr>
      <vt:lpstr>Społeczne zewnętrzne uwarunkowania rozwoju Chojnic w latach 2012-2020 </vt:lpstr>
      <vt:lpstr>Polityczne zewnętrzne uwarunkowania rozwoju Chojnic w latach 2012-2020 </vt:lpstr>
      <vt:lpstr>Lokalne uwarunkowania sfery sterowania rozwoju Chojnic w latach 2012-2020 </vt:lpstr>
      <vt:lpstr>Regionalne uwarunkowania sfery sterowania rozwoju Chojnic w latach 2012-2020 </vt:lpstr>
      <vt:lpstr>Krajowe uwarunkowania sfery sterowania rozwoju Chojnic w latach 2012-2020 </vt:lpstr>
      <vt:lpstr>Europejskie uwarunkowania sfery sterowania rozwoju Chojnic w latach 2012-2020 </vt:lpstr>
      <vt:lpstr>Dziękuję za uwagę! 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Tomasz Michalski </cp:lastModifiedBy>
  <cp:revision>82</cp:revision>
  <dcterms:created xsi:type="dcterms:W3CDTF">2012-03-09T11:33:55Z</dcterms:created>
  <dcterms:modified xsi:type="dcterms:W3CDTF">2012-03-12T13:11:00Z</dcterms:modified>
</cp:coreProperties>
</file>