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80" r:id="rId3"/>
    <p:sldId id="258" r:id="rId4"/>
    <p:sldId id="256" r:id="rId5"/>
    <p:sldId id="275" r:id="rId6"/>
    <p:sldId id="276" r:id="rId7"/>
    <p:sldId id="277" r:id="rId8"/>
    <p:sldId id="286" r:id="rId9"/>
    <p:sldId id="290" r:id="rId10"/>
    <p:sldId id="288" r:id="rId11"/>
    <p:sldId id="291" r:id="rId12"/>
    <p:sldId id="289" r:id="rId13"/>
    <p:sldId id="274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W" initials="P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4702" autoAdjust="0"/>
  </p:normalViewPr>
  <p:slideViewPr>
    <p:cSldViewPr>
      <p:cViewPr varScale="1">
        <p:scale>
          <a:sx n="118" d="100"/>
          <a:sy n="118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3-12T09:46:14.419" idx="1">
    <p:pos x="5072" y="1341"/>
    <p:text>Wstawiłem konsekwentnie podkreślenie ....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F8D1B2-4983-41F1-9C30-54810651D12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3124D09-283B-46C9-84A8-37879F0E529E}">
      <dgm:prSet phldrT="[Tekst]" custT="1"/>
      <dgm:spPr/>
      <dgm:t>
        <a:bodyPr/>
        <a:lstStyle/>
        <a:p>
          <a:r>
            <a:rPr lang="pl-PL" sz="2000" dirty="0" smtClean="0"/>
            <a:t>Ewaluacja Strategii 2002-2014</a:t>
          </a:r>
          <a:endParaRPr lang="pl-PL" sz="2000" dirty="0"/>
        </a:p>
      </dgm:t>
    </dgm:pt>
    <dgm:pt modelId="{8B39648E-F0F3-4425-832D-B6E698D5E87F}" type="parTrans" cxnId="{901FED10-9309-4B5E-9A48-973F62DA610A}">
      <dgm:prSet/>
      <dgm:spPr/>
      <dgm:t>
        <a:bodyPr/>
        <a:lstStyle/>
        <a:p>
          <a:endParaRPr lang="pl-PL"/>
        </a:p>
      </dgm:t>
    </dgm:pt>
    <dgm:pt modelId="{CD32BC86-0B72-4658-81F7-BB5E91D90BA5}" type="sibTrans" cxnId="{901FED10-9309-4B5E-9A48-973F62DA610A}">
      <dgm:prSet/>
      <dgm:spPr/>
      <dgm:t>
        <a:bodyPr/>
        <a:lstStyle/>
        <a:p>
          <a:endParaRPr lang="pl-PL"/>
        </a:p>
      </dgm:t>
    </dgm:pt>
    <dgm:pt modelId="{779C9BFA-A94E-4E0D-8BE0-F056FBADDCDA}">
      <dgm:prSet phldrT="[Tekst]" custT="1"/>
      <dgm:spPr/>
      <dgm:t>
        <a:bodyPr/>
        <a:lstStyle/>
        <a:p>
          <a:r>
            <a:rPr lang="pl-PL" sz="2000" b="0" dirty="0" smtClean="0"/>
            <a:t>Diagnoza</a:t>
          </a:r>
          <a:endParaRPr lang="pl-PL" sz="2000" b="0" dirty="0"/>
        </a:p>
      </dgm:t>
    </dgm:pt>
    <dgm:pt modelId="{E9336948-978F-4B63-B1BE-D67CEE068404}" type="parTrans" cxnId="{4F43299E-9A16-43FF-9A53-51DA7EEE899D}">
      <dgm:prSet/>
      <dgm:spPr/>
      <dgm:t>
        <a:bodyPr/>
        <a:lstStyle/>
        <a:p>
          <a:endParaRPr lang="pl-PL"/>
        </a:p>
      </dgm:t>
    </dgm:pt>
    <dgm:pt modelId="{268A126F-66CA-499C-95CF-FF8FDB20D19B}" type="sibTrans" cxnId="{4F43299E-9A16-43FF-9A53-51DA7EEE899D}">
      <dgm:prSet/>
      <dgm:spPr/>
      <dgm:t>
        <a:bodyPr/>
        <a:lstStyle/>
        <a:p>
          <a:endParaRPr lang="pl-PL"/>
        </a:p>
      </dgm:t>
    </dgm:pt>
    <dgm:pt modelId="{E5270C6D-12D0-49CF-8AAA-5B9691CEF4A3}">
      <dgm:prSet phldrT="[Tekst]" custT="1"/>
      <dgm:spPr/>
      <dgm:t>
        <a:bodyPr/>
        <a:lstStyle/>
        <a:p>
          <a:r>
            <a:rPr lang="pl-PL" sz="2000" dirty="0" smtClean="0"/>
            <a:t>Wizja i misja </a:t>
          </a:r>
          <a:endParaRPr lang="pl-PL" sz="2000" dirty="0"/>
        </a:p>
      </dgm:t>
    </dgm:pt>
    <dgm:pt modelId="{FF6EDBAB-34E5-4062-A4EA-FB9241B9EB48}" type="parTrans" cxnId="{FE401833-67FA-49A3-88AA-096FD27D816E}">
      <dgm:prSet/>
      <dgm:spPr/>
      <dgm:t>
        <a:bodyPr/>
        <a:lstStyle/>
        <a:p>
          <a:endParaRPr lang="pl-PL"/>
        </a:p>
      </dgm:t>
    </dgm:pt>
    <dgm:pt modelId="{EA118C9A-2369-40D8-B7C7-165EF5F8EF2E}" type="sibTrans" cxnId="{FE401833-67FA-49A3-88AA-096FD27D816E}">
      <dgm:prSet/>
      <dgm:spPr/>
      <dgm:t>
        <a:bodyPr/>
        <a:lstStyle/>
        <a:p>
          <a:endParaRPr lang="pl-PL"/>
        </a:p>
      </dgm:t>
    </dgm:pt>
    <dgm:pt modelId="{B9FE2C62-AAAB-4AF0-A3C1-285E21B42E3A}">
      <dgm:prSet custT="1"/>
      <dgm:spPr/>
      <dgm:t>
        <a:bodyPr/>
        <a:lstStyle/>
        <a:p>
          <a:r>
            <a:rPr lang="pl-PL" sz="2000" b="1" dirty="0" smtClean="0"/>
            <a:t>Cele </a:t>
          </a:r>
          <a:endParaRPr lang="pl-PL" sz="2000" dirty="0"/>
        </a:p>
      </dgm:t>
    </dgm:pt>
    <dgm:pt modelId="{20B52BF2-7456-4387-95E2-A2B3C6DEF083}" type="parTrans" cxnId="{BDE049EE-18FC-4E65-93EA-ABA760C84F13}">
      <dgm:prSet/>
      <dgm:spPr/>
      <dgm:t>
        <a:bodyPr/>
        <a:lstStyle/>
        <a:p>
          <a:endParaRPr lang="pl-PL"/>
        </a:p>
      </dgm:t>
    </dgm:pt>
    <dgm:pt modelId="{494F8F4E-6973-4496-8885-C67A6B75CEBF}" type="sibTrans" cxnId="{BDE049EE-18FC-4E65-93EA-ABA760C84F13}">
      <dgm:prSet/>
      <dgm:spPr/>
      <dgm:t>
        <a:bodyPr/>
        <a:lstStyle/>
        <a:p>
          <a:endParaRPr lang="pl-PL"/>
        </a:p>
      </dgm:t>
    </dgm:pt>
    <dgm:pt modelId="{AF2D2A8A-6D2E-459C-A36D-48106D1518BA}" type="pres">
      <dgm:prSet presAssocID="{A2F8D1B2-4983-41F1-9C30-54810651D122}" presName="CompostProcess" presStyleCnt="0">
        <dgm:presLayoutVars>
          <dgm:dir/>
          <dgm:resizeHandles val="exact"/>
        </dgm:presLayoutVars>
      </dgm:prSet>
      <dgm:spPr/>
    </dgm:pt>
    <dgm:pt modelId="{24922DA0-6C2F-4E02-B9F3-57515083E7A5}" type="pres">
      <dgm:prSet presAssocID="{A2F8D1B2-4983-41F1-9C30-54810651D122}" presName="arrow" presStyleLbl="bgShp" presStyleIdx="0" presStyleCnt="1" custScaleX="84411"/>
      <dgm:spPr/>
    </dgm:pt>
    <dgm:pt modelId="{5879576A-22DC-4C0F-A505-2E5068AAA3F2}" type="pres">
      <dgm:prSet presAssocID="{A2F8D1B2-4983-41F1-9C30-54810651D122}" presName="linearProcess" presStyleCnt="0"/>
      <dgm:spPr/>
    </dgm:pt>
    <dgm:pt modelId="{DFA1340A-AD26-40A5-9C7C-CBF84F9B6A19}" type="pres">
      <dgm:prSet presAssocID="{B3124D09-283B-46C9-84A8-37879F0E529E}" presName="textNode" presStyleLbl="node1" presStyleIdx="0" presStyleCnt="4" custScaleY="74685" custLinFactNeighborX="26114" custLinFactNeighborY="723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E11970B-FF3A-4AC1-831F-01A8CEDAD5C6}" type="pres">
      <dgm:prSet presAssocID="{CD32BC86-0B72-4658-81F7-BB5E91D90BA5}" presName="sibTrans" presStyleCnt="0"/>
      <dgm:spPr/>
    </dgm:pt>
    <dgm:pt modelId="{B683A1D9-5D0F-413B-8455-9FDC40C14BE9}" type="pres">
      <dgm:prSet presAssocID="{779C9BFA-A94E-4E0D-8BE0-F056FBADDCDA}" presName="textNode" presStyleLbl="node1" presStyleIdx="1" presStyleCnt="4" custScaleY="59856" custLinFactX="-10188" custLinFactNeighborX="-100000" custLinFactNeighborY="1305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9E6D721-A014-453E-B662-E488819CAA8E}" type="pres">
      <dgm:prSet presAssocID="{268A126F-66CA-499C-95CF-FF8FDB20D19B}" presName="sibTrans" presStyleCnt="0"/>
      <dgm:spPr/>
    </dgm:pt>
    <dgm:pt modelId="{20E65FE0-42DA-46E4-9762-8EF0AFDFA096}" type="pres">
      <dgm:prSet presAssocID="{E5270C6D-12D0-49CF-8AAA-5B9691CEF4A3}" presName="textNode" presStyleLbl="node1" presStyleIdx="2" presStyleCnt="4" custScaleY="60241" custLinFactX="-39710" custLinFactNeighborX="-100000" custLinFactNeighborY="-3834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E8BF252-A112-45ED-B5AC-D04647F86E9F}" type="pres">
      <dgm:prSet presAssocID="{EA118C9A-2369-40D8-B7C7-165EF5F8EF2E}" presName="sibTrans" presStyleCnt="0"/>
      <dgm:spPr/>
    </dgm:pt>
    <dgm:pt modelId="{BD7CAB81-F20F-42EA-9546-0CD32AA57F50}" type="pres">
      <dgm:prSet presAssocID="{B9FE2C62-AAAB-4AF0-A3C1-285E21B42E3A}" presName="textNode" presStyleLbl="node1" presStyleIdx="3" presStyleCnt="4" custScaleY="46649" custLinFactX="-65323" custLinFactNeighborX="-100000" custLinFactNeighborY="-8344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F43299E-9A16-43FF-9A53-51DA7EEE899D}" srcId="{A2F8D1B2-4983-41F1-9C30-54810651D122}" destId="{779C9BFA-A94E-4E0D-8BE0-F056FBADDCDA}" srcOrd="1" destOrd="0" parTransId="{E9336948-978F-4B63-B1BE-D67CEE068404}" sibTransId="{268A126F-66CA-499C-95CF-FF8FDB20D19B}"/>
    <dgm:cxn modelId="{7325AA3B-B6CC-4410-BC61-E86692F52E21}" type="presOf" srcId="{B3124D09-283B-46C9-84A8-37879F0E529E}" destId="{DFA1340A-AD26-40A5-9C7C-CBF84F9B6A19}" srcOrd="0" destOrd="0" presId="urn:microsoft.com/office/officeart/2005/8/layout/hProcess9"/>
    <dgm:cxn modelId="{D5D50603-8712-4137-8F05-8452E091AF6A}" type="presOf" srcId="{779C9BFA-A94E-4E0D-8BE0-F056FBADDCDA}" destId="{B683A1D9-5D0F-413B-8455-9FDC40C14BE9}" srcOrd="0" destOrd="0" presId="urn:microsoft.com/office/officeart/2005/8/layout/hProcess9"/>
    <dgm:cxn modelId="{039293F1-CD06-4092-8ABF-FF837D9D30A6}" type="presOf" srcId="{A2F8D1B2-4983-41F1-9C30-54810651D122}" destId="{AF2D2A8A-6D2E-459C-A36D-48106D1518BA}" srcOrd="0" destOrd="0" presId="urn:microsoft.com/office/officeart/2005/8/layout/hProcess9"/>
    <dgm:cxn modelId="{A3C029DC-A0B1-4B8A-9A6D-3802EBBA70D0}" type="presOf" srcId="{E5270C6D-12D0-49CF-8AAA-5B9691CEF4A3}" destId="{20E65FE0-42DA-46E4-9762-8EF0AFDFA096}" srcOrd="0" destOrd="0" presId="urn:microsoft.com/office/officeart/2005/8/layout/hProcess9"/>
    <dgm:cxn modelId="{BDE049EE-18FC-4E65-93EA-ABA760C84F13}" srcId="{A2F8D1B2-4983-41F1-9C30-54810651D122}" destId="{B9FE2C62-AAAB-4AF0-A3C1-285E21B42E3A}" srcOrd="3" destOrd="0" parTransId="{20B52BF2-7456-4387-95E2-A2B3C6DEF083}" sibTransId="{494F8F4E-6973-4496-8885-C67A6B75CEBF}"/>
    <dgm:cxn modelId="{FE401833-67FA-49A3-88AA-096FD27D816E}" srcId="{A2F8D1B2-4983-41F1-9C30-54810651D122}" destId="{E5270C6D-12D0-49CF-8AAA-5B9691CEF4A3}" srcOrd="2" destOrd="0" parTransId="{FF6EDBAB-34E5-4062-A4EA-FB9241B9EB48}" sibTransId="{EA118C9A-2369-40D8-B7C7-165EF5F8EF2E}"/>
    <dgm:cxn modelId="{901FED10-9309-4B5E-9A48-973F62DA610A}" srcId="{A2F8D1B2-4983-41F1-9C30-54810651D122}" destId="{B3124D09-283B-46C9-84A8-37879F0E529E}" srcOrd="0" destOrd="0" parTransId="{8B39648E-F0F3-4425-832D-B6E698D5E87F}" sibTransId="{CD32BC86-0B72-4658-81F7-BB5E91D90BA5}"/>
    <dgm:cxn modelId="{B02AAFCD-0723-45A8-A1FC-7C8CEB96893C}" type="presOf" srcId="{B9FE2C62-AAAB-4AF0-A3C1-285E21B42E3A}" destId="{BD7CAB81-F20F-42EA-9546-0CD32AA57F50}" srcOrd="0" destOrd="0" presId="urn:microsoft.com/office/officeart/2005/8/layout/hProcess9"/>
    <dgm:cxn modelId="{9D0B8A06-FBC7-4495-90A4-875261ECCBF0}" type="presParOf" srcId="{AF2D2A8A-6D2E-459C-A36D-48106D1518BA}" destId="{24922DA0-6C2F-4E02-B9F3-57515083E7A5}" srcOrd="0" destOrd="0" presId="urn:microsoft.com/office/officeart/2005/8/layout/hProcess9"/>
    <dgm:cxn modelId="{E74BDB2F-4D94-4B0E-BFA1-DED7ECFD2A15}" type="presParOf" srcId="{AF2D2A8A-6D2E-459C-A36D-48106D1518BA}" destId="{5879576A-22DC-4C0F-A505-2E5068AAA3F2}" srcOrd="1" destOrd="0" presId="urn:microsoft.com/office/officeart/2005/8/layout/hProcess9"/>
    <dgm:cxn modelId="{AF61AD73-0AC8-4DF7-895C-ABA34E7FE0CD}" type="presParOf" srcId="{5879576A-22DC-4C0F-A505-2E5068AAA3F2}" destId="{DFA1340A-AD26-40A5-9C7C-CBF84F9B6A19}" srcOrd="0" destOrd="0" presId="urn:microsoft.com/office/officeart/2005/8/layout/hProcess9"/>
    <dgm:cxn modelId="{3B452B72-BCB5-42C9-A3AF-905A619ACD5A}" type="presParOf" srcId="{5879576A-22DC-4C0F-A505-2E5068AAA3F2}" destId="{5E11970B-FF3A-4AC1-831F-01A8CEDAD5C6}" srcOrd="1" destOrd="0" presId="urn:microsoft.com/office/officeart/2005/8/layout/hProcess9"/>
    <dgm:cxn modelId="{08CCF260-E332-4510-9237-B933CA6CB270}" type="presParOf" srcId="{5879576A-22DC-4C0F-A505-2E5068AAA3F2}" destId="{B683A1D9-5D0F-413B-8455-9FDC40C14BE9}" srcOrd="2" destOrd="0" presId="urn:microsoft.com/office/officeart/2005/8/layout/hProcess9"/>
    <dgm:cxn modelId="{0E9341C3-702A-462F-B03B-1DBBFB127D33}" type="presParOf" srcId="{5879576A-22DC-4C0F-A505-2E5068AAA3F2}" destId="{09E6D721-A014-453E-B662-E488819CAA8E}" srcOrd="3" destOrd="0" presId="urn:microsoft.com/office/officeart/2005/8/layout/hProcess9"/>
    <dgm:cxn modelId="{EF9FF415-46CF-4CB9-A0AF-AE1D056E57F2}" type="presParOf" srcId="{5879576A-22DC-4C0F-A505-2E5068AAA3F2}" destId="{20E65FE0-42DA-46E4-9762-8EF0AFDFA096}" srcOrd="4" destOrd="0" presId="urn:microsoft.com/office/officeart/2005/8/layout/hProcess9"/>
    <dgm:cxn modelId="{DE9B864C-367D-4A53-8533-4D218CDA8030}" type="presParOf" srcId="{5879576A-22DC-4C0F-A505-2E5068AAA3F2}" destId="{FE8BF252-A112-45ED-B5AC-D04647F86E9F}" srcOrd="5" destOrd="0" presId="urn:microsoft.com/office/officeart/2005/8/layout/hProcess9"/>
    <dgm:cxn modelId="{AB1867B3-5B1E-4678-943B-A6CED775A21F}" type="presParOf" srcId="{5879576A-22DC-4C0F-A505-2E5068AAA3F2}" destId="{BD7CAB81-F20F-42EA-9546-0CD32AA57F5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922DA0-6C2F-4E02-B9F3-57515083E7A5}">
      <dsp:nvSpPr>
        <dsp:cNvPr id="0" name=""/>
        <dsp:cNvSpPr/>
      </dsp:nvSpPr>
      <dsp:spPr>
        <a:xfrm>
          <a:off x="1077460" y="0"/>
          <a:ext cx="4984203" cy="416227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A1340A-AD26-40A5-9C7C-CBF84F9B6A19}">
      <dsp:nvSpPr>
        <dsp:cNvPr id="0" name=""/>
        <dsp:cNvSpPr/>
      </dsp:nvSpPr>
      <dsp:spPr>
        <a:xfrm>
          <a:off x="76723" y="2664297"/>
          <a:ext cx="1841815" cy="12434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Ewaluacja Strategii 2002-2014</a:t>
          </a:r>
          <a:endParaRPr lang="pl-PL" sz="2000" kern="1200" dirty="0"/>
        </a:p>
      </dsp:txBody>
      <dsp:txXfrm>
        <a:off x="76723" y="2664297"/>
        <a:ext cx="1841815" cy="1243438"/>
      </dsp:txXfrm>
    </dsp:sp>
    <dsp:sp modelId="{B683A1D9-5D0F-413B-8455-9FDC40C14BE9}">
      <dsp:nvSpPr>
        <dsp:cNvPr id="0" name=""/>
        <dsp:cNvSpPr/>
      </dsp:nvSpPr>
      <dsp:spPr>
        <a:xfrm>
          <a:off x="1656180" y="1800201"/>
          <a:ext cx="1841815" cy="9965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 smtClean="0"/>
            <a:t>Diagnoza</a:t>
          </a:r>
          <a:endParaRPr lang="pl-PL" sz="2000" b="0" kern="1200" dirty="0"/>
        </a:p>
      </dsp:txBody>
      <dsp:txXfrm>
        <a:off x="1656180" y="1800201"/>
        <a:ext cx="1841815" cy="996548"/>
      </dsp:txXfrm>
    </dsp:sp>
    <dsp:sp modelId="{20E65FE0-42DA-46E4-9762-8EF0AFDFA096}">
      <dsp:nvSpPr>
        <dsp:cNvPr id="0" name=""/>
        <dsp:cNvSpPr/>
      </dsp:nvSpPr>
      <dsp:spPr>
        <a:xfrm>
          <a:off x="3240361" y="941265"/>
          <a:ext cx="1841815" cy="10029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Wizja i misja </a:t>
          </a:r>
          <a:endParaRPr lang="pl-PL" sz="2000" kern="1200" dirty="0"/>
        </a:p>
      </dsp:txBody>
      <dsp:txXfrm>
        <a:off x="3240361" y="941265"/>
        <a:ext cx="1841815" cy="1002958"/>
      </dsp:txXfrm>
    </dsp:sp>
    <dsp:sp modelId="{BD7CAB81-F20F-42EA-9546-0CD32AA57F50}">
      <dsp:nvSpPr>
        <dsp:cNvPr id="0" name=""/>
        <dsp:cNvSpPr/>
      </dsp:nvSpPr>
      <dsp:spPr>
        <a:xfrm>
          <a:off x="4896539" y="303454"/>
          <a:ext cx="1841815" cy="776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/>
            <a:t>Cele </a:t>
          </a:r>
          <a:endParaRPr lang="pl-PL" sz="2000" kern="1200" dirty="0"/>
        </a:p>
      </dsp:txBody>
      <dsp:txXfrm>
        <a:off x="4896539" y="303454"/>
        <a:ext cx="1841815" cy="776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pl-PL" smtClean="0"/>
              <a:t>Strategia Rozwoju Miasta Chojnice na lata 2012-2020</a:t>
            </a:r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algn="l"/>
            <a:r>
              <a:rPr lang="pl-PL" smtClean="0"/>
              <a:t>Marek Dutkowski </a:t>
            </a:r>
            <a:fld id="{D330344D-491F-49A6-A93B-B97473FF753B}" type="slidenum">
              <a:rPr lang="pl-PL" smtClean="0"/>
              <a:pPr algn="l"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info@marekdutkowski.e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992888" cy="2478137"/>
          </a:xfrm>
        </p:spPr>
        <p:txBody>
          <a:bodyPr>
            <a:noAutofit/>
          </a:bodyPr>
          <a:lstStyle/>
          <a:p>
            <a:r>
              <a:rPr lang="pl-PL" sz="2800" dirty="0" smtClean="0"/>
              <a:t>Metoda i harmonogram prac, </a:t>
            </a:r>
            <a:br>
              <a:rPr lang="pl-PL" sz="2800" dirty="0" smtClean="0"/>
            </a:br>
            <a:r>
              <a:rPr lang="pl-PL" sz="2800" dirty="0" smtClean="0"/>
              <a:t>udział podmiotów lokalnych i regionalnych </a:t>
            </a:r>
            <a:br>
              <a:rPr lang="pl-PL" sz="2800" dirty="0" smtClean="0"/>
            </a:br>
            <a:r>
              <a:rPr lang="pl-PL" sz="2800" dirty="0" smtClean="0"/>
              <a:t>oraz struktura dokumentu </a:t>
            </a:r>
            <a:br>
              <a:rPr lang="pl-PL" sz="2800" dirty="0" smtClean="0"/>
            </a:br>
            <a:r>
              <a:rPr lang="pl-PL" sz="2800" dirty="0" smtClean="0"/>
              <a:t>Strategii Rozwoju Miasta Chojnice </a:t>
            </a:r>
            <a:br>
              <a:rPr lang="pl-PL" sz="2800" dirty="0" smtClean="0"/>
            </a:br>
            <a:r>
              <a:rPr lang="pl-PL" sz="2800" dirty="0" smtClean="0"/>
              <a:t>na lata 2012-2020 </a:t>
            </a: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Posiedzenie Rady Strategii Rozwoju Chojnic</a:t>
            </a:r>
          </a:p>
          <a:p>
            <a:r>
              <a:rPr lang="pl-PL" dirty="0" smtClean="0"/>
              <a:t>Chojnice 13.03.2012  </a:t>
            </a:r>
            <a:endParaRPr lang="pl-PL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5301208"/>
            <a:ext cx="1348835" cy="141734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2156190" y="6457890"/>
            <a:ext cx="6987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/>
              <a:t>Strategia Rozwoju Miasta Chojnice na lata 2012-2020 </a:t>
            </a: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2448272"/>
                <a:gridCol w="40427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Etap prac nad Strategią</a:t>
                      </a:r>
                      <a:r>
                        <a:rPr lang="pl-PL" sz="1800" b="1" baseline="0" dirty="0" smtClean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Arial"/>
                        </a:rPr>
                        <a:t>Rodzaj podmiotu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+mn-lt"/>
                          <a:ea typeface="Calibri"/>
                          <a:cs typeface="Arial"/>
                        </a:rPr>
                        <a:t>Zadanie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latin typeface="+mn-lt"/>
                          <a:ea typeface="Calibri"/>
                          <a:cs typeface="Calibri"/>
                        </a:rPr>
                        <a:t>Etap III</a:t>
                      </a:r>
                      <a:r>
                        <a:rPr lang="pl-PL" sz="1800" baseline="0" dirty="0" smtClean="0"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Wizja i misja </a:t>
                      </a:r>
                      <a:endParaRPr lang="pl-PL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Rada Strategii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Przekazanie własnych sugestii i propozycji oraz wybór ostatecznej wersji spośród propozycji eksperckich (spotkanie lub korespondencja mailowa) 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Udział podmiotów lokalnych i regionalnych (3)</a:t>
            </a:r>
            <a:endParaRPr lang="pl-PL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3384376"/>
                <a:gridCol w="310668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Etap prac nad Strategią</a:t>
                      </a:r>
                      <a:r>
                        <a:rPr lang="pl-PL" sz="1800" b="1" baseline="0" dirty="0" smtClean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Arial"/>
                        </a:rPr>
                        <a:t>Rodzaj podmiotu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+mn-lt"/>
                          <a:ea typeface="Calibri"/>
                          <a:cs typeface="Arial"/>
                        </a:rPr>
                        <a:t>Zadanie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latin typeface="+mn-lt"/>
                          <a:ea typeface="Calibri"/>
                          <a:cs typeface="Calibri"/>
                        </a:rPr>
                        <a:t>Etap IV</a:t>
                      </a:r>
                      <a:r>
                        <a:rPr lang="pl-PL" sz="1800" baseline="0" dirty="0" smtClean="0"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Cele </a:t>
                      </a:r>
                      <a:endParaRPr lang="pl-PL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Arial"/>
                        </a:rPr>
                        <a:t>Urząd Miasta i in. podmioty komunalne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Arial"/>
                        </a:rPr>
                        <a:t>Samorząd gospodarczy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Arial"/>
                        </a:rPr>
                        <a:t>Organizacje pozarządowe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Arial"/>
                        </a:rPr>
                        <a:t>Media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Udział w moderowanych warsztatach „branżowych” w celu sformułowania strategicznych i pośrednich celów rozwoju miasta 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Udział podmiotów lokalnych i regionalnych (4)</a:t>
            </a:r>
            <a:endParaRPr lang="pl-PL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217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2232248"/>
                <a:gridCol w="425881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Etap prac nad Strategią</a:t>
                      </a:r>
                      <a:r>
                        <a:rPr lang="pl-PL" sz="1800" b="1" baseline="0" dirty="0" smtClean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Arial"/>
                        </a:rPr>
                        <a:t>Rodzaj podmiotu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+mn-lt"/>
                          <a:ea typeface="Calibri"/>
                          <a:cs typeface="Arial"/>
                        </a:rPr>
                        <a:t>Zadanie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latin typeface="+mn-lt"/>
                          <a:ea typeface="Calibri"/>
                          <a:cs typeface="Calibri"/>
                        </a:rPr>
                        <a:t>Etap</a:t>
                      </a:r>
                      <a:r>
                        <a:rPr lang="pl-PL" sz="1800" baseline="0" dirty="0" smtClean="0">
                          <a:latin typeface="+mn-lt"/>
                          <a:ea typeface="Calibri"/>
                          <a:cs typeface="Calibri"/>
                        </a:rPr>
                        <a:t> V </a:t>
                      </a: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Dokument Strategii 2012-2020 </a:t>
                      </a:r>
                      <a:endParaRPr lang="pl-PL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Rada Strategii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Dyskusja i przekazanie w formie ustnej (lub pisemnej) uwag do ostatecznego dokumentu </a:t>
                      </a: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Strategii Rozwoju Miasta Chojnice na lata 2012-2020 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Udział podmiotów lokalnych i regionalnych (5)</a:t>
            </a:r>
            <a:endParaRPr lang="pl-PL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pl-PL" sz="3600" dirty="0" smtClean="0"/>
              <a:t>Dziękuję za uwagę! </a:t>
            </a:r>
            <a:endParaRPr lang="pl-PL" sz="36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Prof. dr hab. Marek Dutkowski </a:t>
            </a:r>
          </a:p>
          <a:p>
            <a:r>
              <a:rPr lang="pl-PL" dirty="0" smtClean="0"/>
              <a:t>z Zespołem </a:t>
            </a:r>
          </a:p>
          <a:p>
            <a:endParaRPr lang="pl-PL" dirty="0" smtClean="0"/>
          </a:p>
          <a:p>
            <a:r>
              <a:rPr lang="pl-PL" dirty="0" err="1" smtClean="0">
                <a:hlinkClick r:id="rId2"/>
              </a:rPr>
              <a:t>info@marekdutkowski.eu</a:t>
            </a:r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301208"/>
            <a:ext cx="1348835" cy="141734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2156190" y="6457890"/>
            <a:ext cx="6987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/>
              <a:t>Strategia Rozwoju Miasta Chojnice na lata 2012-2020 </a:t>
            </a: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8229600" cy="4162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Schemat opracowania Strategii Rozwoju Miasta Chojnice na lata 2012-2020</a:t>
            </a:r>
            <a:endParaRPr lang="pl-PL" sz="3200" dirty="0"/>
          </a:p>
        </p:txBody>
      </p:sp>
      <p:sp>
        <p:nvSpPr>
          <p:cNvPr id="6" name="Schemat blokowy: wiele dokumentów 5"/>
          <p:cNvSpPr/>
          <p:nvPr/>
        </p:nvSpPr>
        <p:spPr>
          <a:xfrm>
            <a:off x="6372200" y="2780928"/>
            <a:ext cx="2448272" cy="1872208"/>
          </a:xfrm>
          <a:prstGeom prst="flowChartMultidocumen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Strategia Rozwoju Miasta Chojnice na lata 2012-2020</a:t>
            </a:r>
          </a:p>
          <a:p>
            <a:pPr algn="ctr"/>
            <a:endParaRPr lang="pl-PL" dirty="0"/>
          </a:p>
        </p:txBody>
      </p:sp>
      <p:pic>
        <p:nvPicPr>
          <p:cNvPr id="7" name="Obraz 6" descr="Herb Chojnic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7859216" cy="2019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696"/>
                <a:gridCol w="4680520"/>
              </a:tblGrid>
              <a:tr h="435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Etap prac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nad Strategią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Metody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planowania strategicznego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78267">
                <a:tc>
                  <a:txBody>
                    <a:bodyPr/>
                    <a:lstStyle/>
                    <a:p>
                      <a:pPr marL="628650" indent="-6286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+mn-lt"/>
                          <a:ea typeface="Calibri"/>
                          <a:cs typeface="Calibri"/>
                        </a:rPr>
                        <a:t>Etap I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Ewaluacja </a:t>
                      </a: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Strategii 2002-14</a:t>
                      </a:r>
                      <a:endParaRPr lang="pl-PL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6213" lvl="0" indent="-176213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Badanie ankietowe opinii podmiotów lokalnych i regionalnych </a:t>
                      </a:r>
                    </a:p>
                    <a:p>
                      <a:pPr marL="176213" lvl="0" indent="-176213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Ewaluacja ekspercka ex-post realizacji Strategii 2002-2014 </a:t>
                      </a:r>
                    </a:p>
                  </a:txBody>
                  <a:tcPr marL="68580" marR="68580" marT="0" marB="0"/>
                </a:tc>
              </a:tr>
              <a:tr h="405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+mn-lt"/>
                          <a:ea typeface="Calibri"/>
                          <a:cs typeface="Calibri"/>
                        </a:rPr>
                        <a:t>Rezultat po 2 </a:t>
                      </a:r>
                      <a:r>
                        <a:rPr lang="pl-PL" sz="1600" dirty="0" smtClean="0">
                          <a:latin typeface="+mn-lt"/>
                          <a:ea typeface="Calibri"/>
                          <a:cs typeface="Calibri"/>
                        </a:rPr>
                        <a:t>miesiącach</a:t>
                      </a:r>
                      <a:r>
                        <a:rPr lang="pl-PL" sz="1600" baseline="0" dirty="0" smtClean="0"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pl-PL" sz="1600" dirty="0" smtClean="0"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+mn-lt"/>
                          <a:ea typeface="Calibri"/>
                          <a:cs typeface="Calibri"/>
                        </a:rPr>
                        <a:t>Dokument ewaluacyjny 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200" dirty="0" smtClean="0"/>
              <a:t>Metoda i harmonogram prac (1)</a:t>
            </a:r>
            <a:endParaRPr lang="pl-PL" sz="32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265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656"/>
                <a:gridCol w="541094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Etap prac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nad Strategią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Metody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planowania strategicznego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Etap II </a:t>
                      </a:r>
                      <a:r>
                        <a:rPr kumimoji="0" lang="pl-PL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Diagnoza </a:t>
                      </a:r>
                      <a:endParaRPr kumimoji="0" lang="pl-PL" sz="1600" b="1" kern="1200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6213" lvl="0" indent="-176213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Ekspercka analiza </a:t>
                      </a:r>
                      <a:r>
                        <a:rPr kumimoji="0" lang="pl-P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społeczno-ekonomiczna </a:t>
                      </a: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stanu miasta na podstawie dokumentów i danych statystycznych </a:t>
                      </a:r>
                    </a:p>
                    <a:p>
                      <a:pPr marL="176213" lvl="0" indent="-176213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Analiza SWOT metodą moderowanych warsztatów </a:t>
                      </a:r>
                      <a:r>
                        <a:rPr kumimoji="0" lang="pl-PL" sz="1600" u="sng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z udziałem podmiotów lokalnych i regionalnych </a:t>
                      </a:r>
                    </a:p>
                    <a:p>
                      <a:pPr marL="176213" lvl="0" indent="-176213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Identyfikacja potencjałów i barier rozwojowych metodą moderowanych warsztatów </a:t>
                      </a:r>
                      <a:r>
                        <a:rPr kumimoji="0" lang="pl-PL" sz="1600" u="sng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z udziałem podmiotów lokalnych i regionalnych</a:t>
                      </a:r>
                    </a:p>
                    <a:p>
                      <a:pPr marL="176213" lvl="0" indent="-176213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Synteza wyników analiz eksperckich i warsztatów 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Rezultat po 6 </a:t>
                      </a:r>
                      <a:r>
                        <a:rPr kumimoji="0" lang="pl-P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miesiącach </a:t>
                      </a:r>
                      <a:endParaRPr kumimoji="0" lang="pl-PL" sz="1600" kern="1200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Dokument diagnostyczny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Metoda i harmonogram prac (2)</a:t>
            </a:r>
            <a:endParaRPr lang="pl-PL" sz="3200" dirty="0"/>
          </a:p>
        </p:txBody>
      </p:sp>
      <p:pic>
        <p:nvPicPr>
          <p:cNvPr id="6" name="Obraz 5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4871677" y="6550223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003232" cy="1302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1124"/>
                <a:gridCol w="526210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Etap prac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nad Strategią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Metody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planowania strategicznego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Etap III </a:t>
                      </a:r>
                      <a:r>
                        <a:rPr kumimoji="0" lang="pl-PL" sz="1600" b="1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Wizja i misja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-34290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Formułowanie wizji i misji w interakcji z Radą Strategii 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Rezultat po 7 </a:t>
                      </a:r>
                      <a:r>
                        <a:rPr kumimoji="0" lang="pl-P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miesiącach</a:t>
                      </a:r>
                      <a:r>
                        <a:rPr kumimoji="0" lang="pl-P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endParaRPr kumimoji="0" lang="pl-PL" sz="1600" kern="1200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Tekst wizji i misji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Metoda i harmonogram prac (3)</a:t>
            </a:r>
            <a:endParaRPr lang="pl-PL" sz="3200" dirty="0"/>
          </a:p>
        </p:txBody>
      </p:sp>
      <p:pic>
        <p:nvPicPr>
          <p:cNvPr id="6" name="Obraz 5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4871677" y="6550223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573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656"/>
                <a:gridCol w="541094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Etap prac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nad Strategią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Metody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planowania strategicznego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Etap IV </a:t>
                      </a:r>
                      <a:r>
                        <a:rPr kumimoji="0" lang="pl-PL" sz="1600" b="1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Cele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-34290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Ustalanie celów strategicznych i podrzędnych metodą moderowanych warsztatów </a:t>
                      </a:r>
                      <a:r>
                        <a:rPr kumimoji="0" lang="pl-PL" sz="1600" u="sng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z udziałem podmiotów lokalnych i regionalnych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Rezultat po 10 </a:t>
                      </a:r>
                      <a:r>
                        <a:rPr kumimoji="0" lang="pl-P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miesiącach</a:t>
                      </a:r>
                      <a:endParaRPr kumimoji="0" lang="pl-PL" sz="1600" kern="1200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Tabela celów strategicznych i pośrednich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Metoda i harmonogram prac (4)</a:t>
            </a:r>
            <a:endParaRPr lang="pl-PL" sz="3200" dirty="0"/>
          </a:p>
        </p:txBody>
      </p:sp>
      <p:pic>
        <p:nvPicPr>
          <p:cNvPr id="6" name="Obraz 5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4871677" y="6550223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492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656"/>
                <a:gridCol w="541094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Etap prac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nad Strategią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Calibri"/>
                          <a:cs typeface="Calibri"/>
                        </a:rPr>
                        <a:t>Metody </a:t>
                      </a:r>
                      <a:r>
                        <a:rPr lang="pl-PL" sz="1600" b="1" dirty="0">
                          <a:latin typeface="+mn-lt"/>
                          <a:ea typeface="Calibri"/>
                          <a:cs typeface="Calibri"/>
                        </a:rPr>
                        <a:t>planowania strategicznego</a:t>
                      </a:r>
                      <a:endParaRPr lang="pl-PL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Etap V </a:t>
                      </a:r>
                      <a:r>
                        <a:rPr kumimoji="0" lang="pl-PL" sz="1600" b="1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Dokument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-34290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Ekspercka synteza i formułowanie ostatecznego dokumentu w interakcji z Radą Strategii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Rezultat po 12 </a:t>
                      </a:r>
                      <a:r>
                        <a:rPr kumimoji="0" lang="pl-PL" sz="16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miesiącach</a:t>
                      </a:r>
                      <a:endParaRPr kumimoji="0" lang="pl-PL" sz="1600" kern="1200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600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</a:rPr>
                        <a:t>Dokument ostateczny Strategii Rozwoju Miasta Chojnice na lata 2012-2020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Metoda i harmonogram prac (5)</a:t>
            </a:r>
            <a:endParaRPr lang="pl-PL" sz="3200" dirty="0"/>
          </a:p>
        </p:txBody>
      </p:sp>
      <p:pic>
        <p:nvPicPr>
          <p:cNvPr id="6" name="Obraz 5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4871677" y="6550223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848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3744416"/>
                <a:gridCol w="274664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Etap prac nad Strategią</a:t>
                      </a:r>
                      <a:r>
                        <a:rPr lang="pl-PL" sz="1800" b="1" baseline="0" dirty="0" smtClean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Arial"/>
                        </a:rPr>
                        <a:t>Rodzaj podmiotu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+mn-lt"/>
                          <a:ea typeface="Calibri"/>
                          <a:cs typeface="Arial"/>
                        </a:rPr>
                        <a:t>Zadanie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latin typeface="+mn-lt"/>
                          <a:ea typeface="Calibri"/>
                          <a:cs typeface="Calibri"/>
                        </a:rPr>
                        <a:t>Etap I </a:t>
                      </a: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Ewaluacja Strategii 2002-14</a:t>
                      </a:r>
                      <a:r>
                        <a:rPr lang="pl-PL" sz="1800" b="0" baseline="0" dirty="0" smtClean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Rada Miasta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Urząd Miasta i in. podmioty komunalne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Samorząd gospodarczy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Organizacje pozarządowe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Media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Sformułowanie w formie pisemnej odpowiedzi na rozesłaną ankietę syntetycznej oceny realizacji Strategii 2002-14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Udział podmiotów lokalnych i regionalnych (1)</a:t>
            </a:r>
            <a:endParaRPr lang="pl-PL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163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/>
                <a:gridCol w="2376264"/>
                <a:gridCol w="40427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Etap prac nad Strategią</a:t>
                      </a:r>
                      <a:r>
                        <a:rPr lang="pl-PL" sz="1800" b="1" baseline="0" dirty="0" smtClean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latin typeface="+mn-lt"/>
                          <a:ea typeface="Calibri"/>
                          <a:cs typeface="Arial"/>
                        </a:rPr>
                        <a:t>Rodzaj podmiotu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latin typeface="+mn-lt"/>
                          <a:ea typeface="Calibri"/>
                          <a:cs typeface="Arial"/>
                        </a:rPr>
                        <a:t>Zadanie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latin typeface="+mn-lt"/>
                          <a:ea typeface="Calibri"/>
                          <a:cs typeface="Calibri"/>
                        </a:rPr>
                        <a:t>Etap II</a:t>
                      </a:r>
                      <a:r>
                        <a:rPr lang="pl-PL" sz="1800" baseline="0" dirty="0" smtClean="0"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pl-PL" sz="1800" b="1" dirty="0" smtClean="0">
                          <a:latin typeface="+mn-lt"/>
                          <a:ea typeface="Calibri"/>
                          <a:cs typeface="Calibri"/>
                        </a:rPr>
                        <a:t>Diagnoza </a:t>
                      </a:r>
                      <a:endParaRPr lang="pl-PL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pl-PL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Urząd Miasta i in. podmioty komunalne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Samorząd gospodarczy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Organizacje pozarządowe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Media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Przekazanie informacji, danych  statystycznych oraz sprawozdań 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800" dirty="0">
                          <a:latin typeface="+mn-lt"/>
                          <a:ea typeface="Calibri"/>
                          <a:cs typeface="Arial"/>
                        </a:rPr>
                        <a:t>Udział w moderowanych warsztatach „branżowych” w celu sporządzenia SWOT oraz ustalenia potencjałów i barier rozwoju </a:t>
                      </a:r>
                      <a:endParaRPr lang="pl-PL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Udział podmiotów lokalnych i regionalnych (2)</a:t>
            </a:r>
            <a:endParaRPr lang="pl-PL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389</TotalTime>
  <Words>556</Words>
  <Application>Microsoft Office PowerPoint</Application>
  <PresentationFormat>Pokaz na ekranie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Hol</vt:lpstr>
      <vt:lpstr>Metoda i harmonogram prac,  udział podmiotów lokalnych i regionalnych  oraz struktura dokumentu  Strategii Rozwoju Miasta Chojnice  na lata 2012-2020 </vt:lpstr>
      <vt:lpstr>Schemat opracowania Strategii Rozwoju Miasta Chojnice na lata 2012-2020</vt:lpstr>
      <vt:lpstr>Metoda i harmonogram prac (1)</vt:lpstr>
      <vt:lpstr>Metoda i harmonogram prac (2)</vt:lpstr>
      <vt:lpstr>Metoda i harmonogram prac (3)</vt:lpstr>
      <vt:lpstr>Metoda i harmonogram prac (4)</vt:lpstr>
      <vt:lpstr>Metoda i harmonogram prac (5)</vt:lpstr>
      <vt:lpstr>Udział podmiotów lokalnych i regionalnych (1)</vt:lpstr>
      <vt:lpstr>Udział podmiotów lokalnych i regionalnych (2)</vt:lpstr>
      <vt:lpstr>Udział podmiotów lokalnych i regionalnych (3)</vt:lpstr>
      <vt:lpstr>Udział podmiotów lokalnych i regionalnych (4)</vt:lpstr>
      <vt:lpstr>Udział podmiotów lokalnych i regionalnych (5)</vt:lpstr>
      <vt:lpstr>Dziękuję za uwagę! 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Tomasz Michalski</dc:creator>
  <cp:lastModifiedBy>PW</cp:lastModifiedBy>
  <cp:revision>96</cp:revision>
  <dcterms:created xsi:type="dcterms:W3CDTF">2012-03-09T11:33:55Z</dcterms:created>
  <dcterms:modified xsi:type="dcterms:W3CDTF">2012-03-12T08:47:59Z</dcterms:modified>
</cp:coreProperties>
</file>