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00" r:id="rId3"/>
    <p:sldId id="301" r:id="rId4"/>
    <p:sldId id="302" r:id="rId5"/>
    <p:sldId id="288" r:id="rId6"/>
    <p:sldId id="289" r:id="rId7"/>
    <p:sldId id="296" r:id="rId8"/>
    <p:sldId id="297" r:id="rId9"/>
    <p:sldId id="290" r:id="rId10"/>
    <p:sldId id="291" r:id="rId11"/>
    <p:sldId id="294" r:id="rId12"/>
    <p:sldId id="292" r:id="rId13"/>
    <p:sldId id="293" r:id="rId14"/>
    <p:sldId id="257" r:id="rId15"/>
    <p:sldId id="305" r:id="rId16"/>
    <p:sldId id="303" r:id="rId17"/>
    <p:sldId id="320" r:id="rId18"/>
    <p:sldId id="321" r:id="rId19"/>
    <p:sldId id="304" r:id="rId20"/>
    <p:sldId id="306" r:id="rId21"/>
    <p:sldId id="322" r:id="rId22"/>
    <p:sldId id="323" r:id="rId23"/>
    <p:sldId id="307" r:id="rId24"/>
    <p:sldId id="308" r:id="rId25"/>
    <p:sldId id="309" r:id="rId26"/>
    <p:sldId id="325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4" r:id="rId38"/>
    <p:sldId id="258" r:id="rId39"/>
    <p:sldId id="260" r:id="rId40"/>
    <p:sldId id="277" r:id="rId41"/>
    <p:sldId id="275" r:id="rId4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nga Lipska" initials="KL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072" autoAdjust="0"/>
  </p:normalViewPr>
  <p:slideViewPr>
    <p:cSldViewPr>
      <p:cViewPr varScale="1">
        <p:scale>
          <a:sx n="103" d="100"/>
          <a:sy n="103" d="100"/>
        </p:scale>
        <p:origin x="177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0EB94-D035-418F-A40A-58B62A9FAF83}" type="datetimeFigureOut">
              <a:rPr lang="pl-PL" smtClean="0"/>
              <a:t>28.12.2022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6A78B-4220-4C91-A2D7-6041E460909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7143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6A78B-4220-4C91-A2D7-6041E460909D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607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6A78B-4220-4C91-A2D7-6041E460909D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7387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6A78B-4220-4C91-A2D7-6041E460909D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1014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16A78B-4220-4C91-A2D7-6041E460909D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4763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6A78B-4220-4C91-A2D7-6041E460909D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2294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6A78B-4220-4C91-A2D7-6041E460909D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0065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6A78B-4220-4C91-A2D7-6041E460909D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4413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6A78B-4220-4C91-A2D7-6041E460909D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0893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6A78B-4220-4C91-A2D7-6041E460909D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0392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6A78B-4220-4C91-A2D7-6041E460909D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8453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16A78B-4220-4C91-A2D7-6041E460909D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9248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B86-E9B4-49DA-9D1E-BA97E31063AF}" type="datetimeFigureOut">
              <a:rPr lang="pl-PL" smtClean="0"/>
              <a:t>28.12.2022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7352-AE21-44BC-B328-E9739BBA65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2417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B86-E9B4-49DA-9D1E-BA97E31063AF}" type="datetimeFigureOut">
              <a:rPr lang="pl-PL" smtClean="0"/>
              <a:t>28.12.2022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7352-AE21-44BC-B328-E9739BBA65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085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B86-E9B4-49DA-9D1E-BA97E31063AF}" type="datetimeFigureOut">
              <a:rPr lang="pl-PL" smtClean="0"/>
              <a:t>28.12.2022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7352-AE21-44BC-B328-E9739BBA65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5203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B86-E9B4-49DA-9D1E-BA97E31063AF}" type="datetimeFigureOut">
              <a:rPr lang="pl-PL" smtClean="0"/>
              <a:t>28.12.2022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7352-AE21-44BC-B328-E9739BBA65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8485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B86-E9B4-49DA-9D1E-BA97E31063AF}" type="datetimeFigureOut">
              <a:rPr lang="pl-PL" smtClean="0"/>
              <a:t>28.12.2022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7352-AE21-44BC-B328-E9739BBA65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1870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B86-E9B4-49DA-9D1E-BA97E31063AF}" type="datetimeFigureOut">
              <a:rPr lang="pl-PL" smtClean="0"/>
              <a:t>28.12.2022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7352-AE21-44BC-B328-E9739BBA65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397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B86-E9B4-49DA-9D1E-BA97E31063AF}" type="datetimeFigureOut">
              <a:rPr lang="pl-PL" smtClean="0"/>
              <a:t>28.12.2022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7352-AE21-44BC-B328-E9739BBA65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156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B86-E9B4-49DA-9D1E-BA97E31063AF}" type="datetimeFigureOut">
              <a:rPr lang="pl-PL" smtClean="0"/>
              <a:t>28.12.2022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7352-AE21-44BC-B328-E9739BBA65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5385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B86-E9B4-49DA-9D1E-BA97E31063AF}" type="datetimeFigureOut">
              <a:rPr lang="pl-PL" smtClean="0"/>
              <a:t>28.12.2022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7352-AE21-44BC-B328-E9739BBA65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6682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B86-E9B4-49DA-9D1E-BA97E31063AF}" type="datetimeFigureOut">
              <a:rPr lang="pl-PL" smtClean="0"/>
              <a:t>28.12.2022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7352-AE21-44BC-B328-E9739BBA65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8322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75B86-E9B4-49DA-9D1E-BA97E31063AF}" type="datetimeFigureOut">
              <a:rPr lang="pl-PL" smtClean="0"/>
              <a:t>28.12.2022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07352-AE21-44BC-B328-E9739BBA65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5506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75B86-E9B4-49DA-9D1E-BA97E31063AF}" type="datetimeFigureOut">
              <a:rPr lang="pl-PL" smtClean="0"/>
              <a:t>28.12.2022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07352-AE21-44BC-B328-E9739BBA65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390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39005" y="1834819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pl-PL" sz="4000" dirty="0"/>
            </a:br>
            <a:r>
              <a:rPr lang="pl-PL" sz="4000" dirty="0">
                <a:solidFill>
                  <a:srgbClr val="0070C0"/>
                </a:solidFill>
              </a:rPr>
              <a:t>„</a:t>
            </a:r>
            <a:r>
              <a:rPr lang="pl-PL" sz="3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Poprawa gospodarki wodami opadowymi i roztopowymi </a:t>
            </a:r>
            <a:br>
              <a:rPr lang="pl-PL" sz="3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9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terenie MOF Chojnice-Człuchów”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59904" y="1138198"/>
            <a:ext cx="4748200" cy="511733"/>
          </a:xfrm>
        </p:spPr>
        <p:txBody>
          <a:bodyPr>
            <a:noAutofit/>
          </a:bodyPr>
          <a:lstStyle/>
          <a:p>
            <a:pPr algn="l"/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Chojnice, 29.12.2022 </a:t>
            </a:r>
          </a:p>
          <a:p>
            <a:pPr algn="l"/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Konferencja na podsumowanie realizacji projektu: </a:t>
            </a:r>
          </a:p>
          <a:p>
            <a:pPr algn="just"/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C:\Users\PRiWZ-Irmina\Desktop\Irmina\Desktop\Zdjęcia burmistrza herb\Herb Chojnic właściw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982" y="5145451"/>
            <a:ext cx="772888" cy="94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23" y="269839"/>
            <a:ext cx="8063333" cy="868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A4467F3-0A81-3931-53BF-82ACB2D5417C}"/>
              </a:ext>
            </a:extLst>
          </p:cNvPr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18510"/>
            <a:ext cx="7024687" cy="19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029AE6A-2D5A-786E-A02D-7FBC65098E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42" y="5145451"/>
            <a:ext cx="699745" cy="90792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B5AEB64-317F-4BDD-1C0B-5AF06B6A47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04" y="5171818"/>
            <a:ext cx="732994" cy="91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70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F11116-19FF-40C1-A822-6427EFED9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766" y="234264"/>
            <a:ext cx="8229600" cy="704035"/>
          </a:xfrm>
        </p:spPr>
        <p:txBody>
          <a:bodyPr>
            <a:normAutofit fontScale="90000"/>
          </a:bodyPr>
          <a:lstStyle/>
          <a:p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Wcześniejsze działania z zakresu gospodarki </a:t>
            </a:r>
            <a:b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wodnej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2C2C31-3436-4F1C-A92B-1EAC12DDF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76262" cy="70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9545501-EA68-4575-B5ED-D5EF3303D963}"/>
              </a:ext>
            </a:extLst>
          </p:cNvPr>
          <p:cNvSpPr txBox="1"/>
          <p:nvPr/>
        </p:nvSpPr>
        <p:spPr>
          <a:xfrm>
            <a:off x="683766" y="1052736"/>
            <a:ext cx="7776666" cy="26161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związku z nasilającym się problemem związanym z występowaniem lokalnych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poddtopień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powstała koncepcja 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renaturyzacji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gospodarki wodnej w obrębie miasta Chojnice uwzględniająca przede wszystkim odtworzenie zbiorników retencyjnych. </a:t>
            </a:r>
          </a:p>
          <a:p>
            <a:pPr algn="just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	W latach 2009 - 2010 r. przeprowadzono prace melioracyjne w Parku 1000–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lecia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(na terenie dawnego Jeziora Zakonnego), w efekcie których wykonano m.in.:</a:t>
            </a:r>
          </a:p>
          <a:p>
            <a:pPr algn="just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0B81FDA-61A0-4A87-A0EA-BD13815E0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919684"/>
            <a:ext cx="5184378" cy="332398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9BD0755C-EE94-4E34-BCC1-102417596560}"/>
              </a:ext>
            </a:extLst>
          </p:cNvPr>
          <p:cNvSpPr txBox="1"/>
          <p:nvPr/>
        </p:nvSpPr>
        <p:spPr>
          <a:xfrm>
            <a:off x="323528" y="3265917"/>
            <a:ext cx="230425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zbiorniki retencyjne wraz z układem łączących je kanałów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zestawy separatorów oczyszczających ścieki deszczowe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stację pomp, budowlę upustowo-piętrzącą i zastawkę</a:t>
            </a:r>
          </a:p>
          <a:p>
            <a:pPr algn="just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75603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C12EC6-AA44-4F41-842F-D9778AB1B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60" y="257194"/>
            <a:ext cx="8229600" cy="707231"/>
          </a:xfrm>
        </p:spPr>
        <p:txBody>
          <a:bodyPr>
            <a:normAutofit/>
          </a:bodyPr>
          <a:lstStyle/>
          <a:p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programowych robót kanalizacyjnych</a:t>
            </a:r>
            <a:endParaRPr lang="pl-PL" sz="32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5A48BE7-B43E-4652-8D19-96BFE5849074}"/>
              </a:ext>
            </a:extLst>
          </p:cNvPr>
          <p:cNvSpPr txBox="1"/>
          <p:nvPr/>
        </p:nvSpPr>
        <p:spPr>
          <a:xfrm>
            <a:off x="611561" y="1340768"/>
            <a:ext cx="78488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Realizację projektu poprzedziła analiza stanu istniejącego i uwarunkowań technicznych i formalno-prawnych, w wyniku której zidentyfikowano najważniejsze problemy i działania w zakresie uregulowania systemu gospodarki wodnej, kanalizacji deszczowej i infrastruktury przeciwpowodziowej. </a:t>
            </a: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W 2015 roku firma INWOD ze Szczecina sporządziła dokument pn. „Odprowadzanie wód opadowych i roztopowych na terenie miasta Chojnice – </a:t>
            </a:r>
            <a:r>
              <a:rPr lang="pl-PL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koncepcja szczegółowa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  <a:p>
            <a:pPr algn="just"/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Celem opracowania była aktualizacja i uporządkowanie wiedzy n/t funkcjonowania istniejących układów odprowadzania wód oraz koncepcyjne wypracowanie kierunków działań.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ED61B60-081A-4391-8111-4F315D747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40" y="91750"/>
            <a:ext cx="576262" cy="70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88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46EB981E-5542-4E3D-B6AA-29AF22B421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390"/>
            <a:ext cx="9144000" cy="638922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79437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672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814E9C6C-5EB7-49FC-ADAF-C5684369D466}"/>
              </a:ext>
            </a:extLst>
          </p:cNvPr>
          <p:cNvSpPr txBox="1"/>
          <p:nvPr/>
        </p:nvSpPr>
        <p:spPr>
          <a:xfrm>
            <a:off x="323528" y="477965"/>
            <a:ext cx="8589838" cy="614577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2015 roku pojawiły się możliwości uzyskania dofinansowania na poprawę gospodarki wodami opadowymi i roztopowymi w ramach Regionalnego Programu Operacyjnego dla Województwa Pomorskiego na lata 2014-2020.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opracowanej koncepcji wybrano niezbędny zakres robót związanych z budową kanalizacji deszczowej w mieście Chojnice i w drodze przetargu wybrano autora dokumentacji projektowej – firmę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B&amp;B Jan Burglin z Chojnic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Jesienią 2016 roku uzyskano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pozwoleń na budowę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obejmujących budowę nowej sieci kanalizacji deszczowej, przebudowę rowów, budowę separatorów, budowę i przebudowę zbiorników retencyjnych.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odpowiedzi na ogłoszenie o konkursie w ramach Działania 11.1. Ograniczanie zagrożeń naturalnych Regionalnego Programu Operacyjnego dla Województwa Pomorskiego na lata 2014-2020, Gmina Miejska Chojnice jako lider partnerstwa utworzonego z Gminą Miejską Człuchów i Powiatem Chojnickim, złożyła wniosek o dofinansowanie projektu pn.: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„Poprawa gospodarki wodami opadowymi i roztopowymi na terenie MOF Chojnice – Człuchów”. </a:t>
            </a:r>
            <a:endParaRPr lang="pl-PL" sz="16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Projekt został wysoko oceniony i wybrany przez Zarząd Województwa Pomorskiego do dofinansowania z Europejskiego Funduszu Rozwoju Regionalnego.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 dniu 18.08.2017r. została podpisana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umowa o dofinansowanie projektu nr RPPM.11.01.00-0008/16-00.</a:t>
            </a:r>
            <a:endParaRPr lang="pl-PL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l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3F4F65ED-B049-4FA4-B971-31457786308B}"/>
              </a:ext>
            </a:extLst>
          </p:cNvPr>
          <p:cNvSpPr txBox="1">
            <a:spLocks/>
          </p:cNvSpPr>
          <p:nvPr/>
        </p:nvSpPr>
        <p:spPr>
          <a:xfrm>
            <a:off x="683766" y="234264"/>
            <a:ext cx="8229600" cy="5304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Umowa o dofinansowanie projektu</a:t>
            </a:r>
          </a:p>
        </p:txBody>
      </p:sp>
    </p:spTree>
    <p:extLst>
      <p:ext uri="{BB962C8B-B14F-4D97-AF65-F5344CB8AC3E}">
        <p14:creationId xmlns:p14="http://schemas.microsoft.com/office/powerpoint/2010/main" val="2823584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88640"/>
            <a:ext cx="8568951" cy="6192688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Zakres rzeczowy projektu w mieście Chojnice został zrealizowany w ramach 	9 umów na wykonanie robót budowlanych, umowy na pełnienie nadzoru  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              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inwestorskiego oraz umowy na pełnienie nadzoru autorskiego:</a:t>
            </a:r>
          </a:p>
          <a:p>
            <a:pPr marL="0" indent="0" algn="just">
              <a:spcBef>
                <a:spcPts val="0"/>
              </a:spcBef>
              <a:buNone/>
            </a:pPr>
            <a:endParaRPr lang="pl-PL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l-PL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l-PL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0"/>
              </a:spcBef>
              <a:buFont typeface="Arial" panose="020B0604020202020204" pitchFamily="34" charset="0"/>
              <a:buAutoNum type="arabicPeriod"/>
            </a:pP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Umowa nr BI.272.4.2018 z dnia 19.03.2018r.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pl-PL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(Wykonawca: firma </a:t>
            </a:r>
            <a:r>
              <a:rPr lang="pl-PL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Wo</a:t>
            </a:r>
            <a:r>
              <a:rPr lang="pl-PL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-Kop Wojciech </a:t>
            </a:r>
            <a:r>
              <a:rPr lang="pl-PL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Drewczyński</a:t>
            </a:r>
            <a:r>
              <a:rPr lang="pl-PL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Chojnic)</a:t>
            </a:r>
          </a:p>
          <a:p>
            <a:pPr marL="0" indent="0" algn="just">
              <a:spcBef>
                <a:spcPts val="0"/>
              </a:spcBef>
              <a:buNone/>
            </a:pPr>
            <a:endParaRPr lang="pl-PL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l-PL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powyższej umowy wykonano kanalizację deszczową z odwodnieniem i niezbędną przebudową ulic: </a:t>
            </a:r>
            <a:r>
              <a:rPr lang="pl-PL" sz="1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Władysława Jagiełło, Mieszka I, Bolesława Chrobrego, Zygmunta Augusta, Kazimierza Wielkiego, Jedności Robotniczej, Królowej Jadwigi, Bolesława Chrobrego, Wojska Polskiego, Batalionów Chłopskich, Czynu Zbrojnego Kolejarzy i Armii Ludowej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spcBef>
                <a:spcPts val="0"/>
              </a:spcBef>
              <a:buNone/>
            </a:pPr>
            <a:endParaRPr lang="pl-PL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Termin zakończenia umowy: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15.10.2020 r. </a:t>
            </a:r>
          </a:p>
          <a:p>
            <a:pPr marL="0" indent="0" algn="just">
              <a:spcBef>
                <a:spcPts val="0"/>
              </a:spcBef>
              <a:buNone/>
            </a:pP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wyniku realizacji umowy osiągnięto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wskaźnik produktu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l-PL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długość wybudowanej sieci kanalizacji deszczowej” 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poziomie 2,436 km.</a:t>
            </a:r>
            <a:endParaRPr lang="pl-PL" sz="16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l-PL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Koszty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poniesione w ramach umowy: 6.265.285,54 zł, w tym roboty dodatkowe: 816.934,76 zł.</a:t>
            </a:r>
          </a:p>
          <a:p>
            <a:pPr marL="0" indent="0" algn="just">
              <a:spcBef>
                <a:spcPts val="0"/>
              </a:spcBef>
              <a:buNone/>
            </a:pP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l-PL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endParaRPr 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endParaRPr lang="pl-PL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l-P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l-P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l-P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C18BEA-CC62-8911-224D-5841D2B59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576262" cy="70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4069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F51A87F4-6880-389D-DF45-519A4E902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70" y="133639"/>
            <a:ext cx="7560840" cy="3816424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C60FFFA-DAAC-A23A-A21E-2D8FEAEFF950}"/>
              </a:ext>
            </a:extLst>
          </p:cNvPr>
          <p:cNvSpPr txBox="1"/>
          <p:nvPr/>
        </p:nvSpPr>
        <p:spPr>
          <a:xfrm>
            <a:off x="240670" y="150645"/>
            <a:ext cx="612068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Budowa </a:t>
            </a:r>
            <a:r>
              <a:rPr lang="pl-PL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kd</a:t>
            </a:r>
            <a:r>
              <a:rPr lang="pl-PL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 ulicach na osiedlu Kolejarz, </a:t>
            </a:r>
          </a:p>
          <a:p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fot. </a:t>
            </a:r>
            <a:r>
              <a:rPr lang="pl-PL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D.Frymark</a:t>
            </a:r>
            <a:endParaRPr lang="pl-P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C7FEFE9-8B69-E1B3-52DE-44855AAFF28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b="21775"/>
          <a:stretch>
            <a:fillRect/>
          </a:stretch>
        </p:blipFill>
        <p:spPr bwMode="auto">
          <a:xfrm>
            <a:off x="240670" y="4077072"/>
            <a:ext cx="4321472" cy="253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925709FB-27D3-F3AD-3CC1-6B2663C142AA}"/>
              </a:ext>
            </a:extLst>
          </p:cNvPr>
          <p:cNvSpPr txBox="1"/>
          <p:nvPr/>
        </p:nvSpPr>
        <p:spPr>
          <a:xfrm>
            <a:off x="323527" y="6237312"/>
            <a:ext cx="26494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pl-PL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Wpusty uliczne </a:t>
            </a:r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fot. </a:t>
            </a:r>
            <a:r>
              <a:rPr lang="pl-PL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J.Burglin</a:t>
            </a:r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182B5C9-42F9-80D1-E2D4-07AC28956EF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3882" y="4070906"/>
            <a:ext cx="4310976" cy="2542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43D43C9-F6EF-9477-C8EA-0584ED4D4716}"/>
              </a:ext>
            </a:extLst>
          </p:cNvPr>
          <p:cNvSpPr txBox="1"/>
          <p:nvPr/>
        </p:nvSpPr>
        <p:spPr>
          <a:xfrm>
            <a:off x="6070018" y="6237311"/>
            <a:ext cx="28948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odwodnienie liniowe 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fot. </a:t>
            </a:r>
            <a:r>
              <a:rPr lang="pl-P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J.Burglin</a:t>
            </a:r>
            <a:endParaRPr 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187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3EC92E-A289-8F06-284F-9A1839EF9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Umowa nr BI.272.9.2018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z 27.04.2018r.</a:t>
            </a:r>
            <a:b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pl-PL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(Wykonawca: Konsorcjum firm: </a:t>
            </a:r>
            <a:r>
              <a:rPr lang="pl-PL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PRMiOŚ</a:t>
            </a:r>
            <a:r>
              <a:rPr lang="pl-PL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EKOMEL Sp. z o.o. z Chojnic - Lider, PHUP INSTAL Sp. z o.o. z Nieżychowic)</a:t>
            </a:r>
            <a:endParaRPr lang="pl-PL" i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5315CF-3E1E-467A-A287-46756DE64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 algn="just">
              <a:spcBef>
                <a:spcPts val="0"/>
              </a:spcBef>
              <a:buNone/>
            </a:pPr>
            <a:endParaRPr lang="pl-PL" sz="1600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16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powyższej umowy wykonano:</a:t>
            </a:r>
          </a:p>
          <a:p>
            <a:pPr marL="0" indent="0" algn="just">
              <a:spcBef>
                <a:spcPts val="0"/>
              </a:spcBef>
              <a:buNone/>
            </a:pP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kanalizację deszczową wraz z odwodnieniem oraz niezbędną przebudową drogi w ulicy </a:t>
            </a:r>
            <a:r>
              <a:rPr lang="pl-PL" sz="1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Pomorskiej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oraz ulicy </a:t>
            </a:r>
            <a:r>
              <a:rPr lang="pl-PL" sz="1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Zawiszy Czarnego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Chojnicach;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ziemny, przepływowy </a:t>
            </a:r>
            <a:r>
              <a:rPr lang="pl-PL" sz="1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zbiornik retencyjny „</a:t>
            </a:r>
            <a:r>
              <a:rPr lang="pl-PL" sz="1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Zachodni-Człuchowska</a:t>
            </a:r>
            <a:r>
              <a:rPr lang="pl-PL" sz="1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wraz z infrastrukturą towarzyszącą, tj. budowlą wlotową i budowlą upustową;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sz="1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separator nr 16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wraz z niezbędną przebudową drogi i chodnika;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przebudowę </a:t>
            </a:r>
            <a:r>
              <a:rPr lang="pl-PL" sz="1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Rowu Zachodniego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wraz z separatorami i infrastrukturą towarzyszącą;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ziemny, przepływowy </a:t>
            </a:r>
            <a:r>
              <a:rPr lang="pl-PL" sz="1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zbiornik retencyjny „Zachodni”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wraz z infrastrukturą towarzyszącą, tj. budowlą wlotową, wylotową, wylotami w korpusie grobli zbiornika oraz drenażem wzdłuż grobli zamykającej zbiornik.</a:t>
            </a:r>
          </a:p>
          <a:p>
            <a:pPr marL="0" indent="0" algn="just">
              <a:spcBef>
                <a:spcPts val="0"/>
              </a:spcBef>
              <a:buNone/>
            </a:pPr>
            <a:endParaRPr lang="pl-PL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Termin zakończenia umowy: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15.10.2020 r. </a:t>
            </a:r>
          </a:p>
          <a:p>
            <a:pPr marL="0" indent="0" algn="just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wyniku realizacji umowy osiągnięto wskaźniki produktu:</a:t>
            </a:r>
            <a:endParaRPr lang="pl-PL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„długość wybudowanej sieci kanalizacji deszczowej”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poziomie 0,801 km</a:t>
            </a:r>
            <a:endParaRPr lang="pl-PL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„pojemność obiektów małej retencji”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na poziomie 24.826,5 m³.</a:t>
            </a:r>
            <a:endParaRPr lang="pl-PL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Koszty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poniesione w ramach umowy: 11.373.272,51 zł, w tym roboty dodatkowe: 183.463,93 zł.</a:t>
            </a:r>
            <a:endParaRPr lang="pl-PL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82E8EAD-1BD5-5EE8-E516-51D106703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576262" cy="70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27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7B519C76-9DEE-3F36-C856-DDE0BC1DF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0149"/>
            <a:ext cx="8636718" cy="614519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5D5C0A19-8F05-1CF6-858A-9DAC05F574EA}"/>
              </a:ext>
            </a:extLst>
          </p:cNvPr>
          <p:cNvSpPr txBox="1"/>
          <p:nvPr/>
        </p:nvSpPr>
        <p:spPr>
          <a:xfrm rot="10800000" flipH="1" flipV="1">
            <a:off x="467544" y="410966"/>
            <a:ext cx="45365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widok na zbiornik retencyjny </a:t>
            </a:r>
            <a:r>
              <a:rPr lang="pl-PL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Zachodni-Człuchowska</a:t>
            </a:r>
            <a:r>
              <a:rPr lang="pl-PL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Rów Zachodni, </a:t>
            </a:r>
            <a:r>
              <a:rPr lang="pl-PL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fot. </a:t>
            </a:r>
            <a:r>
              <a:rPr lang="pl-PL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D.Frymark</a:t>
            </a: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382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9AB8BBBB-BD14-EC16-BD22-14B724620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64" y="368660"/>
            <a:ext cx="8828065" cy="6120680"/>
          </a:xfr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A209D0A-865D-570B-56FF-58D85D16C531}"/>
              </a:ext>
            </a:extLst>
          </p:cNvPr>
          <p:cNvSpPr txBox="1"/>
          <p:nvPr/>
        </p:nvSpPr>
        <p:spPr>
          <a:xfrm rot="10800000" flipV="1">
            <a:off x="539552" y="476672"/>
            <a:ext cx="4680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widok na zbiornik retencyjny Zachodni, </a:t>
            </a:r>
            <a:r>
              <a:rPr lang="pl-PL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fot. </a:t>
            </a:r>
            <a:r>
              <a:rPr lang="pl-PL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D.Frymark</a:t>
            </a: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764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26C7540D-0C6B-3286-DA8B-9369E396B1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588" y="176278"/>
            <a:ext cx="4294794" cy="310074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5780689-83F8-DB03-8470-2A0F2F5F5E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5" y="205264"/>
            <a:ext cx="4392217" cy="3071757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F7407CC-EB64-9CA7-AA9D-BA862E2D4B4F}"/>
              </a:ext>
            </a:extLst>
          </p:cNvPr>
          <p:cNvSpPr txBox="1"/>
          <p:nvPr/>
        </p:nvSpPr>
        <p:spPr>
          <a:xfrm rot="10800000" flipH="1" flipV="1">
            <a:off x="179512" y="205266"/>
            <a:ext cx="38164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zbiornik retencyjny Zachodni, </a:t>
            </a:r>
            <a:r>
              <a:rPr lang="pl-PL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fot. </a:t>
            </a:r>
            <a:r>
              <a:rPr lang="pl-PL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J.Burglin</a:t>
            </a: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5D89520-3308-C840-CD10-24778CC0BC3D}"/>
              </a:ext>
            </a:extLst>
          </p:cNvPr>
          <p:cNvSpPr txBox="1"/>
          <p:nvPr/>
        </p:nvSpPr>
        <p:spPr>
          <a:xfrm rot="10800000" flipH="1" flipV="1">
            <a:off x="4876564" y="189877"/>
            <a:ext cx="3259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tablica inf. – zbiornik retencyjny </a:t>
            </a:r>
            <a:r>
              <a:rPr lang="pl-PL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Zachodni-Człuchowska</a:t>
            </a:r>
            <a:r>
              <a:rPr lang="pl-PL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fot. </a:t>
            </a:r>
            <a:r>
              <a:rPr lang="pl-PL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J.Burglin</a:t>
            </a:r>
            <a:r>
              <a:rPr lang="pl-PL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A431456-3171-8A2D-D656-253FBC982DA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893" y="3404593"/>
            <a:ext cx="4379400" cy="320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AFD8032-1604-0CCA-BEE2-0B58711B7939}"/>
              </a:ext>
            </a:extLst>
          </p:cNvPr>
          <p:cNvSpPr txBox="1"/>
          <p:nvPr/>
        </p:nvSpPr>
        <p:spPr>
          <a:xfrm rot="10800000" flipH="1" flipV="1">
            <a:off x="376813" y="6184466"/>
            <a:ext cx="44997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separator nr 12 przy </a:t>
            </a:r>
            <a:r>
              <a:rPr lang="pl-PL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zb.Fatimska</a:t>
            </a:r>
            <a:r>
              <a:rPr lang="pl-PL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fot. </a:t>
            </a:r>
            <a:r>
              <a:rPr lang="pl-PL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J.Burglin</a:t>
            </a: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67D045C-C005-D772-CBFA-31AFA293824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b="17181"/>
          <a:stretch>
            <a:fillRect/>
          </a:stretch>
        </p:blipFill>
        <p:spPr bwMode="auto">
          <a:xfrm>
            <a:off x="4666709" y="3418399"/>
            <a:ext cx="4294794" cy="320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05AAD33-48F4-7530-345D-26A95AA6E3B3}"/>
              </a:ext>
            </a:extLst>
          </p:cNvPr>
          <p:cNvSpPr txBox="1"/>
          <p:nvPr/>
        </p:nvSpPr>
        <p:spPr>
          <a:xfrm rot="10800000" flipH="1" flipV="1">
            <a:off x="4735505" y="6061657"/>
            <a:ext cx="41978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tablica inf. – zbiornik retencyjny Zachodni, </a:t>
            </a:r>
            <a:r>
              <a:rPr lang="pl-PL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fot. </a:t>
            </a:r>
            <a:r>
              <a:rPr lang="pl-PL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J.Burglin</a:t>
            </a:r>
            <a:endParaRPr lang="pl-PL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773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C60815-65D8-AAC2-E5D0-17F85D3C9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12" y="-99392"/>
            <a:ext cx="8147248" cy="5887963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endParaRPr lang="pl-PL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„Poprawa gospodarki wodami opadowymi i roztopowymi na terenie MOF Chojnice-Człuchów”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projekt zrealizowany w formie partnerstwa zawartego pomiędzy: </a:t>
            </a:r>
            <a:r>
              <a:rPr lang="pl-PL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Gminą Miejską Chojnice, Gminą Miejską Człuchów i Powiatem Chojnickim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 którym Gmina Miejska Chojnice pełniła funkcję Lidera, na obszarze miasta Chojnice i miasta Człuchów należących do dwubiegunowego Chojnicko-Człuchowskiego Miejskiego Obszaru Funkcjonalnego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Projekt dofinansowany jest ze środków Europejskiego Funduszu Rozwoju Regionalnego na podstawie umowy o dofinansowanie nr RPPM.11.01.00-22-0008/16-00 z dnia 18.08.2017 r., z </a:t>
            </a:r>
            <a:r>
              <a:rPr lang="pl-P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późn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zmianami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Termin realizacji inwestycji:  15.11.2017 - 31.12.2022 r.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77573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87F10A-87EE-48F7-1AC3-E9B7DB57F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Umowa nr BI.272.17.2018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z 17.08.2018r.</a:t>
            </a:r>
            <a:b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(Wykonawca: MAZUR Specjalistyczne Przedsiębiorstwo Robót Inżynieryjnych z Łozienicy)</a:t>
            </a:r>
            <a:endParaRPr lang="pl-PL" sz="1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F79F43-F777-321A-B49C-55870EE06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18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powyższej umowy wykonano:</a:t>
            </a: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układ separacji 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kd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 wraz z wylotem do istniejącego ziemnego zbiornika wodnego - ul. 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Wielewska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 </a:t>
            </a:r>
            <a:r>
              <a:rPr lang="pl-PL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(separator nr 8);</a:t>
            </a:r>
            <a:endParaRPr lang="pl-PL" sz="1800" dirty="0">
              <a:solidFill>
                <a:srgbClr val="000000"/>
              </a:solidFill>
              <a:effectLst/>
              <a:latin typeface="Liberation Sans"/>
              <a:ea typeface="Calibri" panose="020F0502020204030204" pitchFamily="34" charset="0"/>
              <a:cs typeface="Liberation Sans"/>
            </a:endParaRPr>
          </a:p>
          <a:p>
            <a:pPr algn="just">
              <a:spcAft>
                <a:spcPts val="0"/>
              </a:spcAft>
            </a:pPr>
            <a:r>
              <a:rPr lang="pl-PL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separatory nr 6 i 7 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wchodzące w skład układu oczyszczającego ON Skiba </a:t>
            </a:r>
            <a:endParaRPr lang="pl-PL" sz="1800" dirty="0">
              <a:effectLst/>
              <a:latin typeface="Liberation Sans"/>
              <a:ea typeface="Calibri" panose="020F0502020204030204" pitchFamily="34" charset="0"/>
              <a:cs typeface="Liberation Sans"/>
            </a:endParaRPr>
          </a:p>
          <a:p>
            <a:pPr algn="just">
              <a:spcAft>
                <a:spcPts val="0"/>
              </a:spcAft>
            </a:pPr>
            <a:r>
              <a:rPr lang="pl-PL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regulację Strugi </a:t>
            </a:r>
            <a:r>
              <a:rPr lang="pl-PL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Jarcewskiej</a:t>
            </a:r>
            <a:r>
              <a:rPr lang="pl-PL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 </a:t>
            </a: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- zabudowa koryta rzeki na odc. 429m z budową odwodnienia (drenaż) oraz budowę kolektorów deszczowych (ul. Strzelecka, Mickiewicza)</a:t>
            </a:r>
            <a:endParaRPr lang="pl-PL" sz="1800" dirty="0">
              <a:solidFill>
                <a:srgbClr val="000000"/>
              </a:solidFill>
              <a:effectLst/>
              <a:latin typeface="Liberation Sans"/>
              <a:ea typeface="Calibri" panose="020F0502020204030204" pitchFamily="34" charset="0"/>
              <a:cs typeface="Liberation Sans"/>
            </a:endParaRPr>
          </a:p>
          <a:p>
            <a:pPr algn="just">
              <a:spcAft>
                <a:spcPts val="0"/>
              </a:spcAft>
            </a:pP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budowę </a:t>
            </a:r>
            <a:r>
              <a:rPr lang="pl-P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kd</a:t>
            </a: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 wraz z odwodnieniem i niezbędną przebudową 6 </a:t>
            </a:r>
            <a:r>
              <a:rPr lang="pl-PL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ulic</a:t>
            </a: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 od Zbiornika Fatimska do </a:t>
            </a:r>
            <a:r>
              <a:rPr lang="pl-P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ul.Podmurnej</a:t>
            </a: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 (</a:t>
            </a:r>
            <a:r>
              <a:rPr lang="pl-PL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Al. M. B. Fatimskiej, ul. Pokoju Toruńskiego, Kwiatowa, Człuchowska, Sukienników, Pl. Piastowski, </a:t>
            </a:r>
            <a:r>
              <a:rPr lang="pl-PL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Podmurna</a:t>
            </a:r>
            <a:r>
              <a:rPr lang="pl-PL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);</a:t>
            </a:r>
            <a:endParaRPr lang="pl-PL" sz="1800" dirty="0">
              <a:solidFill>
                <a:srgbClr val="000000"/>
              </a:solidFill>
              <a:effectLst/>
              <a:latin typeface="Liberation Sans"/>
              <a:ea typeface="Calibri" panose="020F0502020204030204" pitchFamily="34" charset="0"/>
              <a:cs typeface="Liberation Sans"/>
            </a:endParaRPr>
          </a:p>
          <a:p>
            <a:pPr algn="just">
              <a:spcAft>
                <a:spcPts val="0"/>
              </a:spcAft>
            </a:pP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budowę </a:t>
            </a:r>
            <a:r>
              <a:rPr lang="pl-P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kd</a:t>
            </a: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 z odwodnieniem ulicy wraz z niezbędną przebudową drogi i infrastrukturą towarzyszącą w ul. 14-go Lutego w Chojnicach (obecnie Sępoleńska);</a:t>
            </a:r>
            <a:endParaRPr lang="pl-PL" sz="1800" dirty="0">
              <a:solidFill>
                <a:srgbClr val="000000"/>
              </a:solidFill>
              <a:effectLst/>
              <a:latin typeface="Liberation Sans"/>
              <a:ea typeface="Calibri" panose="020F0502020204030204" pitchFamily="34" charset="0"/>
              <a:cs typeface="Liberation Sans"/>
            </a:endParaRPr>
          </a:p>
          <a:p>
            <a:pPr algn="just">
              <a:spcAft>
                <a:spcPts val="0"/>
              </a:spcAft>
            </a:pPr>
            <a:r>
              <a:rPr lang="pl-PL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regulację Strugi </a:t>
            </a:r>
            <a:r>
              <a:rPr lang="pl-PL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Jarcewskiej</a:t>
            </a:r>
            <a:r>
              <a:rPr lang="pl-PL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 od ul. Zielonej do oczyszczalni </a:t>
            </a: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wraz z budową przepustu drogowego oraz budową separatorów: </a:t>
            </a:r>
            <a:r>
              <a:rPr lang="pl-PL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ON Skarbowy, Separator nr 5</a:t>
            </a: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;</a:t>
            </a:r>
            <a:endParaRPr lang="pl-PL" sz="1800" dirty="0">
              <a:solidFill>
                <a:srgbClr val="000000"/>
              </a:solidFill>
              <a:effectLst/>
              <a:latin typeface="Liberation Sans"/>
              <a:ea typeface="Calibri" panose="020F0502020204030204" pitchFamily="34" charset="0"/>
              <a:cs typeface="Liberation Sans"/>
            </a:endParaRPr>
          </a:p>
          <a:p>
            <a:pPr algn="just">
              <a:spcAft>
                <a:spcPts val="0"/>
              </a:spcAft>
            </a:pP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rozbudowę ziemnego </a:t>
            </a:r>
            <a:r>
              <a:rPr lang="pl-PL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zbiornika retencyjnego "Fatimska</a:t>
            </a:r>
            <a: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Liberation Sans"/>
              </a:rPr>
              <a:t>" - ul. M.B. Fatimskiej.</a:t>
            </a:r>
          </a:p>
          <a:p>
            <a:pPr marL="0" indent="0" algn="just">
              <a:spcBef>
                <a:spcPts val="0"/>
              </a:spcBef>
              <a:buNone/>
            </a:pPr>
            <a:endParaRPr lang="pl-PL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Termin zakończenia umowy: 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15.10.2020 r. </a:t>
            </a:r>
          </a:p>
          <a:p>
            <a:pPr marL="0" indent="0" algn="just"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wyniku realizacji umowy osiągnięto wskaźniki produktu: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„długość wybudowanej sieci kanalizacji deszczowej”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poziomie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1,374 km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„pojemność obiektów małej retencji”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na poziomie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3.749 m³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Koszty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poniesione w ramach umowy: 20.055.827,89 zł, w tym roboty dodatkowe: 275.827,89 zł.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pl-PL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Liberation Sans"/>
            </a:endParaRPr>
          </a:p>
          <a:p>
            <a:pPr algn="just">
              <a:spcAft>
                <a:spcPts val="0"/>
              </a:spcAft>
            </a:pPr>
            <a:endParaRPr lang="pl-PL" sz="1800" dirty="0">
              <a:solidFill>
                <a:srgbClr val="000000"/>
              </a:solidFill>
              <a:effectLst/>
              <a:latin typeface="Liberation Sans"/>
              <a:ea typeface="Calibri" panose="020F0502020204030204" pitchFamily="34" charset="0"/>
              <a:cs typeface="Liberation Sans"/>
            </a:endParaRPr>
          </a:p>
          <a:p>
            <a:endParaRPr lang="pl-P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EFAC0A1-3A1E-AC30-4C5E-8A71368D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9" y="188640"/>
            <a:ext cx="576262" cy="70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497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8292A68-6CD6-A8EB-1A26-B3672B6298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76" y="260648"/>
            <a:ext cx="8485447" cy="5652591"/>
          </a:xfrm>
          <a:prstGeom prst="rect">
            <a:avLst/>
          </a:prstGeom>
        </p:spPr>
      </p:pic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4B4CD4EE-601F-6C69-99AF-46249ABE9EB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64778" y="6021288"/>
            <a:ext cx="87137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Przebudowany zbiornik retencyjny „Fatimska” 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fot. </a:t>
            </a:r>
            <a:r>
              <a:rPr lang="pl-PL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D.Frymark</a:t>
            </a:r>
            <a:endParaRPr lang="pl-P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390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3DE8C37-3F55-8CC8-1EB0-86EB56A48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3" y="336253"/>
            <a:ext cx="4464864" cy="2974396"/>
          </a:xfrm>
        </p:spPr>
      </p:pic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id="{A7C207C5-80BE-A002-9605-E9E2B23359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6253"/>
            <a:ext cx="4222693" cy="2974396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D128D58D-2B1E-6C28-D4EC-70AD6D14F3C2}"/>
              </a:ext>
            </a:extLst>
          </p:cNvPr>
          <p:cNvSpPr txBox="1"/>
          <p:nvPr/>
        </p:nvSpPr>
        <p:spPr>
          <a:xfrm>
            <a:off x="3059832" y="28476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Struga </a:t>
            </a:r>
            <a:r>
              <a:rPr lang="pl-PL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Jarcewska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lang="pl-PL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koryto otwarte, 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fot. </a:t>
            </a:r>
            <a:r>
              <a:rPr lang="pl-PL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D.Frymark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E5B064C1-10E6-6FED-3E71-FF6FE35B17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85" y="3520968"/>
            <a:ext cx="4449262" cy="3148392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0A4980D-4528-B05D-FB5F-BCDAE613F944}"/>
              </a:ext>
            </a:extLst>
          </p:cNvPr>
          <p:cNvSpPr txBox="1"/>
          <p:nvPr/>
        </p:nvSpPr>
        <p:spPr>
          <a:xfrm>
            <a:off x="225878" y="355970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Bystrotok, </a:t>
            </a:r>
            <a:r>
              <a:rPr lang="pl-PL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fot. </a:t>
            </a:r>
            <a:r>
              <a:rPr lang="pl-PL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D.Frymark</a:t>
            </a:r>
            <a:r>
              <a:rPr lang="pl-PL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30F6E5DC-DB5F-BF9F-CC06-AC243E691B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69" y="3520968"/>
            <a:ext cx="4232439" cy="314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100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22EE7EA0-6153-36E8-D514-1CE79B0A5A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604" y="185552"/>
            <a:ext cx="4092433" cy="308389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56F46FE-123A-0360-4792-EF2E3BFF088A}"/>
              </a:ext>
            </a:extLst>
          </p:cNvPr>
          <p:cNvSpPr txBox="1"/>
          <p:nvPr/>
        </p:nvSpPr>
        <p:spPr>
          <a:xfrm>
            <a:off x="5029351" y="219049"/>
            <a:ext cx="38529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Separator ON Skiba w trakcie montażu, </a:t>
            </a:r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fot. </a:t>
            </a:r>
            <a:r>
              <a:rPr lang="pl-PL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D.Frymark</a:t>
            </a:r>
            <a:endParaRPr lang="pl-PL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D8050AD0-BBFA-F314-B827-C91D2C5511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9" y="3440101"/>
            <a:ext cx="4620824" cy="3060350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DEE976A-13CB-EC6C-597E-25A1F4012A27}"/>
              </a:ext>
            </a:extLst>
          </p:cNvPr>
          <p:cNvSpPr txBox="1"/>
          <p:nvPr/>
        </p:nvSpPr>
        <p:spPr>
          <a:xfrm>
            <a:off x="172538" y="3440101"/>
            <a:ext cx="3852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Struga (kanał zamknięty), separator ON Skarbowy, </a:t>
            </a:r>
          </a:p>
          <a:p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fot. </a:t>
            </a:r>
            <a:r>
              <a:rPr lang="pl-P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D.Frymark</a:t>
            </a:r>
            <a:endParaRPr lang="pl-PL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ymbol zastępczy zawartości 10">
            <a:extLst>
              <a:ext uri="{FF2B5EF4-FFF2-40B4-BE49-F238E27FC236}">
                <a16:creationId xmlns:a16="http://schemas.microsoft.com/office/drawing/2014/main" id="{BD925C36-EA22-46E4-9E19-A3CD6AEC3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8" y="185552"/>
            <a:ext cx="4642634" cy="308389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673AAB9-3406-2968-3AEC-80E7CD1C022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6377" y="3429000"/>
            <a:ext cx="4095268" cy="30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E886152-9BEE-9CC8-B9AA-E421FACF3AE3}"/>
              </a:ext>
            </a:extLst>
          </p:cNvPr>
          <p:cNvSpPr txBox="1"/>
          <p:nvPr/>
        </p:nvSpPr>
        <p:spPr>
          <a:xfrm>
            <a:off x="4955978" y="3411256"/>
            <a:ext cx="2592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Separator nr przy ul. </a:t>
            </a:r>
            <a:r>
              <a:rPr lang="pl-PL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Wielewskiej</a:t>
            </a:r>
            <a:r>
              <a:rPr lang="pl-PL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fot. </a:t>
            </a:r>
            <a:r>
              <a:rPr lang="pl-PL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D.Frymark</a:t>
            </a:r>
            <a:endParaRPr lang="pl-PL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FC2C45C-581B-94ED-29AC-5851E23ACECC}"/>
              </a:ext>
            </a:extLst>
          </p:cNvPr>
          <p:cNvSpPr txBox="1"/>
          <p:nvPr/>
        </p:nvSpPr>
        <p:spPr>
          <a:xfrm>
            <a:off x="162670" y="219049"/>
            <a:ext cx="38529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Separator ON Skiba w trakcie montażu, </a:t>
            </a:r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fot. </a:t>
            </a:r>
            <a:r>
              <a:rPr lang="pl-PL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D.Frymark</a:t>
            </a:r>
            <a:endParaRPr lang="pl-PL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990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042D73-4D43-FB07-3398-6D43B91D9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0814"/>
          </a:xfrm>
        </p:spPr>
        <p:txBody>
          <a:bodyPr>
            <a:noAutofit/>
          </a:bodyPr>
          <a:lstStyle/>
          <a:p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4. Umowa nr BI.272.1.2019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z 06.02.2019 r.</a:t>
            </a:r>
            <a:b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(Wykonawca: Konsorcjum firm – </a:t>
            </a:r>
            <a:r>
              <a:rPr lang="pl-PL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Marbruk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Sp. z o.o., </a:t>
            </a:r>
            <a:r>
              <a:rPr lang="pl-PL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sp.komandytowa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Lider, </a:t>
            </a:r>
            <a:r>
              <a:rPr lang="pl-PL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PRMiOŚ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l-PL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Ekomel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Sp. z </a:t>
            </a:r>
            <a:r>
              <a:rPr lang="pl-PL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o.o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PHUP </a:t>
            </a:r>
            <a:r>
              <a:rPr lang="pl-PL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Instal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Sp. z o.o. )</a:t>
            </a:r>
            <a:endParaRPr lang="pl-PL" sz="1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F91D198-A82B-7B89-36C4-DA0518BDE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60090"/>
            <a:ext cx="8363272" cy="4373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ramach powyższej umowy wykonano 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kanalizację deszczową wraz z odwodnieniem i odtworzeniem nawierzchni w ulicach: </a:t>
            </a:r>
            <a:r>
              <a:rPr lang="pl-PL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Łanowa, Towarowa, Al. Brzozowa, </a:t>
            </a:r>
            <a:r>
              <a:rPr lang="pl-PL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Sędzickiego</a:t>
            </a:r>
            <a:r>
              <a:rPr lang="pl-PL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Dworcowa, Łużycka, Kaszubska, </a:t>
            </a:r>
            <a:r>
              <a:rPr lang="pl-PL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Angowicka</a:t>
            </a:r>
            <a:r>
              <a:rPr lang="pl-PL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Umowa z udziałem Powiatu Chojnickiego, którego zakres rzeczowy obejmował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budowę wpustów wraz z odtworzeniem nawierzchni i korektą profilu dróg powiatowych: 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Angowicka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Dworcowa i Towarowa.</a:t>
            </a:r>
            <a:endParaRPr lang="pl-PL" sz="1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pl-PL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Termin zakończenia umowy: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30.11.2020 r. </a:t>
            </a:r>
          </a:p>
          <a:p>
            <a:pPr marL="0" indent="0" algn="just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wyniku realizacji umowy osiągnięto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wskaźnik produktu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l-PL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długość wybudowanej sieci kanalizacji deszczowej” 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poziomie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2,382 km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Koszty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poniesione w ramach umowy: 8.339.889,22 zł, w tym roboty dodatkowe:  613.261,33 zł.</a:t>
            </a:r>
          </a:p>
          <a:p>
            <a:pPr marL="0" indent="0" algn="just">
              <a:buNone/>
            </a:pP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Wartość zakresu realizowanego przez Gminę Miejską Chojnice:	6.232.782,38 zł</a:t>
            </a:r>
          </a:p>
          <a:p>
            <a:pPr marL="0" indent="0" algn="just">
              <a:buNone/>
            </a:pP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Wartość zakresu realizowanego przez Powiat Chojnicki: 	2.107.106,84 zł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00D42A7-4F14-C233-41BE-5D297CB12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5" y="274638"/>
            <a:ext cx="576262" cy="70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410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53210A30-5317-B6A8-4B45-87E34BAA80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2" y="170703"/>
            <a:ext cx="4201026" cy="282277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84F47C1-4AE1-441C-2A80-27C93667AE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40" y="3331882"/>
            <a:ext cx="5116564" cy="3271353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3DF2B62-DE38-58AA-3FEF-E98D36A97E7F}"/>
              </a:ext>
            </a:extLst>
          </p:cNvPr>
          <p:cNvSpPr txBox="1"/>
          <p:nvPr/>
        </p:nvSpPr>
        <p:spPr>
          <a:xfrm>
            <a:off x="317796" y="2945936"/>
            <a:ext cx="42010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skrzyżowanie ul. Towarowej i Warszawskiej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fot. </a:t>
            </a:r>
            <a:r>
              <a:rPr lang="pl-P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D.Frymark</a:t>
            </a:r>
            <a:endParaRPr 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29EA2ED-2C5B-C9BC-46B6-8E18E86D821B}"/>
              </a:ext>
            </a:extLst>
          </p:cNvPr>
          <p:cNvSpPr txBox="1"/>
          <p:nvPr/>
        </p:nvSpPr>
        <p:spPr>
          <a:xfrm>
            <a:off x="2306939" y="6303605"/>
            <a:ext cx="39932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ul. Kaszubska i ul. Łużycka</a:t>
            </a:r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fot. </a:t>
            </a:r>
            <a:r>
              <a:rPr lang="pl-PL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D.Frymark</a:t>
            </a:r>
            <a:endParaRPr lang="pl-PL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B1ADA480-D053-1519-04C4-BAB32163C4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275" y="3331689"/>
            <a:ext cx="3204227" cy="3252972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ABC69C2-E78B-E1EE-2616-441B05C1DA7E}"/>
              </a:ext>
            </a:extLst>
          </p:cNvPr>
          <p:cNvSpPr txBox="1"/>
          <p:nvPr/>
        </p:nvSpPr>
        <p:spPr>
          <a:xfrm>
            <a:off x="5796137" y="6259793"/>
            <a:ext cx="39932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Wpust uliczny</a:t>
            </a:r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ul. </a:t>
            </a:r>
            <a:r>
              <a:rPr lang="pl-PL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Angowicka</a:t>
            </a:r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fot. </a:t>
            </a:r>
            <a:r>
              <a:rPr lang="pl-PL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J.Burglin</a:t>
            </a:r>
            <a:endParaRPr lang="pl-PL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D1170AA-8579-0207-452C-20101221B8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476" y="170704"/>
            <a:ext cx="4237259" cy="282277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BF5F801-BACA-4580-9051-B1FB3A91D3C8}"/>
              </a:ext>
            </a:extLst>
          </p:cNvPr>
          <p:cNvSpPr txBox="1"/>
          <p:nvPr/>
        </p:nvSpPr>
        <p:spPr>
          <a:xfrm>
            <a:off x="4633598" y="2967335"/>
            <a:ext cx="42010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skrzyżowanie ul. Towarowej i Łanowej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fot. </a:t>
            </a:r>
            <a:r>
              <a:rPr lang="pl-P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D.Frymark</a:t>
            </a:r>
            <a:endParaRPr 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255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821DE2D-1E86-849C-5759-8974DEB43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91" y="283635"/>
            <a:ext cx="8353775" cy="5760640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BB15F52-B18F-1F3E-FC34-5C43DB6E5B68}"/>
              </a:ext>
            </a:extLst>
          </p:cNvPr>
          <p:cNvSpPr txBox="1"/>
          <p:nvPr/>
        </p:nvSpPr>
        <p:spPr>
          <a:xfrm>
            <a:off x="388091" y="6165304"/>
            <a:ext cx="456666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skrzyżowanie ul. Dworcowej i Towarowej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fot.D.Frymark</a:t>
            </a:r>
            <a:r>
              <a:rPr lang="pl-PL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separator</a:t>
            </a:r>
            <a:endParaRPr lang="pl-PL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140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BD1ABA-2946-5A3D-9338-D7B5DEC15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5. Umowa nr BI.272.6.2019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z 22.07.2019r.</a:t>
            </a:r>
            <a:b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pl-PL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(Wykonawca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Przedsiębiorstwo Robót Melioracyjnych i Ochrony Środowiska EKOMEL Sp. z o.o.)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016B4A-762A-51B2-80E2-335972018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476" y="1124744"/>
            <a:ext cx="8438324" cy="5001419"/>
          </a:xfrm>
        </p:spPr>
        <p:txBody>
          <a:bodyPr/>
          <a:lstStyle/>
          <a:p>
            <a:pPr marL="0" indent="0" algn="just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wyniku realizacji powyższej umowy wykonano kanalizację deszczową z odwodnieniem i odtworzeniem nawierzchni ulic na odcinku: </a:t>
            </a:r>
            <a:r>
              <a:rPr lang="pl-PL" sz="1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Parkowa - Plac Niepodległości –Sukienników -Okrężna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Termin zakończenia umowy: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30.09.2022 r. 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wyniku realizacji umowy osiągnięto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wskaźnik produktu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„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długość wybudowanej sieci kanalizacji deszczowej”</a:t>
            </a:r>
            <a:r>
              <a:rPr lang="pl-PL" sz="1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poziomie 0,22 km</a:t>
            </a:r>
            <a:endParaRPr lang="pl-PL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Koszty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poniesione w ramach umowy: 2.507.648,96 zł</a:t>
            </a:r>
          </a:p>
          <a:p>
            <a:pPr marL="0" indent="0" algn="just">
              <a:buNone/>
            </a:pPr>
            <a:endParaRPr lang="pl-PL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025781D-FFA7-08E6-ECA0-197B6E5ABF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6" y="3068960"/>
            <a:ext cx="4320480" cy="324036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B78A83C-CA50-9D77-8252-AFE562C45F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114499"/>
            <a:ext cx="4355791" cy="3200413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67AAF89A-CAD9-8C8B-2064-B73767DB156F}"/>
              </a:ext>
            </a:extLst>
          </p:cNvPr>
          <p:cNvSpPr txBox="1"/>
          <p:nvPr/>
        </p:nvSpPr>
        <p:spPr>
          <a:xfrm>
            <a:off x="1835696" y="589486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Plac Niepodległości</a:t>
            </a:r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fot. </a:t>
            </a:r>
            <a:r>
              <a:rPr lang="pl-PL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J.Burglin</a:t>
            </a:r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190956B-C45B-8B50-7411-7209A5240D8C}"/>
              </a:ext>
            </a:extLst>
          </p:cNvPr>
          <p:cNvSpPr txBox="1"/>
          <p:nvPr/>
        </p:nvSpPr>
        <p:spPr>
          <a:xfrm>
            <a:off x="6551712" y="3103413"/>
            <a:ext cx="25922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przekop ul. Okrężna</a:t>
            </a:r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fot. </a:t>
            </a:r>
            <a:r>
              <a:rPr lang="pl-PL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D.Frymark</a:t>
            </a:r>
            <a:endParaRPr lang="pl-PL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AD367C2-7F49-2CF4-33FD-BC830B755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876"/>
            <a:ext cx="576262" cy="70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4921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A50B58-59C1-F90A-A499-FD01321A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46" y="70350"/>
            <a:ext cx="8229600" cy="792088"/>
          </a:xfrm>
        </p:spPr>
        <p:txBody>
          <a:bodyPr>
            <a:normAutofit/>
          </a:bodyPr>
          <a:lstStyle/>
          <a:p>
            <a:r>
              <a:rPr lang="pl-PL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6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Umowa nr BI.272.7.2019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z 22.07.2019r.</a:t>
            </a:r>
            <a:b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(Wykonawca: </a:t>
            </a:r>
            <a:r>
              <a:rPr lang="pl-PL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Wo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-Kop Wojciech </a:t>
            </a:r>
            <a:r>
              <a:rPr lang="pl-PL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Drewczyński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Chojnice)</a:t>
            </a:r>
            <a:endParaRPr lang="pl-PL" sz="1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6814A06-8852-786E-52FB-A4B5B8AAB2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01013"/>
            <a:ext cx="8640960" cy="5801780"/>
          </a:xfrm>
        </p:spPr>
        <p:txBody>
          <a:bodyPr/>
          <a:lstStyle/>
          <a:p>
            <a:pPr marL="0" indent="0" algn="just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ramach powyższej umowy wybudowano kanalizację deszczową wraz z odwodnieniem i odtworzeniem nawierzchni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 ulic: </a:t>
            </a:r>
            <a:r>
              <a:rPr lang="pl-PL" sz="1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Al. Brzozowa, Prochowa, </a:t>
            </a:r>
            <a:r>
              <a:rPr lang="pl-PL" sz="1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H.Sawickiej</a:t>
            </a:r>
            <a:r>
              <a:rPr lang="pl-PL" sz="1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Ducha Św., Findera (obecna Łąkowa), Okrzei, Kasprzaka, Al. </a:t>
            </a:r>
            <a:r>
              <a:rPr lang="pl-PL" sz="1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Sobierajczyka</a:t>
            </a:r>
            <a:r>
              <a:rPr lang="pl-PL" sz="1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G.Goedtke</a:t>
            </a:r>
            <a:r>
              <a:rPr lang="pl-PL" sz="1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14 Lutego (obecna </a:t>
            </a:r>
            <a:r>
              <a:rPr lang="pl-PL" sz="1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Sepoleńska</a:t>
            </a:r>
            <a:r>
              <a:rPr lang="pl-PL" sz="1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Wycecha.</a:t>
            </a:r>
            <a:endParaRPr lang="pl-PL" sz="1400" dirty="0">
              <a:solidFill>
                <a:srgbClr val="7030A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Termin zakończenia umowy: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30.09.2022 r. 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wyniku realizacji umowy osiągnięto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wskaźnik produktu</a:t>
            </a:r>
            <a:r>
              <a:rPr lang="pl-PL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długość wybudowanej sieci kanalizacji deszczowej – na poziomie 3,45 km</a:t>
            </a:r>
            <a:endParaRPr lang="pl-PL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Koszty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poniesione w ramach umowy: 9.630.366,64 zł, w tym roboty dodatkowe: 1.132.490,02 zł</a:t>
            </a:r>
            <a:endParaRPr lang="pl-PL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Wartość zakresu Gminy Miejskiej Chojnice: 8.945.223,48 zł</a:t>
            </a:r>
            <a:endParaRPr lang="pl-PL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Wartość zakresu Powiatu Chojnickiego: 685.143,16 zł</a:t>
            </a:r>
          </a:p>
          <a:p>
            <a:pPr marL="0" indent="0" algn="just">
              <a:buNone/>
            </a:pPr>
            <a:endParaRPr lang="pl-PL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10DAFB3-F9C7-A495-811E-29636F844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207"/>
            <a:ext cx="576262" cy="70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169FA8C-4A45-E142-D76A-176C994773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31" y="3977450"/>
            <a:ext cx="3513756" cy="261603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8AC8029-84A9-15E5-4B04-45528BEB60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168" y="3977450"/>
            <a:ext cx="3343678" cy="2634520"/>
          </a:xfrm>
          <a:prstGeom prst="rect">
            <a:avLst/>
          </a:prstGeom>
        </p:spPr>
      </p:pic>
      <p:sp>
        <p:nvSpPr>
          <p:cNvPr id="9" name="Symbol zastępczy zawartości 4">
            <a:extLst>
              <a:ext uri="{FF2B5EF4-FFF2-40B4-BE49-F238E27FC236}">
                <a16:creationId xmlns:a16="http://schemas.microsoft.com/office/drawing/2014/main" id="{F9717D8D-4FC7-C8B2-45B2-28ED9B4B7075}"/>
              </a:ext>
            </a:extLst>
          </p:cNvPr>
          <p:cNvSpPr txBox="1">
            <a:spLocks/>
          </p:cNvSpPr>
          <p:nvPr/>
        </p:nvSpPr>
        <p:spPr>
          <a:xfrm>
            <a:off x="431718" y="6173417"/>
            <a:ext cx="3816424" cy="52937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Al.Brzozowa</a:t>
            </a:r>
            <a:r>
              <a:rPr lang="pl-PL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fot. </a:t>
            </a:r>
            <a:r>
              <a:rPr lang="pl-PL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J.Burglin</a:t>
            </a: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ymbol zastępczy zawartości 4">
            <a:extLst>
              <a:ext uri="{FF2B5EF4-FFF2-40B4-BE49-F238E27FC236}">
                <a16:creationId xmlns:a16="http://schemas.microsoft.com/office/drawing/2014/main" id="{B1808183-CC19-E917-7D39-BC344F3BAE41}"/>
              </a:ext>
            </a:extLst>
          </p:cNvPr>
          <p:cNvSpPr txBox="1">
            <a:spLocks/>
          </p:cNvSpPr>
          <p:nvPr/>
        </p:nvSpPr>
        <p:spPr>
          <a:xfrm>
            <a:off x="5490013" y="6218829"/>
            <a:ext cx="3816424" cy="529376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Pl.Piastowski</a:t>
            </a:r>
            <a:r>
              <a:rPr lang="pl-PL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Prochowa, </a:t>
            </a:r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fot. </a:t>
            </a:r>
            <a:r>
              <a:rPr lang="pl-PL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J.Burglin</a:t>
            </a:r>
            <a:endParaRPr lang="pl-PL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77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07E581A-CA1A-6987-AAB5-8311A3DB6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0" y="441784"/>
            <a:ext cx="8898180" cy="5184576"/>
          </a:xfrm>
          <a:prstGeom prst="rect">
            <a:avLst/>
          </a:prstGeom>
        </p:spPr>
      </p:pic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87E7C22-4DDB-11B9-D66F-3C42FE369FD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9512" y="5856617"/>
            <a:ext cx="4454364" cy="56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l-PL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Ducha Świętego i ul. Kasprzaka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fot. </a:t>
            </a:r>
            <a:r>
              <a:rPr lang="pl-PL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D.Frymark</a:t>
            </a:r>
            <a:endParaRPr lang="pl-P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280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D3EC337-1BEC-9FB6-3DAE-610CAA5DA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085" y="172161"/>
            <a:ext cx="8229600" cy="634082"/>
          </a:xfrm>
        </p:spPr>
        <p:txBody>
          <a:bodyPr>
            <a:noAutofit/>
          </a:bodyPr>
          <a:lstStyle/>
          <a:p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 projektu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301924-B42E-9996-76FA-07763042A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45" y="964294"/>
            <a:ext cx="8229600" cy="4929411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Celem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głównym projektu </a:t>
            </a:r>
            <a:r>
              <a:rPr lang="pl-PL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„Poprawa gospodarki wodami opadowymi i roztopowymi na terenie MOF Chojnice-Człuchów”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jest wzmocnienie odporności Chojnicko-Człuchowskiego MOF na powodzie i susze poprzez realizację zadań związanych z rozbudową i modernizacją systemów odprowadzania i oczyszczania wód opadowych i roztopowych oraz </a:t>
            </a:r>
            <a:r>
              <a:rPr lang="pl-P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poprawa stanu ekologicznego wód powierzchniowych, podziemnych i licznych obszarów chronionych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poprzez</a:t>
            </a:r>
            <a:r>
              <a:rPr lang="pl-P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redukcję i monitoring zanieczyszczeń trafiających do odbiorników wraz z wodami opadowymi i roztopowymi.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9977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7AD658-1E37-CBCE-A534-224BA9C5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296144"/>
          </a:xfrm>
        </p:spPr>
        <p:txBody>
          <a:bodyPr>
            <a:normAutofit/>
          </a:bodyPr>
          <a:lstStyle/>
          <a:p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7. Umowa nr BI.272.8.2019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z 22.07.2019r.</a:t>
            </a:r>
            <a:b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(Wykonawca: Konsorcjum firm: </a:t>
            </a:r>
            <a:r>
              <a:rPr lang="pl-PL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PRMiOŚ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l-PL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Ekomel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Sp. z o.o. z Chojnic, PHUP </a:t>
            </a:r>
            <a:r>
              <a:rPr lang="pl-PL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Instal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Sp. z o.o. z Nieżychowic, </a:t>
            </a:r>
            <a:r>
              <a:rPr lang="pl-PL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Marbruk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Sp. z o.o., Sp. komandytowa Charzykowy</a:t>
            </a:r>
            <a:endParaRPr lang="pl-PL" sz="1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F33F72-6400-70E9-897C-5D447578A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Umowa obejmowała budowę kanalizacji deszczowej wraz z odwodnieniem i niezbędną przebudową </a:t>
            </a:r>
            <a:r>
              <a:rPr lang="pl-PL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ul. Grunwaldzkiej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Termin zakończenia realizacji prac: </a:t>
            </a:r>
            <a:r>
              <a:rPr lang="pl-PL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29.06.2021r. (przed umownym terminem).</a:t>
            </a:r>
            <a:endParaRPr lang="pl-PL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wyniku realizacji umowy osiągnięto </a:t>
            </a:r>
            <a:r>
              <a:rPr lang="pl-PL" sz="1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wskaźnik produktu</a:t>
            </a:r>
            <a:r>
              <a:rPr lang="pl-PL" sz="17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długość wybudowanej sieci kanalizacji deszczowej – na poziomie 0,22 km.</a:t>
            </a:r>
            <a:endParaRPr lang="pl-PL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Koszty</a:t>
            </a: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poniesione w ramach umowy: 579.673,69 zł, w tym roboty dodatkowe: 19.329,81 zł.</a:t>
            </a:r>
          </a:p>
          <a:p>
            <a:pPr marL="0" indent="0" algn="just">
              <a:buNone/>
            </a:pPr>
            <a:endParaRPr lang="pl-PL" sz="1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5BEB029-184E-21DC-49E5-787092E67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876"/>
            <a:ext cx="576262" cy="70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1E12D01-C249-A44E-6E82-25124A8834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284984"/>
            <a:ext cx="7268693" cy="343865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778BA7C4-3592-B886-B10B-02887A2A5615}"/>
              </a:ext>
            </a:extLst>
          </p:cNvPr>
          <p:cNvSpPr txBox="1"/>
          <p:nvPr/>
        </p:nvSpPr>
        <p:spPr>
          <a:xfrm>
            <a:off x="637202" y="6240232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pl-PL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ul. Grunwaldzka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fot. UM Chojnice</a:t>
            </a:r>
          </a:p>
        </p:txBody>
      </p:sp>
    </p:spTree>
    <p:extLst>
      <p:ext uri="{BB962C8B-B14F-4D97-AF65-F5344CB8AC3E}">
        <p14:creationId xmlns:p14="http://schemas.microsoft.com/office/powerpoint/2010/main" val="3428974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CD02D1-DC3B-EA73-E156-A53EEC9A2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56" y="8182"/>
            <a:ext cx="8229600" cy="1143000"/>
          </a:xfrm>
        </p:spPr>
        <p:txBody>
          <a:bodyPr>
            <a:normAutofit/>
          </a:bodyPr>
          <a:lstStyle/>
          <a:p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8. Umowa nr BI.272.9.2019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z 22.07.2019r.</a:t>
            </a:r>
            <a:b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(Wykonawca: </a:t>
            </a:r>
            <a:r>
              <a:rPr lang="pl-PL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Wo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-Kop Wojciech </a:t>
            </a:r>
            <a:r>
              <a:rPr lang="pl-PL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Drewczyński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Chojnice)</a:t>
            </a:r>
            <a:endParaRPr lang="pl-PL" sz="1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DD5594B-E6B1-6805-AE7D-5E4007591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184" y="1340768"/>
            <a:ext cx="8229600" cy="4738934"/>
          </a:xfrm>
        </p:spPr>
        <p:txBody>
          <a:bodyPr/>
          <a:lstStyle/>
          <a:p>
            <a:pPr marL="0" indent="0" algn="just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wyniku realizacji powyższej umowy wykonano kanalizację deszczową z odwodnieniem </a:t>
            </a:r>
          </a:p>
          <a:p>
            <a:pPr marL="0" indent="0" algn="just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niezbędną przebudową 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lic: </a:t>
            </a:r>
            <a:r>
              <a:rPr lang="pl-PL" sz="16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Subisława</a:t>
            </a:r>
            <a:r>
              <a:rPr lang="pl-PL" sz="1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Sambora, Dąbrowskiego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Chojnicach.</a:t>
            </a:r>
            <a:endParaRPr lang="pl-PL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Termin zakończenia umowy: </a:t>
            </a:r>
            <a:r>
              <a:rPr lang="pl-PL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30.09.2022 r. </a:t>
            </a:r>
            <a:endParaRPr lang="pl-PL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wyniku realizacji umowy osiągnięto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wskaźnik produktu 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„długość wybudowanej sieci kanalizacji deszczowej”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poziomie 0,49 km.</a:t>
            </a:r>
            <a:endParaRPr lang="pl-PL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Koszty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poniesione w ramach umowy: 2.315.602,76 zł, w tym roboty dodatkowe: 229.523,58 zł.</a:t>
            </a:r>
          </a:p>
          <a:p>
            <a:pPr marL="0" indent="0" algn="just">
              <a:buNone/>
            </a:pPr>
            <a:endParaRPr lang="pl-PL" sz="1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6E384BA-B94B-FDFC-5020-FC3B52935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5080"/>
            <a:ext cx="576262" cy="70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1C7ADA4-0CF9-0301-A520-ACEA012C69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38" y="3474570"/>
            <a:ext cx="4104457" cy="247471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2AEEFC1-5BF1-3B5D-3180-971FF58EFF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356" y="3474570"/>
            <a:ext cx="4248474" cy="247470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85640A5-2A05-70CC-1FCB-FE1CFC38FB8C}"/>
              </a:ext>
            </a:extLst>
          </p:cNvPr>
          <p:cNvSpPr txBox="1"/>
          <p:nvPr/>
        </p:nvSpPr>
        <p:spPr>
          <a:xfrm>
            <a:off x="355416" y="5985161"/>
            <a:ext cx="409277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skrzyżowanie ul. </a:t>
            </a:r>
            <a:r>
              <a:rPr lang="pl-PL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Subisława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ul. Sambora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zdj. UM Chojnice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A91B4D6-2303-C4DF-1D37-17549F07BF53}"/>
              </a:ext>
            </a:extLst>
          </p:cNvPr>
          <p:cNvSpPr txBox="1"/>
          <p:nvPr/>
        </p:nvSpPr>
        <p:spPr>
          <a:xfrm>
            <a:off x="4788024" y="5985162"/>
            <a:ext cx="40005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ul. Dąbrowskiego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zdj. UM Chojnice</a:t>
            </a:r>
          </a:p>
        </p:txBody>
      </p:sp>
    </p:spTree>
    <p:extLst>
      <p:ext uri="{BB962C8B-B14F-4D97-AF65-F5344CB8AC3E}">
        <p14:creationId xmlns:p14="http://schemas.microsoft.com/office/powerpoint/2010/main" val="3571814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385FADA-6211-E493-A540-425624BCA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69" y="332656"/>
            <a:ext cx="8264262" cy="5505475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8689D06F-CDA4-860D-5615-2845F94A75E2}"/>
              </a:ext>
            </a:extLst>
          </p:cNvPr>
          <p:cNvSpPr txBox="1"/>
          <p:nvPr/>
        </p:nvSpPr>
        <p:spPr>
          <a:xfrm>
            <a:off x="439869" y="5949280"/>
            <a:ext cx="49242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widok na </a:t>
            </a:r>
            <a:r>
              <a:rPr lang="pl-PL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ul.Subisława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Sambora, Dąbrowskiego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zdj. </a:t>
            </a:r>
            <a:r>
              <a:rPr lang="pl-P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D.Frymark</a:t>
            </a:r>
            <a:endParaRPr 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341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1AD2ED-7BFA-0F94-F600-E8896E87C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rmAutofit/>
          </a:bodyPr>
          <a:lstStyle/>
          <a:p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9. Umowa nr BI.272.10.2019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z 25.09.2019r.</a:t>
            </a:r>
            <a:b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(Wykonawca: Firma </a:t>
            </a:r>
            <a:r>
              <a:rPr lang="pl-PL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Marbruk</a:t>
            </a:r>
            <a:r>
              <a:rPr lang="pl-PL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Sp. z o.o., Sp. komandytowa, Charzykowy</a:t>
            </a:r>
            <a:r>
              <a:rPr lang="pl-PL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pl-PL" sz="16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F5C7A70-06E0-F5BD-E0A0-98C12C53A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7594"/>
            <a:ext cx="8229600" cy="531574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endParaRPr lang="pl-PL" sz="18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ramach powyższej umowy wykonano: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ziemny „suchy” </a:t>
            </a:r>
            <a:r>
              <a:rPr lang="pl-PL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zbiornik retencyjny „</a:t>
            </a:r>
            <a:r>
              <a:rPr lang="pl-PL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Sobierajczyk</a:t>
            </a:r>
            <a:r>
              <a:rPr lang="pl-PL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wraz z budowlą wlotową,  upustową, rowami odprowadzającymi wody do Rowu S-J, niwelacją terenu oraz automatycznym systemem sterowania z elementami kontrolno-pomiarowymi;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 zastawki sterujące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istniejących zbiornikach retencyjnych wraz z zasilaniem 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- 3 układy urządzeń podczyszczających wody opadowe, 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tj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separatory nr 21,22 i 23</a:t>
            </a:r>
            <a:endParaRPr lang="pl-PL" sz="1800" dirty="0">
              <a:solidFill>
                <a:srgbClr val="7030A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przebudowę Rowu S-J i Rowu Południowego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celem nadania wymaganych przekrojów poprzecznych wraz z niezbędną infrastrukturą: komorą zasuw przechwytującą wody opadowe: rurociągiem z Rowu Południowego, rurociągiem K-2 z rowu od strony ul. 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Angowickiej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oraz rurociągiem K-3 z rowu biegnącego od obwodnicy Chojnic; W komorze zasuw zaprojektowano również możliwość przekierowania wód opadowych kolektorem K-1 do zbiornika „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Sobierajczyk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zbiornik buforowy „</a:t>
            </a:r>
            <a:r>
              <a:rPr lang="pl-PL" sz="1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Angowicka</a:t>
            </a:r>
            <a:r>
              <a:rPr lang="pl-PL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budowla przechwytująca skażone wody opadowe.</a:t>
            </a:r>
          </a:p>
          <a:p>
            <a:pPr marL="0" indent="0" algn="just">
              <a:buNone/>
            </a:pPr>
            <a:endParaRPr lang="pl-PL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Termin zakończenia umowy: 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30.09.2022 r. 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wyniku realizacji umowy osiągnięto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wskaźniki produktu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l-PL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„długość wybudowanej sieci kanalizacji deszczowej”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na poziomie 0,37 km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„pojemność obiektów małej retencji”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na poziomie 62.978 m³.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Koszty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poniesione w ramach umowy: 16.668.469,50 zł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88D9FCF-96E5-D682-8627-7DD40EFC1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3497"/>
            <a:ext cx="576262" cy="70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0650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07FC4EFB-842D-BA45-F609-6934FE13A0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0574"/>
            <a:ext cx="8713788" cy="5804939"/>
          </a:xfr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D40EC09-41D3-1515-BA87-E187AB82B608}"/>
              </a:ext>
            </a:extLst>
          </p:cNvPr>
          <p:cNvSpPr txBox="1"/>
          <p:nvPr/>
        </p:nvSpPr>
        <p:spPr>
          <a:xfrm>
            <a:off x="899592" y="109207"/>
            <a:ext cx="79928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„Suchy” zbiornik </a:t>
            </a:r>
            <a:r>
              <a:rPr lang="pl-PL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Sobierajczyk</a:t>
            </a:r>
            <a:r>
              <a:rPr lang="pl-PL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zbiorniki buforowe, komora rozdziału, separator nr 22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5088BC5-5712-00F9-D678-EF5B2037A63A}"/>
              </a:ext>
            </a:extLst>
          </p:cNvPr>
          <p:cNvSpPr txBox="1"/>
          <p:nvPr/>
        </p:nvSpPr>
        <p:spPr>
          <a:xfrm>
            <a:off x="326992" y="6095513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fot.D.Frymark</a:t>
            </a:r>
            <a:endParaRPr 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089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F06B8EA-B2D0-EAD8-8E91-A40AD0106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4" y="70981"/>
            <a:ext cx="4932627" cy="3286011"/>
          </a:xfr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8F799AE-FCE1-80C1-4CA1-1506843C8C7B}"/>
              </a:ext>
            </a:extLst>
          </p:cNvPr>
          <p:cNvSpPr txBox="1"/>
          <p:nvPr/>
        </p:nvSpPr>
        <p:spPr>
          <a:xfrm>
            <a:off x="5212222" y="188640"/>
            <a:ext cx="4572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„Suchy” zbiornik </a:t>
            </a:r>
            <a:r>
              <a:rPr lang="pl-PL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Sobierajczyk</a:t>
            </a:r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widok od strony południowej</a:t>
            </a:r>
          </a:p>
          <a:p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Fot. </a:t>
            </a:r>
            <a:r>
              <a:rPr lang="pl-PL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D.Frymark</a:t>
            </a:r>
            <a:endParaRPr lang="pl-P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6A546CB-3B77-7384-82F0-09BAA04B9B6A}"/>
              </a:ext>
            </a:extLst>
          </p:cNvPr>
          <p:cNvSpPr txBox="1"/>
          <p:nvPr/>
        </p:nvSpPr>
        <p:spPr>
          <a:xfrm>
            <a:off x="328515" y="6268710"/>
            <a:ext cx="48915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Zastawka na zbiorniku </a:t>
            </a:r>
            <a:r>
              <a:rPr lang="pl-PL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Sobierajczyk</a:t>
            </a:r>
            <a:endParaRPr lang="pl-PL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Fot. </a:t>
            </a:r>
            <a:r>
              <a:rPr lang="pl-PL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D.Frymark</a:t>
            </a:r>
            <a:endParaRPr lang="pl-P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7C3733C-01F7-CC62-325D-71F29876EA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005" y="3410067"/>
            <a:ext cx="4827480" cy="337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67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3890C4D0-9A5A-12FD-B8AC-5F18A0CBD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03" y="104056"/>
            <a:ext cx="2385697" cy="3180928"/>
          </a:xfr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FCE77D7-3AAA-76CD-8C48-2B940C1FB7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04058"/>
            <a:ext cx="4353677" cy="3180926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1BAC7CF-AECD-5129-3BC9-5C0ED6847BA4}"/>
              </a:ext>
            </a:extLst>
          </p:cNvPr>
          <p:cNvSpPr txBox="1"/>
          <p:nvPr/>
        </p:nvSpPr>
        <p:spPr>
          <a:xfrm>
            <a:off x="156763" y="104058"/>
            <a:ext cx="4572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separator nr 22 przy </a:t>
            </a:r>
            <a:r>
              <a:rPr lang="pl-PL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zb.buforowych</a:t>
            </a:r>
            <a:r>
              <a:rPr lang="pl-PL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komora rozdziału, </a:t>
            </a:r>
          </a:p>
          <a:p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fot. UM Chojnice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DF9F05D0-9D08-5E7C-D436-31EF596069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14" y="104057"/>
            <a:ext cx="1812375" cy="3180927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15EA0E9-2248-38FF-47D1-A2C0AB4FEE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0" y="3429000"/>
            <a:ext cx="4353677" cy="3265257"/>
          </a:xfrm>
          <a:prstGeom prst="rect">
            <a:avLst/>
          </a:prstGeom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12E24954-4D95-6120-A547-4CDF41BE5093}"/>
              </a:ext>
            </a:extLst>
          </p:cNvPr>
          <p:cNvSpPr txBox="1"/>
          <p:nvPr/>
        </p:nvSpPr>
        <p:spPr>
          <a:xfrm>
            <a:off x="179510" y="342900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zastawka w Parku 1000-lecia</a:t>
            </a:r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fot.UM Chojnice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CCFAFA22-F0AD-6AC3-830A-4C830BCA480A}"/>
              </a:ext>
            </a:extLst>
          </p:cNvPr>
          <p:cNvSpPr txBox="1"/>
          <p:nvPr/>
        </p:nvSpPr>
        <p:spPr>
          <a:xfrm>
            <a:off x="6609029" y="2761764"/>
            <a:ext cx="241628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separator nr 23, Czarna Droga</a:t>
            </a:r>
          </a:p>
          <a:p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fot.UM Chojnice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D578F832-4DDE-1627-4696-82666DC2C238}"/>
              </a:ext>
            </a:extLst>
          </p:cNvPr>
          <p:cNvSpPr txBox="1"/>
          <p:nvPr/>
        </p:nvSpPr>
        <p:spPr>
          <a:xfrm>
            <a:off x="4633597" y="2761764"/>
            <a:ext cx="166659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szafa sterująca, </a:t>
            </a:r>
          </a:p>
          <a:p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fot.UM Chojnice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7516384C-C05A-093F-224E-1C15DB6F7C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97" y="3428999"/>
            <a:ext cx="4265231" cy="3265257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0DC311E2-FE05-220A-1D69-787B852E5D95}"/>
              </a:ext>
            </a:extLst>
          </p:cNvPr>
          <p:cNvSpPr txBox="1"/>
          <p:nvPr/>
        </p:nvSpPr>
        <p:spPr>
          <a:xfrm>
            <a:off x="4749470" y="6070952"/>
            <a:ext cx="2416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Struga </a:t>
            </a:r>
            <a:r>
              <a:rPr lang="pl-PL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Jarcewska</a:t>
            </a:r>
            <a:r>
              <a:rPr lang="pl-PL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Czarna Droga, </a:t>
            </a:r>
            <a:r>
              <a:rPr lang="pl-PL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fot. </a:t>
            </a:r>
            <a:r>
              <a:rPr lang="pl-PL" sz="1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D.Frymark</a:t>
            </a:r>
            <a:endParaRPr lang="pl-PL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483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7A8438-CBDF-F407-8796-45A071886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476672"/>
            <a:ext cx="8568952" cy="612068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pl-PL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NADZÓR</a:t>
            </a:r>
          </a:p>
          <a:p>
            <a:pPr marL="0" indent="0">
              <a:buNone/>
            </a:pPr>
            <a:endParaRPr lang="pl-PL" dirty="0"/>
          </a:p>
          <a:p>
            <a:pPr marL="0" indent="0" algn="just">
              <a:spcBef>
                <a:spcPts val="1200"/>
              </a:spcBef>
              <a:buNone/>
            </a:pPr>
            <a:endParaRPr lang="pl-PL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1200"/>
              </a:spcBef>
              <a:buNone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Nadzór inwestorski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 realizacją zadań inwestycyjnych na terenie miasta Chojnice pełniła firma </a:t>
            </a:r>
            <a:r>
              <a:rPr lang="pl-PL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Safege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S.A.S. Oddział w Polsce z siedzibą w Warszawie, na podstawie Umowy nr BI.272.5.2018  z dn. 22.03.2018r., z późn.zm. za kwotę: 1.300.725,00 zł, w tym koszt po stronie Gminy Miejskiej Chojnice: 1.242.636,63 zł, Powiatu Chojnickiego: 58.088,37 zł.</a:t>
            </a:r>
          </a:p>
          <a:p>
            <a:pPr marL="0" indent="0" algn="just">
              <a:spcBef>
                <a:spcPts val="1200"/>
              </a:spcBef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Bef>
                <a:spcPts val="1200"/>
              </a:spcBef>
              <a:buNone/>
            </a:pP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Nadzór autorski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 realizacją zadań inwestycyjnych na terenie miasta Chojnice pełniła Pracownia B&amp;B Jan Burglin z Chojnic (autor dokumentacji projektowej), na podstawie Umowy nr BI.272.18.2018 z dn. 30.08.2018r. z późn.zm. za kwotę: 171.888,90 zł.</a:t>
            </a:r>
          </a:p>
          <a:p>
            <a:pPr marL="0" indent="0" algn="just">
              <a:spcBef>
                <a:spcPts val="1200"/>
              </a:spcBef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algn="just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96CFBF3-A142-EB57-D357-49B125096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3497"/>
            <a:ext cx="576262" cy="70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CF574D8-BFB3-5875-A263-3B43E9F9AB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761" y="281628"/>
            <a:ext cx="1954560" cy="130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54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7931224" cy="5112569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Koszt całkowity projektu szacowany jest na: 88,21 mln zł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 tym: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Gmina Miejska Chojnice</a:t>
            </a:r>
            <a:r>
              <a:rPr lang="pl-PL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80,65 mln zł,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dofinansowanie: 48,09 mln zł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Gmina Miejska Człuchów</a:t>
            </a:r>
            <a:r>
              <a:rPr lang="pl-PL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4,69 mln zł,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dofinansowanie: 3,35 mln zł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3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Powiat Chojnicki</a:t>
            </a:r>
            <a:r>
              <a:rPr lang="pl-PL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2,87 mln zł,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dofinansowanie: 0,52 mln zł</a:t>
            </a:r>
          </a:p>
          <a:p>
            <a:pPr marL="0" indent="0" algn="just">
              <a:lnSpc>
                <a:spcPct val="170000"/>
              </a:lnSpc>
              <a:buNone/>
            </a:pPr>
            <a:endParaRPr lang="pl-PL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endParaRPr lang="pl-PL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r>
              <a:rPr lang="pl-PL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pl-PL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Zgodnie z wnioskiem o aneks nr 3 do umowy o dofinansowanie projektu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A811937-FEA6-D508-27F5-30F2E7EBADA5}"/>
              </a:ext>
            </a:extLst>
          </p:cNvPr>
          <p:cNvSpPr txBox="1"/>
          <p:nvPr/>
        </p:nvSpPr>
        <p:spPr>
          <a:xfrm rot="10800000" flipH="1" flipV="1">
            <a:off x="1835696" y="341697"/>
            <a:ext cx="36461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KOSZT PROJEKTU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6CFA264-1825-8BB9-2861-D9624A9DE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73497"/>
            <a:ext cx="1810544" cy="120853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E3AC0CE-38D3-7531-8CF7-C30572F3D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3497"/>
            <a:ext cx="576262" cy="70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8406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59662"/>
            <a:ext cx="8167265" cy="377050"/>
          </a:xfrm>
        </p:spPr>
        <p:txBody>
          <a:bodyPr>
            <a:noAutofit/>
          </a:bodyPr>
          <a:lstStyle/>
          <a:p>
            <a:r>
              <a:rPr lang="pl-PL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EFEKTY DZIAŁAŃ: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4371" y="1408599"/>
            <a:ext cx="8095258" cy="4612689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Wybudowano grawitacyjną sieć kanalizacji deszczowej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wraz z odwodnieniem  i niezbędnym odtworzeniem nawierzchni ulic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łącznej dł. ok. 14,4 km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 tym na terenie </a:t>
            </a:r>
            <a:r>
              <a:rPr lang="pl-PL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m.Chojnice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ok. 11,7 km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dla ponad 30 ulic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różnym zakresie) , na terenie </a:t>
            </a:r>
            <a:r>
              <a:rPr lang="pl-PL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m.Człuchów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(dla 16 ulic w różnym zakresie):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ok.</a:t>
            </a:r>
            <a:r>
              <a:rPr lang="pl-PL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2,7 km;</a:t>
            </a:r>
          </a:p>
          <a:p>
            <a:pPr algn="just">
              <a:buFontTx/>
              <a:buChar char="-"/>
            </a:pPr>
            <a:r>
              <a:rPr lang="pl-PL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ybudowano 4 zbiorniki retencyjne: 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„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Sobierajczyk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„Zachodni”, „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Zachodni-Człuchowska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zbiornik buforowy „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Angowicka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oraz przebudowano zbiornik retencyjny „Fatimska” o łącznej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pojemności retencyjnej ok. 91</a:t>
            </a:r>
            <a:r>
              <a:rPr lang="pl-PL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tys.m³ </a:t>
            </a:r>
            <a:r>
              <a:rPr lang="pl-PL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(tj. ok. 121% wartości wskaźnika założonego w RPO dla województwa pomorskiego);</a:t>
            </a:r>
            <a:endParaRPr lang="pl-PL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pl-PL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Wykonano 14 zestawów separatorów</a:t>
            </a:r>
            <a:r>
              <a:rPr lang="pl-PL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w tym na terenie </a:t>
            </a:r>
            <a:r>
              <a:rPr lang="pl-PL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m.Chojnice</a:t>
            </a:r>
            <a:r>
              <a:rPr lang="pl-PL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12 szt., na terenie </a:t>
            </a:r>
            <a:r>
              <a:rPr lang="pl-PL" sz="1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m.Człuchów</a:t>
            </a:r>
            <a:r>
              <a:rPr lang="pl-PL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2 szt. oraz </a:t>
            </a:r>
            <a:r>
              <a:rPr lang="pl-PL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zastawki sterujące</a:t>
            </a:r>
            <a:r>
              <a:rPr lang="pl-PL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algn="just">
              <a:buFontTx/>
              <a:buChar char="-"/>
            </a:pP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Wykonano regulację Strugi </a:t>
            </a:r>
            <a:r>
              <a:rPr lang="pl-PL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Jarcewskiej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dł. ok. 3,1 km,  (w tym  w zabudowie ok. 0,4 km) oraz zmieniono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parametry techniczne 3 głównych rowów melioracyjnych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 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m.Chojnice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Południowego, S-J i Zachodniego;</a:t>
            </a:r>
          </a:p>
          <a:p>
            <a:pPr algn="just">
              <a:buFontTx/>
              <a:buChar char="-"/>
            </a:pP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endParaRPr lang="pl-PL" sz="1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endParaRPr lang="pl-PL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endParaRPr lang="pl-PL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l-PL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l-PL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85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5C87D9-3E82-CF4C-39AB-05DCEBFDF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274042"/>
          </a:xfrm>
        </p:spPr>
        <p:txBody>
          <a:bodyPr>
            <a:noAutofit/>
          </a:bodyPr>
          <a:lstStyle/>
          <a:p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Przedmiot projektu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CBDE05A-1188-267B-F8DB-4EF1784D9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692696"/>
            <a:ext cx="8229600" cy="5688632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pl-PL" sz="18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Gmina Miejska Chojnice:</a:t>
            </a:r>
            <a:endParaRPr lang="pl-PL" sz="1800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wykonanie grawitacyjnej kanalizacji deszczowej o łącznej długości ok. 11,5 km wraz z odwodnieniem i odtworzeniem nawierzchni ok. 30 ulic w różnym zakresie 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wykonanie 4 zbiorników retencyjnych: „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Sobierajczyk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„Zachodni”, „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Zachodni-Człuchowska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zbiornik buforowy „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Angowicka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oraz przebudowę zbiornika retencyjnego „Fatimska” o łącznej pojemności retencyjnej ok. 88,9 tys.m³ pełniących funkcję akwenów przyjmujących nadmiar wody w sytuacjach występowania deszczy nawalnych i przepływów wezbraniowych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regulację Strugi 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Jarcewskiej</a:t>
            </a: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w zabudowie na długości 429 m oraz w korycie otwartym na długości 2716 m, wraz z przebudową bystrotoku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zmianę parametrów technicznych 3 głównych rowów melioracyjnych: Południowego, S-J i Zachodniego będących odbiornikami wód deszczowych dla południowej i zachodniej części miasta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wykonanie 12 układów separatorów oczyszczających wody opadowe i roztopowe 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wykonanie 4 zastawek sterujących 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l-PL" sz="18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Powiat Chojnicki:</a:t>
            </a:r>
            <a:endParaRPr lang="pl-PL" sz="1800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budowa wpustów wraz z odtworzeniem nawierzchni i korektą profilu następujących dróg powiatowych: Aleja Brzozowa, 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Angowicka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Dworcowa i Towarowa, na odcinku ok. 2.330 km</a:t>
            </a:r>
          </a:p>
          <a:p>
            <a:pPr marL="0" indent="0" algn="just">
              <a:buNone/>
            </a:pPr>
            <a:r>
              <a:rPr lang="pl-PL" sz="1800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Gmina Miejska Człuchów:</a:t>
            </a:r>
            <a:endParaRPr lang="pl-PL" sz="1800" dirty="0">
              <a:solidFill>
                <a:schemeClr val="accent2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wykonanie grawitacyjnej kanalizacji deszczowej o łącznej długości ok. 2,7 km dla 16 ulic w centrum miasta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wykonanie 2 układów separatorów: przy ul. Garbarskiej i ul. Jacka i Agatki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przebudowa ujścia wód deszczowych – 2 wyloty wód opadowych i roztopowych do Jeziora Urzędowego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przebudowa układu kanalizacyjnego wód deszczowych </a:t>
            </a: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"/>
            </a:pPr>
            <a:endParaRPr lang="pl-PL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F2DDA99-9D1B-DAE6-EBD6-C5669AA2E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22" y="647311"/>
            <a:ext cx="360238" cy="44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267929F-4879-34FB-8CE6-34C5B7B54E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6" y="4365104"/>
            <a:ext cx="360238" cy="46740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BE05D58-10A5-48C3-255C-26CD575B9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0" y="3682252"/>
            <a:ext cx="373237" cy="46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399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492515"/>
            <a:ext cx="7776864" cy="706436"/>
          </a:xfrm>
        </p:spPr>
        <p:txBody>
          <a:bodyPr>
            <a:noAutofit/>
          </a:bodyPr>
          <a:lstStyle/>
          <a:p>
            <a:r>
              <a:rPr lang="pl-PL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EFEKTY DZIAŁAŃ: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C2ADD82-D425-4468-8F9C-4BE3C86CE7F1}"/>
              </a:ext>
            </a:extLst>
          </p:cNvPr>
          <p:cNvSpPr txBox="1"/>
          <p:nvPr/>
        </p:nvSpPr>
        <p:spPr>
          <a:xfrm>
            <a:off x="683568" y="1268760"/>
            <a:ext cx="777686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Retencja umożliwia gromadzenie wód w zbiornikach </a:t>
            </a:r>
            <a:b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opadach oraz w czasie suszy (małe wahania poziomu wód gruntowych);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Możliwość odprowadzenia wód opadowych z dróg, parkingów, obiektów kubaturowych, posesji;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Zminimalizowanie ryzyka podtopień;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Umożliwienie realizacji nowych inwestycji, np. węzeł integracyjny – budowa dworca autobusowego i przebudowa dworca kolejowego.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Znaczna redukcja zanieczyszczeń trafiających do odbiorników wraz z wodami opadowymi i roztopowymi poprzez budowę urządzeń podczyszczających i monitorujących, a tym samym poprawa stanu ekologicznego wód powierzchniowych i podziemnych oraz licznych obszarów chronionych.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poprawa jakości życia mieszkańców oraz zwiększenie atrakcyjności turystycznej, osiedleńczej i gospodarczej regionu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207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085184"/>
            <a:ext cx="941957" cy="114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612854AA-E744-C299-B63D-B35E516939F2}"/>
              </a:ext>
            </a:extLst>
          </p:cNvPr>
          <p:cNvSpPr txBox="1"/>
          <p:nvPr/>
        </p:nvSpPr>
        <p:spPr>
          <a:xfrm>
            <a:off x="570117" y="1394770"/>
            <a:ext cx="813690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Wybrany do realizacji w ramach projektu zakres prac to </a:t>
            </a:r>
            <a:r>
              <a:rPr lang="pl-PL" sz="18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wariant kompleksowy</a:t>
            </a:r>
            <a:r>
              <a:rPr lang="pl-PL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polegający na przeprowadzeniu całości niezbędnych działań w zakresie regulacji i uporządkowania systemu kanalizacji deszczowej oraz infrastruktury przeciwpowodziowej na terenie całego Chojnicko-Człuchowskiego Miejskiego Obszaru Funkcjonalnego. Pozwoli na zabezpieczenie przeciwpowodziowe znacznego obszaru obu miast, w tym zabytkowych centrów oraz uzyskanie największych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korzyści społecznych 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(poprawa warunków bytowych, zminimalizowanie zagrożeń związanych z zalewaniem,),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środowiskowych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(poprawa jakości wód powierzchniowych: Strugi </a:t>
            </a:r>
            <a:r>
              <a:rPr lang="pl-PL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Jarcewskiej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Brdy, Jeziora Charzykowskiego, jezior człuchowskich) i 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gospodarczych</a:t>
            </a:r>
            <a: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(koszty napraw skutków zalania i podtopień).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7BCB062F-CCE0-2541-1452-755B4CF84AB3}"/>
              </a:ext>
            </a:extLst>
          </p:cNvPr>
          <p:cNvSpPr txBox="1">
            <a:spLocks/>
          </p:cNvSpPr>
          <p:nvPr/>
        </p:nvSpPr>
        <p:spPr>
          <a:xfrm>
            <a:off x="3275856" y="5085184"/>
            <a:ext cx="4285473" cy="1217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l-PL" sz="2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Dziękujemy za uwagę</a:t>
            </a:r>
          </a:p>
          <a:p>
            <a:pPr algn="just"/>
            <a:endParaRPr lang="pl-PL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l-PL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Wydział Budowlano-Inwestycyjny,</a:t>
            </a:r>
          </a:p>
          <a:p>
            <a:pPr algn="just"/>
            <a:r>
              <a:rPr 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Wydział Programów Rozwojowych </a:t>
            </a:r>
          </a:p>
          <a:p>
            <a:pPr algn="just"/>
            <a:r>
              <a:rPr lang="pl-PL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Współpracy Zagranicznej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DF5CDA0-F582-16D9-6CB4-20BCB3B6FD24}"/>
              </a:ext>
            </a:extLst>
          </p:cNvPr>
          <p:cNvSpPr txBox="1"/>
          <p:nvPr/>
        </p:nvSpPr>
        <p:spPr>
          <a:xfrm rot="10800000" flipH="1" flipV="1">
            <a:off x="3203439" y="505869"/>
            <a:ext cx="3259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PODSUMOWANIE</a:t>
            </a:r>
          </a:p>
        </p:txBody>
      </p:sp>
    </p:spTree>
    <p:extLst>
      <p:ext uri="{BB962C8B-B14F-4D97-AF65-F5344CB8AC3E}">
        <p14:creationId xmlns:p14="http://schemas.microsoft.com/office/powerpoint/2010/main" val="3564609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08F19F5-7F6B-4424-8CBF-45862EC18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6950"/>
            <a:ext cx="576262" cy="70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ytuł 8">
            <a:extLst>
              <a:ext uri="{FF2B5EF4-FFF2-40B4-BE49-F238E27FC236}">
                <a16:creationId xmlns:a16="http://schemas.microsoft.com/office/drawing/2014/main" id="{9B4C7126-CD0E-4B81-9568-AAEDD981F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Potrzeba realizacji projektu w </a:t>
            </a:r>
            <a:r>
              <a:rPr lang="pl-PL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mieście Chojnice </a:t>
            </a:r>
            <a:b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rys historyczny</a:t>
            </a:r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F58D450C-DA86-4A40-A305-F1A0C7BD8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Jeszcze w XIX wieku miasto Chojnice otaczały dwa jeziora:</a:t>
            </a:r>
          </a:p>
          <a:p>
            <a:pPr>
              <a:lnSpc>
                <a:spcPct val="140000"/>
              </a:lnSpc>
            </a:pPr>
            <a:r>
              <a:rPr lang="pl-PL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Jezioro Cegielniane (Zielone) </a:t>
            </a:r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zasypane całkowicie w 1900 r. </a:t>
            </a:r>
            <a:b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1936 r. teren został całkowicie uporządkowany i wybudowano stadion miejski;</a:t>
            </a:r>
          </a:p>
          <a:p>
            <a:pPr>
              <a:lnSpc>
                <a:spcPct val="140000"/>
              </a:lnSpc>
            </a:pPr>
            <a:r>
              <a:rPr lang="pl-PL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Jezioro Zakonne (Jeleńcz)</a:t>
            </a:r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zasypane w  1936 roku (teren dzisiejszego Parku 1000 – </a:t>
            </a:r>
            <a:r>
              <a:rPr lang="pl-PL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lecia</a:t>
            </a:r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algn="just">
              <a:lnSpc>
                <a:spcPct val="140000"/>
              </a:lnSpc>
              <a:buNone/>
            </a:pPr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Natomiast w okolicy dzisiejszych ogródków działkowych </a:t>
            </a:r>
            <a:b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ROD „Przyszłość” znajdowało się </a:t>
            </a:r>
            <a:r>
              <a:rPr lang="pl-PL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„Bagno Zapadniętej Armii” </a:t>
            </a:r>
            <a:r>
              <a:rPr lang="pl-PL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nazwane tak na pamiątkę bitwy, która miała miejsce w 1454 r.</a:t>
            </a:r>
            <a:endParaRPr lang="pl-PL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311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F1523B-20D4-4509-A89B-99B87E03A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88" y="735124"/>
            <a:ext cx="3250704" cy="707231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Historia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73298F6-8956-46F0-A20D-75E89C0FD4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0539" y="2060848"/>
            <a:ext cx="2931541" cy="3600400"/>
          </a:xfrm>
          <a:ln>
            <a:noFill/>
          </a:ln>
        </p:spPr>
        <p:txBody>
          <a:bodyPr>
            <a:noAutofit/>
          </a:bodyPr>
          <a:lstStyle/>
          <a:p>
            <a:r>
              <a:rPr lang="pl-PL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Fotografia przedstawia Plan miasta Chojnice wykonany w 1822 r. przez architekta </a:t>
            </a:r>
            <a:r>
              <a:rPr lang="pl-PL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Ortmana</a:t>
            </a:r>
            <a:r>
              <a:rPr lang="pl-PL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pl-PL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Ilustracja pochodzi z artykułu Andrzeja </a:t>
            </a:r>
            <a:r>
              <a:rPr lang="pl-PL" sz="20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Lorbieckiego</a:t>
            </a:r>
            <a:r>
              <a:rPr lang="pl-PL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pt. „Pruskie kanały kanalizacyjne w Chojnicach” opublikowanego na portalu chojniczanin.pl</a:t>
            </a:r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68EA165F-633A-4083-A79F-6318EA74620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04664"/>
            <a:ext cx="4731741" cy="6105202"/>
          </a:xfr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9FAD740-BE9D-4E64-A8CD-EAB674C95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76262" cy="70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735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837D94-7186-46DB-8F03-B0C5C120B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193" y="499100"/>
            <a:ext cx="3322712" cy="865237"/>
          </a:xfrm>
        </p:spPr>
        <p:txBody>
          <a:bodyPr>
            <a:normAutofit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4AF535-B2FE-4F2F-B971-DA610DDD3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3322712" cy="3124944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pl-PL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Fragment ryciny wykonanej przez </a:t>
            </a:r>
            <a:br>
              <a:rPr lang="pl-PL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Zygmunta Jażdżewskiego </a:t>
            </a:r>
            <a:br>
              <a:rPr lang="pl-PL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1949 r. </a:t>
            </a:r>
            <a:br>
              <a:rPr lang="pl-PL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umieszczonej w sekretariacie Burmistrza Chojnic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C327A6B-712C-4731-BE9E-9CA0AEAEF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76262" cy="70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ymbol zastępczy zawartości 7">
            <a:extLst>
              <a:ext uri="{FF2B5EF4-FFF2-40B4-BE49-F238E27FC236}">
                <a16:creationId xmlns:a16="http://schemas.microsoft.com/office/drawing/2014/main" id="{F904B1FC-D74A-4605-A564-4487D5AF7E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42" y="260648"/>
            <a:ext cx="447385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43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F96CB8-7408-4560-AECA-12E863ADC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7647258" cy="707231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Historia</a:t>
            </a: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A28F702-6826-43BE-AAF3-7E83CC828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41" y="1224722"/>
            <a:ext cx="7064917" cy="4525963"/>
          </a:xfr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09EFE546-F706-4917-9B06-7FB3257D3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76262" cy="70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8B9F7AB-BBA5-486B-9B24-BFEDEECFC5D6}"/>
              </a:ext>
            </a:extLst>
          </p:cNvPr>
          <p:cNvSpPr txBox="1"/>
          <p:nvPr/>
        </p:nvSpPr>
        <p:spPr>
          <a:xfrm>
            <a:off x="1042497" y="5877272"/>
            <a:ext cx="3988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</a:t>
            </a:r>
            <a:r>
              <a:rPr lang="pl-PL" dirty="0"/>
              <a:t>.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Jezioro Zakonne – widok ok. 1900 r.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20095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3B9B18-7C80-41CB-B503-23D6EF2D9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0135"/>
            <a:ext cx="8229600" cy="685801"/>
          </a:xfrm>
        </p:spPr>
        <p:txBody>
          <a:bodyPr>
            <a:normAutofit/>
          </a:bodyPr>
          <a:lstStyle/>
          <a:p>
            <a:r>
              <a:rPr lang="pl-PL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Następstwa osuszenia jezior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54D328-65B7-4CA6-B110-24AA102CA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40560"/>
          </a:xfrm>
        </p:spPr>
        <p:txBody>
          <a:bodyPr/>
          <a:lstStyle/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Zdecydowanie poprawiła się sytuacja epidemiologiczna w mieście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Pojawił się jednak problem z odprowadzaniem wód opadowych (brak zbiorników), zagrożenie podtopieniami i powodzią.</a:t>
            </a:r>
          </a:p>
          <a:p>
            <a:pPr marL="0" indent="0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7412DB7-E324-444F-AC1D-888F9102D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6079"/>
            <a:ext cx="576262" cy="707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5E18E11-A3AB-42DB-B57F-2FEB2C049C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32" y="3120826"/>
            <a:ext cx="5760640" cy="3044478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575BCC7-1C25-4BFE-92B7-6F89D6D22CFF}"/>
              </a:ext>
            </a:extLst>
          </p:cNvPr>
          <p:cNvSpPr txBox="1"/>
          <p:nvPr/>
        </p:nvSpPr>
        <p:spPr>
          <a:xfrm>
            <a:off x="6728304" y="4581128"/>
            <a:ext cx="2213728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fot. UM Chojnice</a:t>
            </a: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podtopione łąki w rejonie ul. Działkowej.</a:t>
            </a:r>
          </a:p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Lipiec 2016 r.</a:t>
            </a:r>
          </a:p>
        </p:txBody>
      </p:sp>
    </p:spTree>
    <p:extLst>
      <p:ext uri="{BB962C8B-B14F-4D97-AF65-F5344CB8AC3E}">
        <p14:creationId xmlns:p14="http://schemas.microsoft.com/office/powerpoint/2010/main" val="908123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2640</TotalTime>
  <Words>3445</Words>
  <Application>Microsoft Office PowerPoint</Application>
  <PresentationFormat>Pokaz na ekranie (4:3)</PresentationFormat>
  <Paragraphs>281</Paragraphs>
  <Slides>41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7" baseType="lpstr">
      <vt:lpstr>Arial</vt:lpstr>
      <vt:lpstr>Calibri</vt:lpstr>
      <vt:lpstr>Liberation Sans</vt:lpstr>
      <vt:lpstr>Times New Roman</vt:lpstr>
      <vt:lpstr>Wingdings</vt:lpstr>
      <vt:lpstr>Motyw pakietu Office</vt:lpstr>
      <vt:lpstr> „Poprawa gospodarki wodami opadowymi i roztopowymi  na terenie MOF Chojnice-Człuchów”</vt:lpstr>
      <vt:lpstr>Prezentacja programu PowerPoint</vt:lpstr>
      <vt:lpstr>Cel projektu</vt:lpstr>
      <vt:lpstr>Przedmiot projektu</vt:lpstr>
      <vt:lpstr>Potrzeba realizacji projektu w mieście Chojnice  – rys historyczny</vt:lpstr>
      <vt:lpstr>Historia</vt:lpstr>
      <vt:lpstr>Historia</vt:lpstr>
      <vt:lpstr>Historia</vt:lpstr>
      <vt:lpstr>Następstwa osuszenia jezior</vt:lpstr>
      <vt:lpstr>Wcześniejsze działania z zakresu gospodarki  wodnej</vt:lpstr>
      <vt:lpstr>Plan programowych robót kanalizacyjnych</vt:lpstr>
      <vt:lpstr>Prezentacja programu PowerPoint</vt:lpstr>
      <vt:lpstr>Prezentacja programu PowerPoint</vt:lpstr>
      <vt:lpstr>Prezentacja programu PowerPoint</vt:lpstr>
      <vt:lpstr>Prezentacja programu PowerPoint</vt:lpstr>
      <vt:lpstr>2. Umowa nr BI.272.9.2018 z 27.04.2018r.  (Wykonawca: Konsorcjum firm: PRMiOŚ EKOMEL Sp. z o.o. z Chojnic - Lider, PHUP INSTAL Sp. z o.o. z Nieżychowic)</vt:lpstr>
      <vt:lpstr>Prezentacja programu PowerPoint</vt:lpstr>
      <vt:lpstr>Prezentacja programu PowerPoint</vt:lpstr>
      <vt:lpstr>Prezentacja programu PowerPoint</vt:lpstr>
      <vt:lpstr>3. Umowa nr BI.272.17.2018 z 17.08.2018r.  (Wykonawca: MAZUR Specjalistyczne Przedsiębiorstwo Robót Inżynieryjnych z Łozienicy)</vt:lpstr>
      <vt:lpstr>Prezentacja programu PowerPoint</vt:lpstr>
      <vt:lpstr>Prezentacja programu PowerPoint</vt:lpstr>
      <vt:lpstr>Prezentacja programu PowerPoint</vt:lpstr>
      <vt:lpstr>4. Umowa nr BI.272.1.2019 z 06.02.2019 r.  (Wykonawca: Konsorcjum firm – Marbruk Sp. z o.o., sp.komandytowa - Lider, PRMiOŚ Ekomel Sp. z o.o, PHUP Instal Sp. z o.o. )</vt:lpstr>
      <vt:lpstr>Prezentacja programu PowerPoint</vt:lpstr>
      <vt:lpstr>Prezentacja programu PowerPoint</vt:lpstr>
      <vt:lpstr>5. Umowa nr BI.272.6.2019 z 22.07.2019r.  (Wykonawca: Przedsiębiorstwo Robót Melioracyjnych i Ochrony Środowiska EKOMEL Sp. z o.o.)</vt:lpstr>
      <vt:lpstr>6. Umowa nr BI.272.7.2019 z 22.07.2019r.  (Wykonawca: Wo-Kop Wojciech Drewczyński, Chojnice)</vt:lpstr>
      <vt:lpstr>Prezentacja programu PowerPoint</vt:lpstr>
      <vt:lpstr>7. Umowa nr BI.272.8.2019 z 22.07.2019r.  (Wykonawca: Konsorcjum firm: PRMiOŚ Ekomel Sp. z o.o. z Chojnic, PHUP Instal Sp. z o.o. z Nieżychowic, Marbruk Sp. z o.o., Sp. komandytowa Charzykowy</vt:lpstr>
      <vt:lpstr>8. Umowa nr BI.272.9.2019 z 22.07.2019r. (Wykonawca: Wo-Kop Wojciech Drewczyński, Chojnice)</vt:lpstr>
      <vt:lpstr>Prezentacja programu PowerPoint</vt:lpstr>
      <vt:lpstr>9. Umowa nr BI.272.10.2019 z 25.09.2019r. (Wykonawca: Firma Marbruk Sp. z o.o., Sp. komandytowa, Charzykowy)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EFEKTY DZIAŁAŃ:</vt:lpstr>
      <vt:lpstr>EFEKTY DZIAŁAŃ: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„Poprawa gospodarki wodami opadowymi i roztopowymi  na terenie MOF Chojnice-Człuchów”</dc:title>
  <dc:creator>Lenovo</dc:creator>
  <cp:lastModifiedBy>Kinga Lipska</cp:lastModifiedBy>
  <cp:revision>391</cp:revision>
  <dcterms:created xsi:type="dcterms:W3CDTF">2020-06-01T10:20:03Z</dcterms:created>
  <dcterms:modified xsi:type="dcterms:W3CDTF">2022-12-28T10:12:44Z</dcterms:modified>
</cp:coreProperties>
</file>