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handoutMasterIdLst>
    <p:handoutMasterId r:id="rId29"/>
  </p:handoutMasterIdLst>
  <p:sldIdLst>
    <p:sldId id="256" r:id="rId2"/>
    <p:sldId id="273" r:id="rId3"/>
    <p:sldId id="279" r:id="rId4"/>
    <p:sldId id="280" r:id="rId5"/>
    <p:sldId id="281" r:id="rId6"/>
    <p:sldId id="274" r:id="rId7"/>
    <p:sldId id="257" r:id="rId8"/>
    <p:sldId id="265" r:id="rId9"/>
    <p:sldId id="278" r:id="rId10"/>
    <p:sldId id="276" r:id="rId11"/>
    <p:sldId id="275" r:id="rId12"/>
    <p:sldId id="283" r:id="rId13"/>
    <p:sldId id="258" r:id="rId14"/>
    <p:sldId id="259" r:id="rId15"/>
    <p:sldId id="260" r:id="rId16"/>
    <p:sldId id="261" r:id="rId17"/>
    <p:sldId id="262" r:id="rId18"/>
    <p:sldId id="263" r:id="rId19"/>
    <p:sldId id="271" r:id="rId20"/>
    <p:sldId id="272" r:id="rId21"/>
    <p:sldId id="284" r:id="rId22"/>
    <p:sldId id="267" r:id="rId23"/>
    <p:sldId id="268" r:id="rId24"/>
    <p:sldId id="269" r:id="rId25"/>
    <p:sldId id="270" r:id="rId26"/>
    <p:sldId id="277" r:id="rId27"/>
    <p:sldId id="282" r:id="rId28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A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86491" autoAdjust="0"/>
  </p:normalViewPr>
  <p:slideViewPr>
    <p:cSldViewPr>
      <p:cViewPr varScale="1">
        <p:scale>
          <a:sx n="78" d="100"/>
          <a:sy n="78" d="100"/>
        </p:scale>
        <p:origin x="17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A90B88A-63B5-4424-BE29-2D57055BE2D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6081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9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88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grpSp>
          <p:nvGrpSpPr>
            <p:cNvPr id="20893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89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89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089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l-PL" altLang="pl-PL" noProof="0" smtClean="0"/>
              <a:t>Kliknij, aby edytować styl wzorca tytułu</a:t>
            </a:r>
          </a:p>
        </p:txBody>
      </p:sp>
      <p:sp>
        <p:nvSpPr>
          <p:cNvPr id="2089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pl-PL" altLang="pl-PL" noProof="0" smtClean="0"/>
              <a:t>Kliknij, aby edytować styl wzorca podtytułu</a:t>
            </a:r>
          </a:p>
        </p:txBody>
      </p:sp>
      <p:sp>
        <p:nvSpPr>
          <p:cNvPr id="20894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20894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20894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D9D9B30-02F3-4BF4-B2D9-5D89A2BFE9D7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B4C7-D124-49D7-B454-27B97A0E665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3991141"/>
      </p:ext>
    </p:extLst>
  </p:cSld>
  <p:clrMapOvr>
    <a:masterClrMapping/>
  </p:clrMapOvr>
  <p:transition spd="med" advClick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8E1E3-445D-4159-B54E-38DBAB08B9D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5483842"/>
      </p:ext>
    </p:extLst>
  </p:cSld>
  <p:clrMapOvr>
    <a:masterClrMapping/>
  </p:clrMapOvr>
  <p:transition spd="med" advClick="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F1004BD-557B-47B9-8CB0-9C64183F575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4418175"/>
      </p:ext>
    </p:extLst>
  </p:cSld>
  <p:clrMapOvr>
    <a:masterClrMapping/>
  </p:clrMapOvr>
  <p:transition spd="med" advClick="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ytuł, 2 elementy zawartości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A704002-4611-4FFE-9754-C81B37A093D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61130656"/>
      </p:ext>
    </p:extLst>
  </p:cSld>
  <p:clrMapOvr>
    <a:masterClrMapping/>
  </p:clrMapOvr>
  <p:transition spd="med"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51288-B7C5-43FB-BF3C-F0794AAC77A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6444463"/>
      </p:ext>
    </p:extLst>
  </p:cSld>
  <p:clrMapOvr>
    <a:masterClrMapping/>
  </p:clrMapOvr>
  <p:transition spd="med" advClick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C9496-E5CA-4453-8865-E9A28DDC60E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1769724"/>
      </p:ext>
    </p:extLst>
  </p:cSld>
  <p:clrMapOvr>
    <a:masterClrMapping/>
  </p:clrMapOvr>
  <p:transition spd="med" advClick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440EB-DDC3-4694-8653-556796F87A4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1550960"/>
      </p:ext>
    </p:extLst>
  </p:cSld>
  <p:clrMapOvr>
    <a:masterClrMapping/>
  </p:clrMapOvr>
  <p:transition spd="med" advClick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8F1BE-1865-4C7E-B9D6-7A445823B86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68162798"/>
      </p:ext>
    </p:extLst>
  </p:cSld>
  <p:clrMapOvr>
    <a:masterClrMapping/>
  </p:clrMapOvr>
  <p:transition spd="med" advClick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E9A04-27D0-476D-91E9-BDC7DB17B1D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41938742"/>
      </p:ext>
    </p:extLst>
  </p:cSld>
  <p:clrMapOvr>
    <a:masterClrMapping/>
  </p:clrMapOvr>
  <p:transition spd="med" advClick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E75E7-A7A4-4E89-B2FF-3CAA1FFC391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8587894"/>
      </p:ext>
    </p:extLst>
  </p:cSld>
  <p:clrMapOvr>
    <a:masterClrMapping/>
  </p:clrMapOvr>
  <p:transition spd="med" advClick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AB812-F65D-42E5-9C8C-A95C2F9A5D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47552321"/>
      </p:ext>
    </p:extLst>
  </p:cSld>
  <p:clrMapOvr>
    <a:masterClrMapping/>
  </p:clrMapOvr>
  <p:transition spd="med" advClick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A0020-A7C7-4858-A7A0-1BF57382C47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360581"/>
      </p:ext>
    </p:extLst>
  </p:cSld>
  <p:clrMapOvr>
    <a:masterClrMapping/>
  </p:clrMapOvr>
  <p:transition spd="med" advClick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787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7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7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7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7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8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9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0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1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grpSp>
          <p:nvGrpSpPr>
            <p:cNvPr id="20791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791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791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079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2079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0791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pl-PL" altLang="pl-PL"/>
          </a:p>
        </p:txBody>
      </p:sp>
      <p:sp>
        <p:nvSpPr>
          <p:cNvPr id="20791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pl-PL" altLang="pl-PL"/>
          </a:p>
        </p:txBody>
      </p:sp>
      <p:sp>
        <p:nvSpPr>
          <p:cNvPr id="20791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2262E00-1FF6-4BDD-B0BC-091F15BD3B2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ransition spd="med" advClick="0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7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pload.wikimedia.org/wikipedia/commons/2/29/POL_Chojnice_COA.sv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hyperlink" Target="http://upload.wikimedia.org/wikipedia/commons/2/29/POL_Chojnice_COA.svg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hyperlink" Target="http://upload.wikimedia.org/wikipedia/commons/2/29/POL_Chojnice_COA.svg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4.bin"/><Relationship Id="rId7" Type="http://schemas.openxmlformats.org/officeDocument/2006/relationships/hyperlink" Target="http://upload.wikimedia.org/wikipedia/commons/2/29/POL_Chojnice_COA.svg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://upload.wikimedia.org/wikipedia/commons/2/29/POL_Chojnice_COA.svg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://upload.wikimedia.org/wikipedia/commons/2/29/POL_Chojnice_COA.svg" TargetMode="Externa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9/POL_Chojnice_COA.sv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upload.wikimedia.org/wikipedia/commons/2/29/POL_Chojnice_COA.svg" TargetMode="External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5" Type="http://schemas.openxmlformats.org/officeDocument/2006/relationships/hyperlink" Target="http://www.powiat.chojnice.pl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6.emf"/><Relationship Id="rId9" Type="http://schemas.openxmlformats.org/officeDocument/2006/relationships/image" Target="../media/image1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9/POL_Chojnice_COA.sv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hyperlink" Target="http://upload.wikimedia.org/wikipedia/commons/2/29/POL_Chojnice_COA.sv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upload.wikimedia.org/wikipedia/commons/2/29/POL_Chojnice_COA.sv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hyperlink" Target="http://upload.wikimedia.org/wikipedia/commons/2/29/POL_Chojnice_COA.sv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hyperlink" Target="http://upload.wikimedia.org/wikipedia/commons/2/29/POL_Chojnice_COA.svg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9/POL_Chojnice_COA.sv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biuroie@miastochojnice.p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bytow.com.pl/aktualnosci/wyscig/foto/100_1428_%28198%2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http://bytow.com.pl/aktualnosci/wyscig/foto/100_1433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pload.wikimedia.org/wikipedia/commons/2/29/POL_Chojnice_COA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pload.wikimedia.org/wikipedia/commons/2/29/POL_Chojnice_COA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pload.wikimedia.org/wikipedia/commons/2/29/POL_Chojnice_COA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9/POL_Chojnice_COA.sv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l-PL" altLang="pl-PL" sz="3600" b="1"/>
              <a:t/>
            </a:r>
            <a:br>
              <a:rPr lang="pl-PL" altLang="pl-PL" sz="3600" b="1"/>
            </a:br>
            <a:r>
              <a:rPr lang="pl-PL" altLang="pl-PL" sz="3600" b="1"/>
              <a:t/>
            </a:r>
            <a:br>
              <a:rPr lang="pl-PL" altLang="pl-PL" sz="3600" b="1"/>
            </a:br>
            <a:r>
              <a:rPr lang="pl-PL" altLang="pl-PL" sz="3400" b="1">
                <a:latin typeface="Times New Roman" panose="02020603050405020304" pitchFamily="18" charset="0"/>
              </a:rPr>
              <a:t> Budowa centrów informacji turystycznej </a:t>
            </a:r>
            <a:br>
              <a:rPr lang="pl-PL" altLang="pl-PL" sz="3400" b="1">
                <a:latin typeface="Times New Roman" panose="02020603050405020304" pitchFamily="18" charset="0"/>
              </a:rPr>
            </a:br>
            <a:r>
              <a:rPr lang="pl-PL" altLang="pl-PL" sz="3400" b="1">
                <a:latin typeface="Times New Roman" panose="02020603050405020304" pitchFamily="18" charset="0"/>
              </a:rPr>
              <a:t>– Bramy Kaszubskiego Pierścienia”</a:t>
            </a:r>
            <a:br>
              <a:rPr lang="pl-PL" altLang="pl-PL" sz="3400" b="1">
                <a:latin typeface="Times New Roman" panose="02020603050405020304" pitchFamily="18" charset="0"/>
              </a:rPr>
            </a:br>
            <a:endParaRPr lang="pl-PL" altLang="pl-PL" sz="3400" b="1">
              <a:latin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37063"/>
            <a:ext cx="91440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altLang="pl-PL" sz="2800">
                <a:latin typeface="Times New Roman" panose="02020603050405020304" pitchFamily="18" charset="0"/>
              </a:rPr>
              <a:t>Projekt  sieciowy  planowany do realizacji</a:t>
            </a:r>
            <a:br>
              <a:rPr lang="pl-PL" altLang="pl-PL" sz="2800">
                <a:latin typeface="Times New Roman" panose="02020603050405020304" pitchFamily="18" charset="0"/>
              </a:rPr>
            </a:br>
            <a:r>
              <a:rPr lang="pl-PL" altLang="pl-PL" sz="2800">
                <a:latin typeface="Times New Roman" panose="02020603050405020304" pitchFamily="18" charset="0"/>
              </a:rPr>
              <a:t>ze współfinansowaniem  Unii Europejskiej </a:t>
            </a:r>
          </a:p>
        </p:txBody>
      </p:sp>
      <p:pic>
        <p:nvPicPr>
          <p:cNvPr id="2052" name="Picture 4" descr="Image:POL Chojnice COA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2239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LogoK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3375"/>
            <a:ext cx="1366838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27275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l-PL" altLang="pl-PL" sz="2400">
              <a:latin typeface="Times New Roman" panose="02020603050405020304" pitchFamily="18" charset="0"/>
            </a:endParaRPr>
          </a:p>
        </p:txBody>
      </p:sp>
      <p:pic>
        <p:nvPicPr>
          <p:cNvPr id="253960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10002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200">
              <a:latin typeface="Times New Roman" panose="02020603050405020304" pitchFamily="18" charset="0"/>
            </a:endParaRPr>
          </a:p>
        </p:txBody>
      </p:sp>
      <p:pic>
        <p:nvPicPr>
          <p:cNvPr id="252935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4" name="Picture 6" descr="fosa - zagospodarowan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05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5" name="Picture 7" descr="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6" name="AutoShape 8"/>
          <p:cNvSpPr>
            <a:spLocks noChangeArrowheads="1"/>
          </p:cNvSpPr>
          <p:nvPr/>
        </p:nvSpPr>
        <p:spPr bwMode="auto">
          <a:xfrm>
            <a:off x="3132138" y="4652963"/>
            <a:ext cx="2017712" cy="630237"/>
          </a:xfrm>
          <a:prstGeom prst="rightArrow">
            <a:avLst>
              <a:gd name="adj1" fmla="val 50000"/>
              <a:gd name="adj2" fmla="val 800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pl-PL" sz="1400"/>
              <a:t>Modernizacja sceny</a:t>
            </a:r>
          </a:p>
        </p:txBody>
      </p:sp>
      <p:sp>
        <p:nvSpPr>
          <p:cNvPr id="211978" name="AutoShape 10"/>
          <p:cNvSpPr>
            <a:spLocks noChangeArrowheads="1"/>
          </p:cNvSpPr>
          <p:nvPr/>
        </p:nvSpPr>
        <p:spPr bwMode="auto">
          <a:xfrm>
            <a:off x="2484438" y="3357563"/>
            <a:ext cx="1768475" cy="558800"/>
          </a:xfrm>
          <a:prstGeom prst="rightArrow">
            <a:avLst>
              <a:gd name="adj1" fmla="val 50000"/>
              <a:gd name="adj2" fmla="val 791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pl-PL" sz="1400"/>
              <a:t>Budowa baszty</a:t>
            </a:r>
          </a:p>
        </p:txBody>
      </p:sp>
      <p:sp>
        <p:nvSpPr>
          <p:cNvPr id="211983" name="AutoShape 15"/>
          <p:cNvSpPr>
            <a:spLocks noChangeArrowheads="1"/>
          </p:cNvSpPr>
          <p:nvPr/>
        </p:nvSpPr>
        <p:spPr bwMode="auto">
          <a:xfrm>
            <a:off x="7885113" y="4292600"/>
            <a:ext cx="1258887" cy="485775"/>
          </a:xfrm>
          <a:prstGeom prst="leftArrow">
            <a:avLst>
              <a:gd name="adj1" fmla="val 50000"/>
              <a:gd name="adj2" fmla="val 647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pl-PL" sz="1400"/>
              <a:t>Wyburzenie</a:t>
            </a:r>
          </a:p>
        </p:txBody>
      </p:sp>
      <p:pic>
        <p:nvPicPr>
          <p:cNvPr id="211986" name="Picture 18" descr="LogoK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3375"/>
            <a:ext cx="1366838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6" grpId="0" animBg="1"/>
      <p:bldP spid="211978" grpId="0" animBg="1"/>
      <p:bldP spid="2119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>
                <a:latin typeface="Times New Roman" panose="02020603050405020304" pitchFamily="18" charset="0"/>
              </a:rPr>
              <a:t>Budowa Baszty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96975"/>
            <a:ext cx="8291513" cy="5178425"/>
          </a:xfrm>
        </p:spPr>
        <p:txBody>
          <a:bodyPr/>
          <a:lstStyle/>
          <a:p>
            <a:pPr lvl="1" algn="just">
              <a:lnSpc>
                <a:spcPct val="150000"/>
              </a:lnSpc>
              <a:buFontTx/>
              <a:buNone/>
            </a:pPr>
            <a:r>
              <a:rPr lang="pl-PL" altLang="pl-PL" sz="1600">
                <a:latin typeface="Times New Roman" panose="02020603050405020304" pitchFamily="18" charset="0"/>
              </a:rPr>
              <a:t>          </a:t>
            </a:r>
            <a:r>
              <a:rPr lang="pl-PL" altLang="pl-PL" sz="1400">
                <a:latin typeface="Times New Roman" panose="02020603050405020304" pitchFamily="18" charset="0"/>
              </a:rPr>
              <a:t>Zaprojektowana Baszta posiadać będzie 4 kondygnacje. Posadowiona będzie pomiędzy Bramą Człuchowską a Basztą Wronią, na zarysie zachowanych fundamentów pierwotnie istniejącej tam baszty, leżąc jednocześnie w obrębie murów średniowiecznych miasta. Łączna kubatura budynku wynosić będzie ok. 990 m</a:t>
            </a:r>
            <a:r>
              <a:rPr lang="en-US" altLang="pl-PL" sz="1400">
                <a:latin typeface="Times New Roman" panose="02020603050405020304" pitchFamily="18" charset="0"/>
                <a:cs typeface="Times New Roman" panose="02020603050405020304" pitchFamily="18" charset="0"/>
              </a:rPr>
              <a:t>³</a:t>
            </a:r>
            <a:r>
              <a:rPr lang="pl-PL" altLang="pl-PL" sz="1400">
                <a:latin typeface="Times New Roman" panose="02020603050405020304" pitchFamily="18" charset="0"/>
                <a:cs typeface="Times New Roman" panose="02020603050405020304" pitchFamily="18" charset="0"/>
              </a:rPr>
              <a:t>. Powierzchnia użytkowa zaprojektowanego budynku wynosić będzie ok. 125 m</a:t>
            </a:r>
            <a:r>
              <a:rPr lang="en-US" altLang="pl-PL" sz="1400">
                <a:cs typeface="Arial" panose="020B0604020202020204" pitchFamily="34" charset="0"/>
              </a:rPr>
              <a:t>²</a:t>
            </a:r>
            <a:r>
              <a:rPr lang="pl-PL" altLang="pl-PL" sz="1400">
                <a:cs typeface="Arial" panose="020B0604020202020204" pitchFamily="34" charset="0"/>
              </a:rPr>
              <a:t>.</a:t>
            </a:r>
            <a:endParaRPr lang="en-US" altLang="pl-PL" sz="1400">
              <a:cs typeface="Arial" panose="020B0604020202020204" pitchFamily="34" charset="0"/>
            </a:endParaRPr>
          </a:p>
        </p:txBody>
      </p:sp>
      <p:graphicFrame>
        <p:nvGraphicFramePr>
          <p:cNvPr id="21402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2916238" y="2852738"/>
          <a:ext cx="2887662" cy="400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6" name="Photo Editor Photo" r:id="rId3" imgW="4390476" imgH="6095238" progId="MSPhotoEd.3">
                  <p:embed/>
                </p:oleObj>
              </mc:Choice>
              <mc:Fallback>
                <p:oleObj name="Photo Editor Photo" r:id="rId3" imgW="4390476" imgH="609523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852738"/>
                        <a:ext cx="2887662" cy="400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4023" name="Picture 7" descr="Image:POL Chojnice COA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4" name="Picture 8" descr="LogoK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8913"/>
            <a:ext cx="1366838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>
                <a:latin typeface="Times New Roman" panose="02020603050405020304" pitchFamily="18" charset="0"/>
              </a:rPr>
              <a:t>Projekt Baszty</a:t>
            </a:r>
          </a:p>
        </p:txBody>
      </p:sp>
      <p:graphicFrame>
        <p:nvGraphicFramePr>
          <p:cNvPr id="217094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468313" y="1989138"/>
          <a:ext cx="3671887" cy="416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2" name="Photo Editor Photo" r:id="rId3" imgW="4390476" imgH="4525007" progId="MSPhotoEd.3">
                  <p:embed/>
                </p:oleObj>
              </mc:Choice>
              <mc:Fallback>
                <p:oleObj name="Photo Editor Photo" r:id="rId3" imgW="4390476" imgH="452500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89138"/>
                        <a:ext cx="3671887" cy="416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7092" name="Picture 4" descr="Image:POL Chojnice COA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9509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250825" y="6381750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 altLang="pl-PL" sz="1800"/>
          </a:p>
        </p:txBody>
      </p:sp>
      <p:sp>
        <p:nvSpPr>
          <p:cNvPr id="217098" name="Text Box 10"/>
          <p:cNvSpPr txBox="1">
            <a:spLocks noChangeArrowheads="1"/>
          </p:cNvSpPr>
          <p:nvPr/>
        </p:nvSpPr>
        <p:spPr bwMode="auto">
          <a:xfrm>
            <a:off x="447675" y="6330950"/>
            <a:ext cx="299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800"/>
              <a:t>Elewacja od strony Podmurnej</a:t>
            </a:r>
          </a:p>
        </p:txBody>
      </p:sp>
      <p:pic>
        <p:nvPicPr>
          <p:cNvPr id="217100" name="Picture 12" descr="09"/>
          <p:cNvPicPr>
            <a:picLocks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060575"/>
            <a:ext cx="4679950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101" name="Picture 13" descr="LogoK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1225550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4000">
                <a:latin typeface="Times New Roman" panose="02020603050405020304" pitchFamily="18" charset="0"/>
              </a:rPr>
              <a:t>Elewacja od strony</a:t>
            </a:r>
            <a:br>
              <a:rPr lang="pl-PL" altLang="pl-PL" sz="4000">
                <a:latin typeface="Times New Roman" panose="02020603050405020304" pitchFamily="18" charset="0"/>
              </a:rPr>
            </a:br>
            <a:r>
              <a:rPr lang="pl-PL" altLang="pl-PL" sz="4000">
                <a:latin typeface="Times New Roman" panose="02020603050405020304" pitchFamily="18" charset="0"/>
              </a:rPr>
              <a:t> Fosy Miejskiej </a:t>
            </a:r>
          </a:p>
        </p:txBody>
      </p:sp>
      <p:graphicFrame>
        <p:nvGraphicFramePr>
          <p:cNvPr id="220166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539750" y="1844675"/>
          <a:ext cx="3556000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3" name="Photo Editor Photo" r:id="rId3" imgW="4390476" imgH="6095238" progId="MSPhotoEd.3">
                  <p:embed/>
                </p:oleObj>
              </mc:Choice>
              <mc:Fallback>
                <p:oleObj name="Photo Editor Photo" r:id="rId3" imgW="4390476" imgH="6095238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844675"/>
                        <a:ext cx="3556000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0170" name="Picture 10" descr="09"/>
          <p:cNvPicPr>
            <a:picLocks noChangeAspect="1" noChangeArrowheads="1"/>
          </p:cNvPicPr>
          <p:nvPr>
            <p:ph sz="half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916113"/>
            <a:ext cx="4608512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0171" name="Picture 11" descr="LogoK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33375"/>
            <a:ext cx="1150938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72" name="Picture 12" descr="Image:POL Chojnice COA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>
                <a:latin typeface="Times New Roman" panose="02020603050405020304" pitchFamily="18" charset="0"/>
              </a:rPr>
              <a:t>Elewacja od strony sceny</a:t>
            </a:r>
          </a:p>
        </p:txBody>
      </p:sp>
      <p:pic>
        <p:nvPicPr>
          <p:cNvPr id="225287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1" t="-5411"/>
          <a:stretch>
            <a:fillRect/>
          </a:stretch>
        </p:blipFill>
        <p:spPr>
          <a:xfrm>
            <a:off x="331788" y="1412875"/>
            <a:ext cx="4164012" cy="4824413"/>
          </a:xfrm>
          <a:noFill/>
          <a:ln/>
        </p:spPr>
      </p:pic>
      <p:pic>
        <p:nvPicPr>
          <p:cNvPr id="225288" name="Picture 8" descr="09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916113"/>
            <a:ext cx="4387850" cy="3830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289" name="Picture 9" descr="LogoK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33375"/>
            <a:ext cx="1150938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0" name="Picture 10" descr="Image:POL Chojnice COA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087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>
                <a:latin typeface="Times New Roman" panose="02020603050405020304" pitchFamily="18" charset="0"/>
              </a:rPr>
              <a:t>Elewacja od strony północnej</a:t>
            </a:r>
          </a:p>
        </p:txBody>
      </p:sp>
      <p:pic>
        <p:nvPicPr>
          <p:cNvPr id="227335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1"/>
          <a:stretch>
            <a:fillRect/>
          </a:stretch>
        </p:blipFill>
        <p:spPr>
          <a:xfrm>
            <a:off x="179388" y="1412875"/>
            <a:ext cx="4430712" cy="4895850"/>
          </a:xfrm>
          <a:noFill/>
          <a:ln/>
        </p:spPr>
      </p:pic>
      <p:pic>
        <p:nvPicPr>
          <p:cNvPr id="227336" name="Picture 8" descr="09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412875"/>
            <a:ext cx="3673475" cy="489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7337" name="Picture 9" descr="LogoK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1042988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8" name="Picture 10" descr="Image:POL Chojnice COA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altLang="pl-PL" sz="2400" b="1">
                <a:latin typeface="Times New Roman" panose="02020603050405020304" pitchFamily="18" charset="0"/>
              </a:rPr>
              <a:t>Łączne powierzchnie budynku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554663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/>
              <a:t>  </a:t>
            </a:r>
            <a:r>
              <a:rPr lang="pl-PL" altLang="pl-PL" sz="1800" b="1">
                <a:latin typeface="Times New Roman" panose="02020603050405020304" pitchFamily="18" charset="0"/>
              </a:rPr>
              <a:t>BASZTA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800">
                <a:latin typeface="Times New Roman" panose="02020603050405020304" pitchFamily="18" charset="0"/>
              </a:rPr>
              <a:t>  </a:t>
            </a:r>
            <a:r>
              <a:rPr lang="pl-PL" altLang="pl-PL" sz="1600" b="1"/>
              <a:t>Przyziemie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      Garderoba 			- 23,66 m</a:t>
            </a:r>
            <a:r>
              <a:rPr lang="en-US" altLang="pl-PL" sz="1600">
                <a:cs typeface="Arial" panose="020B0604020202020204" pitchFamily="34" charset="0"/>
              </a:rPr>
              <a:t>²</a:t>
            </a:r>
            <a:endParaRPr lang="pl-PL" altLang="pl-PL" sz="160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>
                <a:cs typeface="Arial" panose="020B0604020202020204" pitchFamily="34" charset="0"/>
              </a:rPr>
              <a:t>      W.C. damskie 			- 2,97 m</a:t>
            </a:r>
            <a:r>
              <a:rPr lang="en-US" altLang="pl-PL" sz="1600">
                <a:cs typeface="Arial" panose="020B0604020202020204" pitchFamily="34" charset="0"/>
              </a:rPr>
              <a:t>²</a:t>
            </a:r>
            <a:endParaRPr lang="pl-PL" altLang="pl-PL" sz="160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>
                <a:cs typeface="Arial" panose="020B0604020202020204" pitchFamily="34" charset="0"/>
              </a:rPr>
              <a:t>      W.C. z męskie 			- 2,97 m</a:t>
            </a:r>
            <a:r>
              <a:rPr lang="en-US" altLang="pl-PL" sz="1600">
                <a:cs typeface="Arial" panose="020B0604020202020204" pitchFamily="34" charset="0"/>
              </a:rPr>
              <a:t>²</a:t>
            </a:r>
            <a:endParaRPr lang="pl-PL" altLang="pl-PL" sz="160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>
                <a:cs typeface="Arial" panose="020B0604020202020204" pitchFamily="34" charset="0"/>
              </a:rPr>
              <a:t>     					</a:t>
            </a:r>
            <a:r>
              <a:rPr lang="pl-PL" altLang="pl-PL" sz="1600" b="1">
                <a:cs typeface="Arial" panose="020B0604020202020204" pitchFamily="34" charset="0"/>
              </a:rPr>
              <a:t>Pu = 29,60m</a:t>
            </a:r>
            <a:r>
              <a:rPr lang="en-US" altLang="pl-PL" sz="1600" b="1">
                <a:cs typeface="Arial" panose="020B0604020202020204" pitchFamily="34" charset="0"/>
              </a:rPr>
              <a:t>²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/>
              <a:t> Parter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      Informacja turystyczna - biuro   	-</a:t>
            </a:r>
            <a:r>
              <a:rPr lang="pl-PL" altLang="pl-PL" sz="1600" b="1"/>
              <a:t> </a:t>
            </a:r>
            <a:r>
              <a:rPr lang="pl-PL" altLang="pl-PL" sz="1600"/>
              <a:t>27,43 m</a:t>
            </a:r>
            <a:r>
              <a:rPr lang="en-US" altLang="pl-PL" sz="1600">
                <a:cs typeface="Arial" panose="020B0604020202020204" pitchFamily="34" charset="0"/>
              </a:rPr>
              <a:t>²</a:t>
            </a:r>
            <a:endParaRPr lang="pl-PL" altLang="pl-PL" sz="160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>
                <a:cs typeface="Arial" panose="020B0604020202020204" pitchFamily="34" charset="0"/>
              </a:rPr>
              <a:t>					Pu = </a:t>
            </a:r>
            <a:r>
              <a:rPr lang="pl-PL" altLang="pl-PL" sz="1600" b="1"/>
              <a:t>27,43m</a:t>
            </a:r>
            <a:r>
              <a:rPr lang="en-US" altLang="pl-PL" sz="1600" b="1">
                <a:cs typeface="Arial" panose="020B0604020202020204" pitchFamily="34" charset="0"/>
              </a:rPr>
              <a:t>²</a:t>
            </a:r>
            <a:endParaRPr lang="pl-PL" altLang="pl-PL" sz="1600" b="1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800" b="1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2800" b="1">
                <a:cs typeface="Arial" panose="020B0604020202020204" pitchFamily="34" charset="0"/>
              </a:rPr>
              <a:t>  </a:t>
            </a:r>
            <a:r>
              <a:rPr lang="pl-PL" altLang="pl-PL" sz="2800">
                <a:cs typeface="Arial" panose="020B0604020202020204" pitchFamily="34" charset="0"/>
              </a:rPr>
              <a:t>     </a:t>
            </a:r>
            <a:endParaRPr lang="en-US" altLang="pl-PL" sz="2800">
              <a:cs typeface="Arial" panose="020B0604020202020204" pitchFamily="34" charset="0"/>
            </a:endParaRPr>
          </a:p>
        </p:txBody>
      </p:sp>
      <p:pic>
        <p:nvPicPr>
          <p:cNvPr id="243716" name="Picture 4" descr="LogoK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150938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7" name="Picture 5" descr="Image:POL Chojnice COA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8" name="Picture 6" descr="PRZYZIEM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25538"/>
            <a:ext cx="2447925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9" name="Picture 7" descr="PAR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47491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64" name="Object 4"/>
          <p:cNvGraphicFramePr>
            <a:graphicFrameLocks noChangeAspect="1"/>
          </p:cNvGraphicFramePr>
          <p:nvPr>
            <p:ph idx="1"/>
          </p:nvPr>
        </p:nvGraphicFramePr>
        <p:xfrm>
          <a:off x="250825" y="3789363"/>
          <a:ext cx="1422400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5" name="CorelDRAW" r:id="rId3" imgW="5446121" imgH="6874126" progId="CorelDRAW.Graphic.9">
                  <p:embed/>
                </p:oleObj>
              </mc:Choice>
              <mc:Fallback>
                <p:oleObj name="CorelDRAW" r:id="rId3" imgW="5446121" imgH="6874126" progId="CorelDRAW.Graphic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89363"/>
                        <a:ext cx="1422400" cy="179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67" name="Picture 7" descr="Herb bytó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B57A0"/>
              </a:clrFrom>
              <a:clrTo>
                <a:srgbClr val="2B57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789363"/>
            <a:ext cx="1587500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8" name="Picture 8" descr="herb kartu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4268A7"/>
              </a:clrFrom>
              <a:clrTo>
                <a:srgbClr val="426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16668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9" name="Picture 9" descr="herb koscierzyn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0A6E4"/>
              </a:clrFrom>
              <a:clrTo>
                <a:srgbClr val="80A6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363"/>
            <a:ext cx="1490663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0" name="Picture 10" descr="herb lebor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DEB9E"/>
              </a:clrFrom>
              <a:clrTo>
                <a:srgbClr val="8DEB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789363"/>
            <a:ext cx="1490662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71" name="Rectangle 11"/>
          <p:cNvSpPr>
            <a:spLocks noChangeArrowheads="1"/>
          </p:cNvSpPr>
          <p:nvPr/>
        </p:nvSpPr>
        <p:spPr bwMode="auto">
          <a:xfrm>
            <a:off x="7591425" y="3141663"/>
            <a:ext cx="1552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l-PL" altLang="pl-PL" sz="1400" b="1">
                <a:solidFill>
                  <a:schemeClr val="tx2"/>
                </a:solidFill>
              </a:rPr>
              <a:t>LĘBORK</a:t>
            </a:r>
            <a:endParaRPr lang="pl-PL" altLang="pl-PL" sz="1400"/>
          </a:p>
        </p:txBody>
      </p:sp>
      <p:sp>
        <p:nvSpPr>
          <p:cNvPr id="245772" name="Rectangle 12"/>
          <p:cNvSpPr>
            <a:spLocks noChangeArrowheads="1"/>
          </p:cNvSpPr>
          <p:nvPr/>
        </p:nvSpPr>
        <p:spPr bwMode="auto">
          <a:xfrm>
            <a:off x="5651500" y="3141663"/>
            <a:ext cx="1439863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l-PL" altLang="pl-PL" sz="1400" b="1">
                <a:solidFill>
                  <a:schemeClr val="tx2"/>
                </a:solidFill>
              </a:rPr>
              <a:t>KOŚCIERZYNA</a:t>
            </a:r>
            <a:endParaRPr lang="pl-PL" altLang="pl-PL" sz="1400"/>
          </a:p>
        </p:txBody>
      </p:sp>
      <p:sp>
        <p:nvSpPr>
          <p:cNvPr id="245773" name="Rectangle 13"/>
          <p:cNvSpPr>
            <a:spLocks noChangeArrowheads="1"/>
          </p:cNvSpPr>
          <p:nvPr/>
        </p:nvSpPr>
        <p:spPr bwMode="auto">
          <a:xfrm>
            <a:off x="3779838" y="3141663"/>
            <a:ext cx="15525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l-PL" altLang="pl-PL" sz="1400" b="1">
                <a:solidFill>
                  <a:schemeClr val="tx2"/>
                </a:solidFill>
              </a:rPr>
              <a:t>KARTUZY</a:t>
            </a:r>
            <a:endParaRPr lang="pl-PL" altLang="pl-PL" sz="1400"/>
          </a:p>
        </p:txBody>
      </p:sp>
      <p:sp>
        <p:nvSpPr>
          <p:cNvPr id="245774" name="Rectangle 14"/>
          <p:cNvSpPr>
            <a:spLocks noChangeArrowheads="1"/>
          </p:cNvSpPr>
          <p:nvPr/>
        </p:nvSpPr>
        <p:spPr bwMode="auto">
          <a:xfrm>
            <a:off x="1908175" y="3141663"/>
            <a:ext cx="1552575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l-PL" altLang="pl-PL" sz="1400" b="1">
                <a:solidFill>
                  <a:schemeClr val="tx2"/>
                </a:solidFill>
              </a:rPr>
              <a:t>BYTÓW</a:t>
            </a:r>
            <a:endParaRPr lang="pl-PL" altLang="pl-PL" sz="1400"/>
          </a:p>
        </p:txBody>
      </p:sp>
      <p:sp>
        <p:nvSpPr>
          <p:cNvPr id="245775" name="Rectangle 15"/>
          <p:cNvSpPr>
            <a:spLocks noChangeArrowheads="1"/>
          </p:cNvSpPr>
          <p:nvPr/>
        </p:nvSpPr>
        <p:spPr bwMode="auto">
          <a:xfrm>
            <a:off x="179388" y="3141663"/>
            <a:ext cx="15525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l-PL" altLang="pl-PL" sz="1400" b="1">
                <a:solidFill>
                  <a:schemeClr val="tx2"/>
                </a:solidFill>
              </a:rPr>
              <a:t>CHOJNICE</a:t>
            </a:r>
            <a:endParaRPr lang="pl-PL" altLang="pl-PL" sz="1400"/>
          </a:p>
        </p:txBody>
      </p:sp>
      <p:pic>
        <p:nvPicPr>
          <p:cNvPr id="245777" name="Picture 17" descr="LogoKP"/>
          <p:cNvPicPr>
            <a:picLocks noChangeAspect="1" noChangeArrowheads="1"/>
          </p:cNvPicPr>
          <p:nvPr>
            <p:ph type="title"/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1725" y="188913"/>
            <a:ext cx="1303338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78" name="Rectangle 18"/>
          <p:cNvSpPr>
            <a:spLocks noChangeArrowheads="1"/>
          </p:cNvSpPr>
          <p:nvPr/>
        </p:nvSpPr>
        <p:spPr bwMode="auto">
          <a:xfrm>
            <a:off x="900113" y="188913"/>
            <a:ext cx="6696075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kumimoji="1" lang="pl-PL" altLang="pl-PL" sz="18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kumimoji="1" lang="pl-PL" altLang="pl-PL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Kaszubski pierścień </a:t>
            </a:r>
          </a:p>
          <a:p>
            <a:pPr algn="ctr"/>
            <a:endParaRPr kumimoji="1" lang="pl-PL" altLang="pl-PL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to program operacyjny </a:t>
            </a:r>
          </a:p>
          <a:p>
            <a:pPr algn="ctr"/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opracowany na przełomie  roku 2003/2004</a:t>
            </a:r>
          </a:p>
          <a:p>
            <a:pPr algn="ctr"/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przez</a:t>
            </a:r>
            <a:r>
              <a:rPr kumimoji="1" lang="pl-PL" altLang="pl-PL" sz="1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5</a:t>
            </a:r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powiatów Kaszub Jeziornych</a:t>
            </a:r>
            <a:r>
              <a:rPr kumimoji="1" lang="pl-PL" altLang="pl-PL" sz="1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</a:t>
            </a:r>
          </a:p>
          <a:p>
            <a:pPr algn="ctr"/>
            <a:r>
              <a:rPr kumimoji="1" lang="pl-PL" altLang="pl-PL" sz="1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tj. powiatu chojnickiego, bytowskiego, kartuskiego, kościerskiego</a:t>
            </a:r>
            <a:b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 lęborskiego na rzecz tworzenia i realizacji wspólnej i jednolitej </a:t>
            </a:r>
          </a:p>
          <a:p>
            <a:pPr algn="ctr"/>
            <a:r>
              <a:rPr kumimoji="1" lang="pl-PL" altLang="pl-P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informacji turystycznej i promocji subregionu. </a:t>
            </a:r>
            <a:endParaRPr kumimoji="1" lang="pl-PL" altLang="pl-PL" sz="1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kumimoji="1" lang="pl-PL" altLang="pl-PL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779" name="Picture 19" descr="Image:POL Chojnice COA.sv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1087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4" name="Text Box 24"/>
          <p:cNvSpPr txBox="1">
            <a:spLocks noChangeArrowheads="1"/>
          </p:cNvSpPr>
          <p:nvPr/>
        </p:nvSpPr>
        <p:spPr bwMode="auto">
          <a:xfrm>
            <a:off x="179388" y="6021388"/>
            <a:ext cx="576103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600"/>
              <a:t>Treść dokumentu Kaszubski Pierścień – </a:t>
            </a:r>
            <a:r>
              <a:rPr lang="pl-PL" altLang="pl-PL" sz="1600">
                <a:hlinkClick r:id="rId15"/>
              </a:rPr>
              <a:t>www.powiat.chojnice.pl</a:t>
            </a:r>
            <a:endParaRPr lang="pl-PL" altLang="pl-PL" sz="1600"/>
          </a:p>
          <a:p>
            <a:pPr>
              <a:spcBef>
                <a:spcPct val="50000"/>
              </a:spcBef>
            </a:pPr>
            <a:endParaRPr lang="pl-PL" altLang="pl-PL" sz="1600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altLang="pl-PL" sz="2400" b="1"/>
              <a:t>Łączne powierzchnie budynku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l-PL" altLang="pl-PL" sz="1800"/>
          </a:p>
          <a:p>
            <a:pPr>
              <a:buFont typeface="Wingdings" panose="05000000000000000000" pitchFamily="2" charset="2"/>
              <a:buNone/>
            </a:pPr>
            <a:r>
              <a:rPr lang="pl-PL" altLang="pl-PL" sz="1800"/>
              <a:t>             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755650" y="1557338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 altLang="pl-PL" sz="1800"/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250825" y="1844675"/>
            <a:ext cx="525780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1800"/>
              <a:t>   </a:t>
            </a:r>
            <a:r>
              <a:rPr lang="pl-PL" altLang="pl-PL" sz="1800" b="1">
                <a:latin typeface="Arial" panose="020B0604020202020204" pitchFamily="34" charset="0"/>
              </a:rPr>
              <a:t>I</a:t>
            </a:r>
            <a:r>
              <a:rPr lang="pl-PL" altLang="pl-PL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Piętro</a:t>
            </a:r>
          </a:p>
          <a:p>
            <a:r>
              <a:rPr lang="pl-PL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Galeria 			- 20,42 m</a:t>
            </a:r>
            <a:r>
              <a:rPr lang="en-US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²</a:t>
            </a:r>
            <a:endParaRPr lang="pl-PL" altLang="pl-PL" sz="16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r>
              <a:rPr lang="pl-PL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W.C. damskie			- 2,97 m</a:t>
            </a:r>
            <a:r>
              <a:rPr lang="en-US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²</a:t>
            </a:r>
            <a:endParaRPr lang="pl-PL" altLang="pl-PL" sz="16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r>
              <a:rPr lang="pl-PL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W.C. męskie			- 2,97 m</a:t>
            </a:r>
            <a:r>
              <a:rPr lang="en-US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²</a:t>
            </a:r>
            <a:endParaRPr lang="pl-PL" altLang="pl-PL" sz="16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r>
              <a:rPr lang="pl-PL" altLang="pl-PL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    				</a:t>
            </a:r>
            <a:r>
              <a:rPr lang="pl-PL" altLang="pl-PL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Pu= 26,36m</a:t>
            </a:r>
            <a:r>
              <a:rPr lang="en-US" altLang="pl-PL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²</a:t>
            </a:r>
            <a:endParaRPr lang="en-US" altLang="pl-PL" sz="16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endParaRPr lang="pl-PL" altLang="pl-PL" sz="1800">
              <a:latin typeface="Arial" panose="020B0604020202020204" pitchFamily="34" charset="0"/>
            </a:endParaRPr>
          </a:p>
          <a:p>
            <a:r>
              <a:rPr lang="pl-PL" altLang="pl-PL" sz="1600" b="1">
                <a:latin typeface="Arial" panose="020B0604020202020204" pitchFamily="34" charset="0"/>
              </a:rPr>
              <a:t>II  Piętro</a:t>
            </a:r>
          </a:p>
          <a:p>
            <a:r>
              <a:rPr lang="pl-PL" altLang="pl-PL" sz="1600">
                <a:latin typeface="Arial" panose="020B0604020202020204" pitchFamily="34" charset="0"/>
              </a:rPr>
              <a:t>      Ekspozycja 			- 27,43 m</a:t>
            </a:r>
            <a:r>
              <a:rPr lang="en-US" altLang="pl-PL" sz="1600">
                <a:latin typeface="Arial" panose="020B0604020202020204" pitchFamily="34" charset="0"/>
                <a:cs typeface="Times New Roman" panose="02020603050405020304" pitchFamily="18" charset="0"/>
              </a:rPr>
              <a:t>²</a:t>
            </a:r>
            <a:endParaRPr lang="pl-PL" altLang="pl-PL" sz="16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				Pu = </a:t>
            </a:r>
            <a:r>
              <a:rPr lang="pl-PL" altLang="pl-PL" sz="1600" b="1">
                <a:latin typeface="Arial" panose="020B0604020202020204" pitchFamily="34" charset="0"/>
              </a:rPr>
              <a:t>27,43 m</a:t>
            </a:r>
            <a:r>
              <a:rPr lang="en-US" altLang="pl-PL" sz="1600" b="1">
                <a:latin typeface="Arial" panose="020B0604020202020204" pitchFamily="34" charset="0"/>
              </a:rPr>
              <a:t>²</a:t>
            </a:r>
            <a:endParaRPr lang="pl-PL" altLang="pl-PL" sz="1600" b="1">
              <a:latin typeface="Arial" panose="020B0604020202020204" pitchFamily="34" charset="0"/>
            </a:endParaRPr>
          </a:p>
          <a:p>
            <a:endParaRPr lang="pl-PL" altLang="pl-PL" sz="16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  Poddasze 			- </a:t>
            </a:r>
            <a:r>
              <a:rPr lang="pl-PL" altLang="pl-PL" sz="1600">
                <a:latin typeface="Arial" panose="020B0604020202020204" pitchFamily="34" charset="0"/>
                <a:cs typeface="Times New Roman" panose="02020603050405020304" pitchFamily="18" charset="0"/>
              </a:rPr>
              <a:t>14,00 m</a:t>
            </a:r>
            <a:r>
              <a:rPr lang="en-US" altLang="pl-PL" sz="1600">
                <a:latin typeface="Arial" panose="020B0604020202020204" pitchFamily="34" charset="0"/>
                <a:cs typeface="Times New Roman" panose="02020603050405020304" pitchFamily="18" charset="0"/>
              </a:rPr>
              <a:t>²</a:t>
            </a:r>
            <a:endParaRPr lang="pl-PL" altLang="pl-PL" sz="16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>
                <a:latin typeface="Arial" panose="020B0604020202020204" pitchFamily="34" charset="0"/>
                <a:cs typeface="Times New Roman" panose="02020603050405020304" pitchFamily="18" charset="0"/>
              </a:rPr>
              <a:t>				</a:t>
            </a:r>
            <a:r>
              <a:rPr lang="pl-PL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Pu = </a:t>
            </a:r>
            <a:r>
              <a:rPr lang="pl-PL" altLang="pl-PL" sz="1600" b="1">
                <a:latin typeface="Arial" panose="020B0604020202020204" pitchFamily="34" charset="0"/>
              </a:rPr>
              <a:t>14,00 m</a:t>
            </a:r>
            <a:r>
              <a:rPr lang="en-US" altLang="pl-PL" sz="1600" b="1">
                <a:latin typeface="Arial" panose="020B0604020202020204" pitchFamily="34" charset="0"/>
              </a:rPr>
              <a:t>²</a:t>
            </a:r>
            <a:endParaRPr lang="pl-PL" altLang="pl-PL" sz="1600" b="1">
              <a:latin typeface="Arial" panose="020B0604020202020204" pitchFamily="34" charset="0"/>
            </a:endParaRPr>
          </a:p>
          <a:p>
            <a:endParaRPr lang="pl-PL" altLang="pl-PL" sz="16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       Powierzchnia użytkowa  łącznie  =  124,82 m</a:t>
            </a:r>
            <a:r>
              <a:rPr lang="en-US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²</a:t>
            </a:r>
            <a:endParaRPr lang="pl-PL" altLang="pl-PL" sz="16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       Kubatura budynku  =  990m</a:t>
            </a:r>
            <a:r>
              <a:rPr lang="en-US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³</a:t>
            </a:r>
            <a:endParaRPr lang="pl-PL" altLang="pl-PL" sz="16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       Powierzchnia użytkowa  zabudowy  =  55,25m</a:t>
            </a:r>
            <a:r>
              <a:rPr lang="en-US" altLang="pl-PL" sz="1600" b="1">
                <a:latin typeface="Arial" panose="020B0604020202020204" pitchFamily="34" charset="0"/>
                <a:cs typeface="Times New Roman" panose="02020603050405020304" pitchFamily="18" charset="0"/>
              </a:rPr>
              <a:t>²</a:t>
            </a:r>
            <a:endParaRPr lang="pl-PL" altLang="pl-PL" sz="16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l-PL" altLang="pl-PL" sz="16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l-PL" altLang="pl-PL" sz="16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sz="2000"/>
              <a:t>  </a:t>
            </a:r>
          </a:p>
          <a:p>
            <a:r>
              <a:rPr lang="pl-PL" altLang="pl-PL" sz="2000"/>
              <a:t>  </a:t>
            </a:r>
          </a:p>
        </p:txBody>
      </p:sp>
      <p:pic>
        <p:nvPicPr>
          <p:cNvPr id="244744" name="Picture 8" descr="LogoK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1223962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5" name="Picture 9" descr="Image:POL Chojnice COA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4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6" name="Picture 10" descr="I PIĘ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04888"/>
            <a:ext cx="2590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7" name="Picture 11" descr="II PIĘT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16338"/>
            <a:ext cx="2590800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44563"/>
          </a:xfrm>
        </p:spPr>
        <p:txBody>
          <a:bodyPr/>
          <a:lstStyle/>
          <a:p>
            <a:r>
              <a:rPr lang="pl-PL" altLang="pl-PL" sz="2400" b="1"/>
              <a:t>Łączna powierzchnia sceny</a:t>
            </a:r>
            <a:r>
              <a:rPr lang="pl-PL" altLang="pl-PL"/>
              <a:t> 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l-PL" altLang="pl-PL" sz="1600">
                <a:effectLst/>
              </a:rPr>
              <a:t>Scena na ławie fundamentowej o powierzchni: 12 m x 12 m = 144 m</a:t>
            </a:r>
            <a:r>
              <a:rPr lang="pl-PL" altLang="pl-PL" sz="1600" baseline="30000">
                <a:effectLst/>
              </a:rPr>
              <a:t>2</a:t>
            </a:r>
            <a:r>
              <a:rPr lang="pl-PL" altLang="pl-PL" sz="1600">
                <a:effectLst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1600">
                <a:effectLst/>
              </a:rPr>
              <a:t>Powierzchnia użytkowa sceny = </a:t>
            </a:r>
            <a:r>
              <a:rPr lang="pl-PL" altLang="pl-PL" sz="1600" b="1">
                <a:effectLst/>
              </a:rPr>
              <a:t> 144m</a:t>
            </a:r>
            <a:r>
              <a:rPr lang="en-US" altLang="pl-PL" sz="1600" b="1">
                <a:effectLst/>
              </a:rPr>
              <a:t>²</a:t>
            </a:r>
            <a:endParaRPr lang="pl-PL" altLang="pl-PL" sz="1600" b="1">
              <a:effectLst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1600">
                <a:effectLst/>
              </a:rPr>
              <a:t>Scena wykonana będzie z podłogi drewnianej -  deska dębowa.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1600">
                <a:effectLst/>
              </a:rPr>
              <a:t>Nad sceną zaplanowano rozkładaną czasowo (na 4-5 miesięcy sezonu letniego) konstrukcję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1600">
                <a:effectLst/>
              </a:rPr>
              <a:t>zadaszenia scenicznego. </a:t>
            </a:r>
            <a:endParaRPr lang="en-US" altLang="pl-PL">
              <a:effectLst/>
            </a:endParaRPr>
          </a:p>
          <a:p>
            <a:endParaRPr lang="pl-PL" altLang="pl-PL"/>
          </a:p>
        </p:txBody>
      </p:sp>
      <p:pic>
        <p:nvPicPr>
          <p:cNvPr id="274436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92375"/>
            <a:ext cx="5761037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7" name="Picture 5" descr="LogoK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150938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600">
                <a:latin typeface="Times New Roman" panose="02020603050405020304" pitchFamily="18" charset="0"/>
              </a:rPr>
              <a:t>Funkcje budowanej Baszty</a:t>
            </a:r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5257800"/>
          </a:xfrm>
        </p:spPr>
        <p:txBody>
          <a:bodyPr/>
          <a:lstStyle/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Funkcje baszty podzielone zostaną</a:t>
            </a:r>
          </a:p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kondygnacyjnie:</a:t>
            </a:r>
          </a:p>
          <a:p>
            <a:pPr marL="533400" indent="-533400">
              <a:buFont typeface="Wingdings" panose="05000000000000000000" pitchFamily="2" charset="2"/>
              <a:buNone/>
            </a:pPr>
            <a:endParaRPr lang="pl-PL" altLang="pl-PL" sz="2000">
              <a:latin typeface="Times New Roman" panose="02020603050405020304" pitchFamily="18" charset="0"/>
            </a:endParaRPr>
          </a:p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 </a:t>
            </a:r>
            <a:r>
              <a:rPr lang="pl-PL" altLang="pl-PL" sz="2000" b="1">
                <a:latin typeface="Times New Roman" panose="02020603050405020304" pitchFamily="18" charset="0"/>
              </a:rPr>
              <a:t>Przyziemie – </a:t>
            </a:r>
            <a:r>
              <a:rPr lang="pl-PL" altLang="pl-PL" sz="2000">
                <a:latin typeface="Times New Roman" panose="02020603050405020304" pitchFamily="18" charset="0"/>
              </a:rPr>
              <a:t>dostępne od strony</a:t>
            </a:r>
            <a:r>
              <a:rPr lang="pl-PL" altLang="pl-PL" sz="2000" b="1">
                <a:latin typeface="Times New Roman" panose="02020603050405020304" pitchFamily="18" charset="0"/>
              </a:rPr>
              <a:t> </a:t>
            </a:r>
            <a:r>
              <a:rPr lang="pl-PL" altLang="pl-PL" sz="2000">
                <a:latin typeface="Times New Roman" panose="02020603050405020304" pitchFamily="18" charset="0"/>
              </a:rPr>
              <a:t>sceny</a:t>
            </a:r>
          </a:p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czy Fosy Miejskiej stanowiące zaplecze</a:t>
            </a:r>
          </a:p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sceniczne: garderoba dla artystów</a:t>
            </a:r>
          </a:p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występujących na scenie, toalety,</a:t>
            </a:r>
          </a:p>
          <a:p>
            <a:pPr marL="533400" indent="-5334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urządzenia specjalne.</a:t>
            </a:r>
          </a:p>
        </p:txBody>
      </p:sp>
      <p:graphicFrame>
        <p:nvGraphicFramePr>
          <p:cNvPr id="234503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5035550" y="1600200"/>
          <a:ext cx="378777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9" name="Photo Editor Photo" r:id="rId3" imgW="4390476" imgH="6095238" progId="MSPhotoEd.3">
                  <p:embed/>
                </p:oleObj>
              </mc:Choice>
              <mc:Fallback>
                <p:oleObj name="Photo Editor Photo" r:id="rId3" imgW="4390476" imgH="609523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600200"/>
                        <a:ext cx="378777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4506" name="AutoShape 10"/>
          <p:cNvCxnSpPr>
            <a:cxnSpLocks noChangeShapeType="1"/>
          </p:cNvCxnSpPr>
          <p:nvPr/>
        </p:nvCxnSpPr>
        <p:spPr bwMode="auto">
          <a:xfrm rot="10800000" flipH="1" flipV="1">
            <a:off x="539750" y="3068638"/>
            <a:ext cx="6472238" cy="2628900"/>
          </a:xfrm>
          <a:prstGeom prst="bentConnector4">
            <a:avLst>
              <a:gd name="adj1" fmla="val -3560"/>
              <a:gd name="adj2" fmla="val 1086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4507" name="Picture 11" descr="LogoK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8913"/>
            <a:ext cx="1150937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8" name="Picture 12" descr="Image:POL Chojnice COA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4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600">
                <a:latin typeface="Times New Roman" panose="02020603050405020304" pitchFamily="18" charset="0"/>
              </a:rPr>
              <a:t>Funkcje budowanej Baszty</a:t>
            </a: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30238">
              <a:buFont typeface="Wingdings" panose="05000000000000000000" pitchFamily="2" charset="2"/>
              <a:buNone/>
            </a:pPr>
            <a:endParaRPr lang="pl-PL" altLang="pl-PL" sz="2000">
              <a:latin typeface="Times New Roman" panose="02020603050405020304" pitchFamily="18" charset="0"/>
            </a:endParaRPr>
          </a:p>
          <a:p>
            <a:pPr marL="630238">
              <a:buFont typeface="Wingdings" panose="05000000000000000000" pitchFamily="2" charset="2"/>
              <a:buNone/>
            </a:pPr>
            <a:endParaRPr lang="pl-PL" altLang="pl-PL" sz="2000">
              <a:latin typeface="Times New Roman" panose="02020603050405020304" pitchFamily="18" charset="0"/>
            </a:endParaRPr>
          </a:p>
          <a:p>
            <a:pPr marL="630238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 </a:t>
            </a:r>
            <a:r>
              <a:rPr lang="pl-PL" altLang="pl-PL" sz="2000" b="1">
                <a:latin typeface="Times New Roman" panose="02020603050405020304" pitchFamily="18" charset="0"/>
              </a:rPr>
              <a:t>Parter – </a:t>
            </a:r>
            <a:r>
              <a:rPr lang="pl-PL" altLang="pl-PL" sz="2000">
                <a:latin typeface="Times New Roman" panose="02020603050405020304" pitchFamily="18" charset="0"/>
              </a:rPr>
              <a:t>dostępny od strony </a:t>
            </a:r>
          </a:p>
          <a:p>
            <a:pPr marL="630238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ul. Podmurnej stanowiący</a:t>
            </a:r>
          </a:p>
          <a:p>
            <a:pPr marL="630238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Centrum Informacji Turystycznej </a:t>
            </a:r>
          </a:p>
          <a:p>
            <a:pPr marL="630238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i centrum obsługi ruchu</a:t>
            </a:r>
          </a:p>
          <a:p>
            <a:pPr marL="630238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turystycznego przez który przejść</a:t>
            </a:r>
          </a:p>
          <a:p>
            <a:pPr marL="630238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będzie można na I i II piętro.</a:t>
            </a:r>
          </a:p>
        </p:txBody>
      </p:sp>
      <p:graphicFrame>
        <p:nvGraphicFramePr>
          <p:cNvPr id="236551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5035550" y="1600200"/>
          <a:ext cx="3263900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1" name="Photo Editor Photo" r:id="rId3" imgW="4390476" imgH="6095238" progId="MSPhotoEd.3">
                  <p:embed/>
                </p:oleObj>
              </mc:Choice>
              <mc:Fallback>
                <p:oleObj name="Photo Editor Photo" r:id="rId3" imgW="4390476" imgH="609523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600200"/>
                        <a:ext cx="3263900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6558" name="AutoShape 14"/>
          <p:cNvCxnSpPr>
            <a:cxnSpLocks noChangeShapeType="1"/>
          </p:cNvCxnSpPr>
          <p:nvPr/>
        </p:nvCxnSpPr>
        <p:spPr bwMode="auto">
          <a:xfrm rot="16200000" flipV="1">
            <a:off x="2512218" y="519907"/>
            <a:ext cx="2265363" cy="6210300"/>
          </a:xfrm>
          <a:prstGeom prst="bentConnector4">
            <a:avLst>
              <a:gd name="adj1" fmla="val -10093"/>
              <a:gd name="adj2" fmla="val 10368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6559" name="Picture 15" descr="LogoK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60350"/>
            <a:ext cx="1150937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60" name="Picture 16" descr="Image:POL Chojnice COA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31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600">
                <a:latin typeface="Times New Roman" panose="02020603050405020304" pitchFamily="18" charset="0"/>
              </a:rPr>
              <a:t>Funkcje budowanej Baszty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722313">
              <a:buFont typeface="Wingdings" panose="05000000000000000000" pitchFamily="2" charset="2"/>
              <a:buNone/>
            </a:pPr>
            <a:endParaRPr lang="pl-PL" altLang="pl-PL" sz="3600"/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 b="1">
                <a:latin typeface="Times New Roman" panose="02020603050405020304" pitchFamily="18" charset="0"/>
              </a:rPr>
              <a:t>I Piętro</a:t>
            </a:r>
            <a:r>
              <a:rPr lang="pl-PL" altLang="pl-PL" sz="2000">
                <a:latin typeface="Times New Roman" panose="02020603050405020304" pitchFamily="18" charset="0"/>
              </a:rPr>
              <a:t> – miejsce ekspozycyjne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stanowiące galerię kultury 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i sztuki ludowej Kaszub 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np.: rzeźba ludowa, strój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ludowy, kołyska, mebel,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plecionkarstwo, narzędzia,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haft kaszubski, tkanina,</a:t>
            </a:r>
          </a:p>
          <a:p>
            <a:pPr marL="722313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rękodzieło.</a:t>
            </a:r>
            <a:endParaRPr lang="pl-PL" altLang="pl-PL" sz="2000" b="1"/>
          </a:p>
        </p:txBody>
      </p:sp>
      <p:graphicFrame>
        <p:nvGraphicFramePr>
          <p:cNvPr id="238601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5003800" y="1773238"/>
          <a:ext cx="3263900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5" name="Photo Editor Photo" r:id="rId3" imgW="4390476" imgH="6095238" progId="MSPhotoEd.3">
                  <p:embed/>
                </p:oleObj>
              </mc:Choice>
              <mc:Fallback>
                <p:oleObj name="Photo Editor Photo" r:id="rId3" imgW="4390476" imgH="6095238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773238"/>
                        <a:ext cx="3263900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8602" name="AutoShape 10"/>
          <p:cNvCxnSpPr>
            <a:cxnSpLocks noChangeShapeType="1"/>
            <a:stCxn id="238599" idx="1"/>
          </p:cNvCxnSpPr>
          <p:nvPr/>
        </p:nvCxnSpPr>
        <p:spPr bwMode="auto">
          <a:xfrm rot="10800000" flipH="1">
            <a:off x="457200" y="3789363"/>
            <a:ext cx="6100763" cy="76200"/>
          </a:xfrm>
          <a:prstGeom prst="bentConnector5">
            <a:avLst>
              <a:gd name="adj1" fmla="val -3745"/>
              <a:gd name="adj2" fmla="val 3272917"/>
              <a:gd name="adj3" fmla="val 6809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8603" name="Picture 11" descr="LogoK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1525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Image:POL Chojnice COA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600">
                <a:latin typeface="Times New Roman" panose="02020603050405020304" pitchFamily="18" charset="0"/>
              </a:rPr>
              <a:t>Funkcje budowanej Baszty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l-PL" altLang="pl-PL" sz="4000"/>
          </a:p>
          <a:p>
            <a:pPr>
              <a:buFont typeface="Wingdings" panose="05000000000000000000" pitchFamily="2" charset="2"/>
              <a:buNone/>
            </a:pPr>
            <a:r>
              <a:rPr lang="pl-PL" altLang="pl-PL" sz="4000"/>
              <a:t>  </a:t>
            </a:r>
            <a:r>
              <a:rPr lang="pl-PL" altLang="pl-PL" sz="2000" b="1">
                <a:latin typeface="Times New Roman" panose="02020603050405020304" pitchFamily="18" charset="0"/>
              </a:rPr>
              <a:t>II Piętro – </a:t>
            </a:r>
            <a:r>
              <a:rPr lang="pl-PL" altLang="pl-PL" sz="2000">
                <a:latin typeface="Times New Roman" panose="02020603050405020304" pitchFamily="18" charset="0"/>
              </a:rPr>
              <a:t>miejsce ekspozycyjne o charakterze historyczno-naukowym Kaszub: fotografie skansenów, architektura, kamienne kręgi, kultura nordycka, zdjęcia Borów, flora i fauna, dokumentacja historyczna, historia Chojnic w kserokopiach</a:t>
            </a:r>
            <a:br>
              <a:rPr lang="pl-PL" altLang="pl-PL" sz="2000">
                <a:latin typeface="Times New Roman" panose="02020603050405020304" pitchFamily="18" charset="0"/>
              </a:rPr>
            </a:br>
            <a:r>
              <a:rPr lang="pl-PL" altLang="pl-PL" sz="2000">
                <a:latin typeface="Times New Roman" panose="02020603050405020304" pitchFamily="18" charset="0"/>
              </a:rPr>
              <a:t>i faksymiliach. </a:t>
            </a:r>
          </a:p>
        </p:txBody>
      </p:sp>
      <p:graphicFrame>
        <p:nvGraphicFramePr>
          <p:cNvPr id="241672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5035550" y="1600200"/>
          <a:ext cx="3263900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6" name="Photo Editor Photo" r:id="rId3" imgW="4390476" imgH="6095238" progId="MSPhotoEd.3">
                  <p:embed/>
                </p:oleObj>
              </mc:Choice>
              <mc:Fallback>
                <p:oleObj name="Photo Editor Photo" r:id="rId3" imgW="4390476" imgH="6095238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600200"/>
                        <a:ext cx="3263900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1673" name="AutoShape 9"/>
          <p:cNvCxnSpPr>
            <a:cxnSpLocks noChangeShapeType="1"/>
          </p:cNvCxnSpPr>
          <p:nvPr/>
        </p:nvCxnSpPr>
        <p:spPr bwMode="auto">
          <a:xfrm rot="10800000" flipH="1">
            <a:off x="468313" y="2924175"/>
            <a:ext cx="6221412" cy="1444625"/>
          </a:xfrm>
          <a:prstGeom prst="bentConnector5">
            <a:avLst>
              <a:gd name="adj1" fmla="val -3676"/>
              <a:gd name="adj2" fmla="val 172639"/>
              <a:gd name="adj3" fmla="val 6935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1674" name="Picture 10" descr="LogoK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8913"/>
            <a:ext cx="1081088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75" name="Picture 11" descr="Image:POL Chojnice COA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052513"/>
            <a:ext cx="7775575" cy="855662"/>
          </a:xfrm>
        </p:spPr>
        <p:txBody>
          <a:bodyPr/>
          <a:lstStyle/>
          <a:p>
            <a:r>
              <a:rPr lang="pl-PL" altLang="pl-PL" sz="3600">
                <a:latin typeface="Times New Roman" panose="02020603050405020304" pitchFamily="18" charset="0"/>
              </a:rPr>
              <a:t>Planowane koszty całkowite inwestycji</a:t>
            </a:r>
            <a:br>
              <a:rPr lang="pl-PL" altLang="pl-PL" sz="3600">
                <a:latin typeface="Times New Roman" panose="02020603050405020304" pitchFamily="18" charset="0"/>
              </a:rPr>
            </a:br>
            <a:r>
              <a:rPr lang="pl-PL" altLang="pl-PL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144000" cy="4530725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Koszt budowy Baszty  = 900.000  zł. netto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Wyposażenie Baszty    = 300.000 zł. netto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Przebudowa i rozbudowa sceny z sezonowym zadaszeniem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			        = 250.000 zł. netto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Techniczne wyposażenie sceniczne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			        = 350.000 zł. netto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Łączny koszt przedsięwzięcia: ok. 1.800.000 zł. netto 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pl-PL" altLang="pl-PL" sz="2000"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 b="1">
                <a:latin typeface="Times New Roman" panose="02020603050405020304" pitchFamily="18" charset="0"/>
              </a:rPr>
              <a:t>Łączny koszt przedsięwzięcia: ok. 2.200.000 zł. brutto 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pl-PL" altLang="pl-PL" sz="2000" b="1"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Planowane dofinansowanie z budżetu Unii Europejskiej: 1.650.000 zł.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Wkład własny: 550.000 zł.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pl-PL" altLang="pl-PL" sz="2000">
              <a:latin typeface="Times New Roman" panose="02020603050405020304" pitchFamily="18" charset="0"/>
            </a:endParaRPr>
          </a:p>
        </p:txBody>
      </p:sp>
      <p:pic>
        <p:nvPicPr>
          <p:cNvPr id="258052" name="Picture 4" descr="LogoK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88913"/>
            <a:ext cx="1008063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53" name="Picture 5" descr="Image:POL Chojnice COA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pl-PL" altLang="pl-PL" sz="2000"/>
          </a:p>
          <a:p>
            <a:pPr algn="ctr">
              <a:buFont typeface="Wingdings" panose="05000000000000000000" pitchFamily="2" charset="2"/>
              <a:buNone/>
            </a:pPr>
            <a:endParaRPr lang="pl-PL" altLang="pl-PL" sz="2000"/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000"/>
              <a:t>Opracowanie: Joanna Gappa, Andrzej Ciemiński </a:t>
            </a:r>
          </a:p>
          <a:p>
            <a:pPr algn="ctr">
              <a:buFont typeface="Wingdings" panose="05000000000000000000" pitchFamily="2" charset="2"/>
              <a:buNone/>
            </a:pPr>
            <a:endParaRPr lang="pl-PL" altLang="pl-PL" sz="2000"/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000"/>
              <a:t>Wydział Programów Rozwojowych i Współpracy Zagranicznej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000"/>
              <a:t>Stary Rynek 1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000"/>
              <a:t>89-600 Chojnice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000"/>
              <a:t>Tel. 052/397-18-00 wew. 16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000"/>
              <a:t>e-mail: </a:t>
            </a:r>
            <a:r>
              <a:rPr lang="pl-PL" altLang="pl-PL" sz="2000">
                <a:hlinkClick r:id="rId2"/>
              </a:rPr>
              <a:t>biuroie@miastochojnice.pl</a:t>
            </a:r>
            <a:r>
              <a:rPr lang="pl-PL" altLang="pl-PL" sz="2000"/>
              <a:t> </a:t>
            </a:r>
          </a:p>
          <a:p>
            <a:pPr algn="ctr">
              <a:buFont typeface="Wingdings" panose="05000000000000000000" pitchFamily="2" charset="2"/>
              <a:buNone/>
            </a:pPr>
            <a:endParaRPr lang="pl-PL" altLang="pl-PL" sz="2000"/>
          </a:p>
          <a:p>
            <a:pPr algn="ctr">
              <a:buFont typeface="Wingdings" panose="05000000000000000000" pitchFamily="2" charset="2"/>
              <a:buNone/>
            </a:pPr>
            <a:endParaRPr lang="pl-PL" altLang="pl-PL" sz="2000"/>
          </a:p>
        </p:txBody>
      </p:sp>
    </p:spTree>
  </p:cSld>
  <p:clrMapOvr>
    <a:masterClrMapping/>
  </p:clrMapOvr>
  <p:transition spd="med" advClick="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20725"/>
          </a:xfrm>
        </p:spPr>
        <p:txBody>
          <a:bodyPr/>
          <a:lstStyle/>
          <a:p>
            <a:r>
              <a:rPr lang="pl-PL" altLang="pl-PL" sz="2400" b="1"/>
              <a:t>Czym jest Kaszubski Pierścień</a:t>
            </a:r>
            <a:r>
              <a:rPr lang="pl-PL" altLang="pl-PL"/>
              <a:t> </a:t>
            </a:r>
            <a:r>
              <a:rPr lang="pl-PL" altLang="pl-PL" sz="2400" b="1"/>
              <a:t>?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4213225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To  </a:t>
            </a:r>
            <a:r>
              <a:rPr lang="pl-PL" altLang="pl-PL" sz="1600" b="1"/>
              <a:t>Program Operacyjnym</a:t>
            </a:r>
            <a:r>
              <a:rPr lang="pl-PL" altLang="pl-PL" sz="1600"/>
              <a:t> w którym zapisano niektóre przedsięwzięcia/usługi/produkty turystyczne i kulturowe organizowane na terenie wskazanych 5 powiatów, </a:t>
            </a:r>
            <a:br>
              <a:rPr lang="pl-PL" altLang="pl-PL" sz="1600"/>
            </a:br>
            <a:r>
              <a:rPr lang="pl-PL" altLang="pl-PL" sz="1600"/>
              <a:t>a ich organizacja i promocja odbywa  się pod nazwą  Kaszubskiego Pierścienia. Są to m.in.: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-  Szlaki:  pielgrzymkowe, turystyczne, rowerowe, zakonne, zabytkowe, konne itp. </a:t>
            </a:r>
            <a:br>
              <a:rPr lang="pl-PL" altLang="pl-PL" sz="1600"/>
            </a:br>
            <a:r>
              <a:rPr lang="pl-PL" altLang="pl-PL" sz="1600"/>
              <a:t>- Rozwijające się kierunki turystyki kwalifikowanej, zdrowotnej, wodnej, kolejowej, itp.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1600"/>
              <a:t>	- Obiekty infrastruktury turystycznej, czy kulturowej, np.  Karczmy, zajazdy, informacje turystyczne, kwatery agroturystyczne, ośrodki wypoczynkowe, pensjonaty, itp.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l-PL" altLang="pl-PL" sz="160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160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8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600"/>
          </a:p>
        </p:txBody>
      </p:sp>
      <p:pic>
        <p:nvPicPr>
          <p:cNvPr id="266245" name="Picture 5" descr="100_1427">
            <a:hlinkClick r:id="rId2" tooltip="Następny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3960813" cy="2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 descr="100_1432">
            <a:hlinkClick r:id="rId4" tooltip="Następny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3960812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8" name="Rectangle 8"/>
          <p:cNvSpPr>
            <a:spLocks noChangeArrowheads="1"/>
          </p:cNvSpPr>
          <p:nvPr/>
        </p:nvSpPr>
        <p:spPr bwMode="auto">
          <a:xfrm>
            <a:off x="90488" y="6521450"/>
            <a:ext cx="9053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pl-PL" altLang="pl-PL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Pomorski Klasyk Szlakiem Kaszubskiego Pierścienia: Kościerzyna - </a:t>
            </a:r>
            <a:r>
              <a:rPr lang="pl-PL" altLang="pl-PL" sz="2000"/>
              <a:t> Kartuzy - Bytów </a:t>
            </a:r>
          </a:p>
        </p:txBody>
      </p:sp>
      <p:pic>
        <p:nvPicPr>
          <p:cNvPr id="266249" name="Picture 9" descr="LogoK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1079500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r>
              <a:rPr lang="pl-PL" altLang="pl-PL" sz="2400" b="1"/>
              <a:t>Bramy Kaszubskiego  Pierścienia</a:t>
            </a:r>
            <a:r>
              <a:rPr lang="pl-PL" altLang="pl-PL"/>
              <a:t> 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964612" cy="522287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Jednym z proponowanych przedsięwzięć zawartych w w/w  Programie jest stworzenie centrów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informacji turystycznej i obsługi ruchu turystycznego  nazwanych  </a:t>
            </a:r>
            <a:r>
              <a:rPr lang="pl-PL" altLang="pl-PL" sz="1600" b="1"/>
              <a:t>Bramami  Kaszubskiego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/>
              <a:t>Pierścienia.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Projekt ten wiąże się ze stworzeniem na terenie 5 powiatów Kaszub Jeziornych (budową lub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adaptacją) 16 Centrów Informacji Turystycznej  i obsługi ruchu turystycznego.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Miejsca lokalizacji bram Kaszubskiego Pierścienia będą następujące: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Kartuzy, Chwaszczyno, Żukowo, Przywidz, Nowa Karczma, Stara Kiszewa, Karsin, Czersk,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Chojnice,  Miastko, Kołczygłowy, Czarna Dąbrówka, Lębork, Wicko, Łeba, Sierakowice.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/>
              <a:t>Realizacja projektu</a:t>
            </a:r>
            <a:r>
              <a:rPr lang="pl-PL" altLang="pl-PL" sz="1600"/>
              <a:t>	- </a:t>
            </a:r>
            <a:r>
              <a:rPr lang="pl-PL" altLang="pl-PL" sz="1600" b="1"/>
              <a:t>Projekt Sieciowy </a:t>
            </a:r>
            <a:endParaRPr lang="pl-PL" altLang="pl-PL" sz="1600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/>
              <a:t>Wnioskodawca		- Powiat Kartuski</a:t>
            </a:r>
            <a:r>
              <a:rPr lang="pl-PL" altLang="pl-PL" sz="1600"/>
              <a:t>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/>
              <a:t>Partnerzy		- Pozostałe gminy</a:t>
            </a:r>
            <a:r>
              <a:rPr lang="pl-PL" altLang="pl-PL" sz="1600"/>
              <a:t>,  w tym </a:t>
            </a:r>
            <a:r>
              <a:rPr lang="pl-PL" altLang="pl-PL" sz="1600" b="1"/>
              <a:t>Miasto Chojnice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/>
              <a:t>Dla Miasta Chojnice oznacza to już dzisiaj przedstawienie </a:t>
            </a:r>
            <a:r>
              <a:rPr lang="pl-PL" altLang="pl-PL" sz="1600" b="1"/>
              <a:t>koncepcji stworzenia Centrum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1600" b="1"/>
              <a:t>Informacji Turystycznej</a:t>
            </a:r>
            <a:r>
              <a:rPr lang="pl-PL" altLang="pl-PL" sz="1600"/>
              <a:t> oraz </a:t>
            </a:r>
            <a:r>
              <a:rPr lang="pl-PL" altLang="pl-PL" sz="1600" b="1"/>
              <a:t>zapewnienia środków na jej realizację w latach 2008-2009.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 b="1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1600"/>
          </a:p>
        </p:txBody>
      </p:sp>
      <p:pic>
        <p:nvPicPr>
          <p:cNvPr id="267268" name="Picture 4" descr="LogoK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1913"/>
            <a:ext cx="936625" cy="8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7" name="Picture 5" descr="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7775575" cy="1143000"/>
          </a:xfrm>
        </p:spPr>
        <p:txBody>
          <a:bodyPr/>
          <a:lstStyle/>
          <a:p>
            <a:r>
              <a:rPr lang="pl-PL" altLang="pl-PL" sz="3200">
                <a:latin typeface="Times New Roman" panose="02020603050405020304" pitchFamily="18" charset="0"/>
              </a:rPr>
              <a:t>Lokalizacja ,,Bramy Chojnickiej’’</a:t>
            </a:r>
            <a:r>
              <a:rPr lang="pl-PL" altLang="pl-PL" sz="4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27275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Miasto Chojnice - teren Fosy Miejskiej: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                            - w obrębie istniejących, dobrze zachowanych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                              Murów Średniowiecznych Miasta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Fosa Miejska to miejsce: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                            - chętnie odwiedzane przez turystów,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			    - w  którym organizuje się występy artystyczne,  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                            imprezy plenerowe itp. 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			    - pełniąca funkcję muszli koncertowej</a:t>
            </a:r>
          </a:p>
          <a:p>
            <a:pPr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			  Znajduje się tu otwarta  scena oraz trybuny.</a:t>
            </a:r>
          </a:p>
        </p:txBody>
      </p:sp>
      <p:pic>
        <p:nvPicPr>
          <p:cNvPr id="248837" name="Picture 5" descr="Image:POL Chojnice COA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6" descr="LogoK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88913"/>
            <a:ext cx="1366837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496300" cy="51133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W ramach inwestycji Bramy Kaszubskiego Pierścienia </a:t>
            </a:r>
            <a:r>
              <a:rPr lang="pl-PL" altLang="pl-PL" sz="2000" b="1">
                <a:latin typeface="Times New Roman" panose="02020603050405020304" pitchFamily="18" charset="0"/>
              </a:rPr>
              <a:t>Miasto Chojnice</a:t>
            </a:r>
            <a:r>
              <a:rPr lang="pl-PL" altLang="pl-PL" sz="2000">
                <a:latin typeface="Times New Roman" panose="02020603050405020304" pitchFamily="18" charset="0"/>
              </a:rPr>
              <a:t> zaplanowało utworzenie </a:t>
            </a:r>
            <a:r>
              <a:rPr lang="pl-PL" altLang="pl-PL" sz="2000" b="1">
                <a:latin typeface="Times New Roman" panose="02020603050405020304" pitchFamily="18" charset="0"/>
              </a:rPr>
              <a:t>tzw. „Bramy Chojnickiej”</a:t>
            </a:r>
            <a:r>
              <a:rPr lang="pl-PL" altLang="pl-PL" sz="2000">
                <a:latin typeface="Times New Roman" panose="02020603050405020304" pitchFamily="18" charset="0"/>
              </a:rPr>
              <a:t> </a:t>
            </a:r>
            <a:br>
              <a:rPr lang="pl-PL" altLang="pl-PL" sz="2000">
                <a:latin typeface="Times New Roman" panose="02020603050405020304" pitchFamily="18" charset="0"/>
              </a:rPr>
            </a:br>
            <a:r>
              <a:rPr lang="pl-PL" altLang="pl-PL" sz="2000">
                <a:latin typeface="Times New Roman" panose="02020603050405020304" pitchFamily="18" charset="0"/>
              </a:rPr>
              <a:t>na terenie „Fosy Miejskiej” w Chojnicach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altLang="pl-PL" sz="2000">
                <a:latin typeface="Times New Roman" panose="02020603050405020304" pitchFamily="18" charset="0"/>
              </a:rPr>
              <a:t>w ramach której zrealizowana zostanie</a:t>
            </a:r>
            <a:r>
              <a:rPr lang="pl-PL" altLang="pl-PL" sz="2800">
                <a:latin typeface="Times New Roman" panose="02020603050405020304" pitchFamily="18" charset="0"/>
              </a:rPr>
              <a:t>: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 sz="28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400" b="1">
                <a:latin typeface="Times New Roman" panose="02020603050405020304" pitchFamily="18" charset="0"/>
              </a:rPr>
              <a:t>Budowa nowej Baszty w pasie istniejących dobrze zachowanych  średniowiecznych Murów Obronnych Miasta wraz z zakupem wyposażenia do nowo-wybudowanej Baszty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endParaRPr lang="pl-PL" altLang="pl-PL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pl-PL" altLang="pl-PL" sz="2400" b="1">
                <a:latin typeface="Times New Roman" panose="02020603050405020304" pitchFamily="18" charset="0"/>
              </a:rPr>
              <a:t>Przebudowa i rozbudowa sceny mieszczącej się </a:t>
            </a:r>
            <a:br>
              <a:rPr lang="pl-PL" altLang="pl-PL" sz="2400" b="1">
                <a:latin typeface="Times New Roman" panose="02020603050405020304" pitchFamily="18" charset="0"/>
              </a:rPr>
            </a:br>
            <a:r>
              <a:rPr lang="pl-PL" altLang="pl-PL" sz="2400" b="1">
                <a:latin typeface="Times New Roman" panose="02020603050405020304" pitchFamily="18" charset="0"/>
              </a:rPr>
              <a:t>w bezpośrednim sąsiedztwie projektowanej Baszty</a:t>
            </a:r>
            <a:br>
              <a:rPr lang="pl-PL" altLang="pl-PL" sz="2400" b="1">
                <a:latin typeface="Times New Roman" panose="02020603050405020304" pitchFamily="18" charset="0"/>
              </a:rPr>
            </a:br>
            <a:r>
              <a:rPr lang="pl-PL" altLang="pl-PL" sz="2400" b="1">
                <a:latin typeface="Times New Roman" panose="02020603050405020304" pitchFamily="18" charset="0"/>
              </a:rPr>
              <a:t>wraz z technicznym wyposażeniem scenicznym i czasowo rozkładanym zadaszeniem nad sceną. </a:t>
            </a:r>
          </a:p>
        </p:txBody>
      </p:sp>
      <p:pic>
        <p:nvPicPr>
          <p:cNvPr id="210948" name="Picture 4" descr="Image:POL Chojnice COA.svg">
            <a:hlinkClick r:id="rId2"/>
          </p:cNvPr>
          <p:cNvPicPr>
            <a:picLocks noChangeAspect="1" noChangeArrowheads="1"/>
          </p:cNvPicPr>
          <p:nvPr>
            <p:ph type="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8913"/>
            <a:ext cx="1087438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0950" name="Picture 6" descr="LogoK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8913"/>
            <a:ext cx="1366838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>
                <a:latin typeface="Times New Roman" panose="02020603050405020304" pitchFamily="18" charset="0"/>
              </a:rPr>
              <a:t>Stan obecny</a:t>
            </a:r>
          </a:p>
        </p:txBody>
      </p:sp>
      <p:sp>
        <p:nvSpPr>
          <p:cNvPr id="2314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pl-PL" altLang="pl-PL" sz="2400">
                <a:latin typeface="Times New Roman" panose="02020603050405020304" pitchFamily="18" charset="0"/>
              </a:rPr>
              <a:t>           </a:t>
            </a:r>
            <a:r>
              <a:rPr lang="pl-PL" altLang="pl-PL" sz="1800">
                <a:latin typeface="Times New Roman" panose="02020603050405020304" pitchFamily="18" charset="0"/>
              </a:rPr>
              <a:t>Zaplanowana do budowy Baszta zachowała się jedynie we fragmentach przyziemia, zachowując pierwotny kształt ścian obwodowych wykonanych </a:t>
            </a:r>
            <a:br>
              <a:rPr lang="pl-PL" altLang="pl-PL" sz="1800">
                <a:latin typeface="Times New Roman" panose="02020603050405020304" pitchFamily="18" charset="0"/>
              </a:rPr>
            </a:br>
            <a:r>
              <a:rPr lang="pl-PL" altLang="pl-PL" sz="1800">
                <a:latin typeface="Times New Roman" panose="02020603050405020304" pitchFamily="18" charset="0"/>
              </a:rPr>
              <a:t>z kamienia. Usytuowana w pasie średniowiecznych Murów Obronnych Miasta pełniła kolejno różne funkcje, w tym mieszkalne do czasu II wojny światowej.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pl-PL" altLang="pl-PL" sz="1800">
                <a:latin typeface="Times New Roman" panose="02020603050405020304" pitchFamily="18" charset="0"/>
              </a:rPr>
              <a:t>                W okresie bezpośrednio poprzedzającym stan obecny   (lata wojny), na obecnych fundamentach kamiennych posadowiona była budowla mieszkalna</a:t>
            </a:r>
            <a:br>
              <a:rPr lang="pl-PL" altLang="pl-PL" sz="1800">
                <a:latin typeface="Times New Roman" panose="02020603050405020304" pitchFamily="18" charset="0"/>
              </a:rPr>
            </a:br>
            <a:r>
              <a:rPr lang="pl-PL" altLang="pl-PL" sz="1800">
                <a:latin typeface="Times New Roman" panose="02020603050405020304" pitchFamily="18" charset="0"/>
              </a:rPr>
              <a:t> o konstrukcji ryglowej, otynkowana. Obecnie nie istniejąca.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pl-PL" altLang="pl-PL" sz="1800">
                <a:latin typeface="Times New Roman" panose="02020603050405020304" pitchFamily="18" charset="0"/>
              </a:rPr>
              <a:t>                Dziś na historycznym fundamencie Baszty wzniesiona jest zadaszona wiata, bezfunkcyjna która zostanie usunięta. Obok znajduje się płyta sceny plenerowej </a:t>
            </a:r>
            <a:br>
              <a:rPr lang="pl-PL" altLang="pl-PL" sz="1800">
                <a:latin typeface="Times New Roman" panose="02020603050405020304" pitchFamily="18" charset="0"/>
              </a:rPr>
            </a:br>
            <a:r>
              <a:rPr lang="pl-PL" altLang="pl-PL" sz="1800">
                <a:latin typeface="Times New Roman" panose="02020603050405020304" pitchFamily="18" charset="0"/>
              </a:rPr>
              <a:t>na poziomie gruntu – nie zadaszona, cementowa.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endParaRPr lang="pl-PL" altLang="pl-PL" sz="1800">
              <a:latin typeface="Times New Roman" panose="02020603050405020304" pitchFamily="18" charset="0"/>
            </a:endParaRPr>
          </a:p>
        </p:txBody>
      </p:sp>
      <p:pic>
        <p:nvPicPr>
          <p:cNvPr id="231432" name="Picture 8" descr="Image:POL Chojnice COA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239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4" name="Picture 10" descr="LogoK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366838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57200"/>
          </a:xfrm>
        </p:spPr>
        <p:txBody>
          <a:bodyPr/>
          <a:lstStyle/>
          <a:p>
            <a:r>
              <a:rPr lang="pl-PL" altLang="pl-PL" sz="2800"/>
              <a:t/>
            </a:r>
            <a:br>
              <a:rPr lang="pl-PL" altLang="pl-PL" sz="2800"/>
            </a:br>
            <a:endParaRPr lang="pl-PL" altLang="pl-PL" sz="2800"/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561262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2" name="Picture 6" descr="Image:POL Chojnice COA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4" name="Picture 8" descr="LogoK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5888"/>
            <a:ext cx="1366838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źwigar">
  <a:themeElements>
    <a:clrScheme name="Dźwigar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Dźwig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źwigar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1481</TotalTime>
  <Words>591</Words>
  <Application>Microsoft Office PowerPoint</Application>
  <PresentationFormat>Pokaz na ekranie (4:3)</PresentationFormat>
  <Paragraphs>177</Paragraphs>
  <Slides>27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Wingdings</vt:lpstr>
      <vt:lpstr>Dźwigar</vt:lpstr>
      <vt:lpstr>CorelDRAW 9.0 Graphic</vt:lpstr>
      <vt:lpstr>Microsoft Photo Editor 3.0 Photo</vt:lpstr>
      <vt:lpstr>   Budowa centrów informacji turystycznej  – Bramy Kaszubskiego Pierścienia” </vt:lpstr>
      <vt:lpstr>Prezentacja programu PowerPoint</vt:lpstr>
      <vt:lpstr>Czym jest Kaszubski Pierścień ?</vt:lpstr>
      <vt:lpstr>Bramy Kaszubskiego  Pierścienia </vt:lpstr>
      <vt:lpstr>Prezentacja programu PowerPoint</vt:lpstr>
      <vt:lpstr>Lokalizacja ,,Bramy Chojnickiej’’ </vt:lpstr>
      <vt:lpstr>Prezentacja programu PowerPoint</vt:lpstr>
      <vt:lpstr>Stan obecny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Budowa Baszty</vt:lpstr>
      <vt:lpstr>Projekt Baszty</vt:lpstr>
      <vt:lpstr>Elewacja od strony  Fosy Miejskiej </vt:lpstr>
      <vt:lpstr>Elewacja od strony sceny</vt:lpstr>
      <vt:lpstr>Elewacja od strony północnej</vt:lpstr>
      <vt:lpstr>Łączne powierzchnie budynku</vt:lpstr>
      <vt:lpstr>Łączne powierzchnie budynku</vt:lpstr>
      <vt:lpstr>Łączna powierzchnia sceny </vt:lpstr>
      <vt:lpstr>Funkcje budowanej Baszty</vt:lpstr>
      <vt:lpstr>Funkcje budowanej Baszty</vt:lpstr>
      <vt:lpstr>Funkcje budowanej Baszty</vt:lpstr>
      <vt:lpstr>Funkcje budowanej Baszty</vt:lpstr>
      <vt:lpstr>Planowane koszty całkowite inwestycji  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„Budowa</dc:title>
  <dc:creator>Pawlak</dc:creator>
  <cp:lastModifiedBy>Maksymilian Rudnik</cp:lastModifiedBy>
  <cp:revision>284</cp:revision>
  <dcterms:created xsi:type="dcterms:W3CDTF">2007-10-17T06:24:29Z</dcterms:created>
  <dcterms:modified xsi:type="dcterms:W3CDTF">2022-02-08T12:36:16Z</dcterms:modified>
</cp:coreProperties>
</file>