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75" r:id="rId3"/>
    <p:sldId id="276" r:id="rId4"/>
    <p:sldId id="277" r:id="rId5"/>
    <p:sldId id="278" r:id="rId6"/>
    <p:sldId id="279" r:id="rId7"/>
    <p:sldId id="280" r:id="rId8"/>
    <p:sldId id="274" r:id="rId9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anose="020B0602030504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anose="020B0602030504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anose="020B0602030504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anose="020B0602030504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anose="020B0602030504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Lucida Sans Unicode" panose="020B0602030504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Lucida Sans Unicode" panose="020B0602030504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Lucida Sans Unicode" panose="020B0602030504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Lucida Sans Unicode" panose="020B0602030504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W" initials="PW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4D4D"/>
    <a:srgbClr val="7777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75" autoAdjust="0"/>
    <p:restoredTop sz="94702" autoAdjust="0"/>
  </p:normalViewPr>
  <p:slideViewPr>
    <p:cSldViewPr>
      <p:cViewPr varScale="1">
        <p:scale>
          <a:sx n="78" d="100"/>
          <a:sy n="78" d="100"/>
        </p:scale>
        <p:origin x="1566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2-03-12T09:46:14.419" idx="10">
    <p:pos x="5072" y="1341"/>
    <p:text>Wstawiłem konsekwentnie podkreślenie ....</p:tex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2F8D1B2-4983-41F1-9C30-54810651D122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B3124D09-283B-46C9-84A8-37879F0E529E}">
      <dgm:prSet phldrT="[Tekst]" custT="1"/>
      <dgm:spPr>
        <a:solidFill>
          <a:srgbClr val="00B050"/>
        </a:solidFill>
      </dgm:spPr>
      <dgm:t>
        <a:bodyPr/>
        <a:lstStyle/>
        <a:p>
          <a:r>
            <a:rPr lang="pl-PL" sz="2000" dirty="0" smtClean="0"/>
            <a:t>Ewaluacja Strategii 2002-2014</a:t>
          </a:r>
          <a:endParaRPr lang="pl-PL" sz="2000" dirty="0"/>
        </a:p>
      </dgm:t>
    </dgm:pt>
    <dgm:pt modelId="{8B39648E-F0F3-4425-832D-B6E698D5E87F}" type="parTrans" cxnId="{901FED10-9309-4B5E-9A48-973F62DA610A}">
      <dgm:prSet/>
      <dgm:spPr/>
      <dgm:t>
        <a:bodyPr/>
        <a:lstStyle/>
        <a:p>
          <a:endParaRPr lang="pl-PL"/>
        </a:p>
      </dgm:t>
    </dgm:pt>
    <dgm:pt modelId="{CD32BC86-0B72-4658-81F7-BB5E91D90BA5}" type="sibTrans" cxnId="{901FED10-9309-4B5E-9A48-973F62DA610A}">
      <dgm:prSet/>
      <dgm:spPr/>
      <dgm:t>
        <a:bodyPr/>
        <a:lstStyle/>
        <a:p>
          <a:endParaRPr lang="pl-PL"/>
        </a:p>
      </dgm:t>
    </dgm:pt>
    <dgm:pt modelId="{779C9BFA-A94E-4E0D-8BE0-F056FBADDCDA}">
      <dgm:prSet phldrT="[Tekst]" custT="1"/>
      <dgm:spPr>
        <a:solidFill>
          <a:srgbClr val="00B050"/>
        </a:solidFill>
      </dgm:spPr>
      <dgm:t>
        <a:bodyPr/>
        <a:lstStyle/>
        <a:p>
          <a:r>
            <a:rPr lang="pl-PL" sz="2000" b="0" dirty="0" smtClean="0"/>
            <a:t>Diagnoza</a:t>
          </a:r>
          <a:endParaRPr lang="pl-PL" sz="2000" b="0" dirty="0"/>
        </a:p>
      </dgm:t>
    </dgm:pt>
    <dgm:pt modelId="{E9336948-978F-4B63-B1BE-D67CEE068404}" type="parTrans" cxnId="{4F43299E-9A16-43FF-9A53-51DA7EEE899D}">
      <dgm:prSet/>
      <dgm:spPr/>
      <dgm:t>
        <a:bodyPr/>
        <a:lstStyle/>
        <a:p>
          <a:endParaRPr lang="pl-PL"/>
        </a:p>
      </dgm:t>
    </dgm:pt>
    <dgm:pt modelId="{268A126F-66CA-499C-95CF-FF8FDB20D19B}" type="sibTrans" cxnId="{4F43299E-9A16-43FF-9A53-51DA7EEE899D}">
      <dgm:prSet/>
      <dgm:spPr/>
      <dgm:t>
        <a:bodyPr/>
        <a:lstStyle/>
        <a:p>
          <a:endParaRPr lang="pl-PL"/>
        </a:p>
      </dgm:t>
    </dgm:pt>
    <dgm:pt modelId="{E5270C6D-12D0-49CF-8AAA-5B9691CEF4A3}">
      <dgm:prSet phldrT="[Tekst]" custT="1"/>
      <dgm:spPr>
        <a:solidFill>
          <a:srgbClr val="FFFF00"/>
        </a:solidFill>
      </dgm:spPr>
      <dgm:t>
        <a:bodyPr/>
        <a:lstStyle/>
        <a:p>
          <a:r>
            <a:rPr lang="pl-PL" sz="2000" dirty="0" smtClean="0">
              <a:solidFill>
                <a:schemeClr val="tx1"/>
              </a:solidFill>
            </a:rPr>
            <a:t>Wizja i misja </a:t>
          </a:r>
          <a:endParaRPr lang="pl-PL" sz="2000" dirty="0">
            <a:solidFill>
              <a:schemeClr val="tx1"/>
            </a:solidFill>
          </a:endParaRPr>
        </a:p>
      </dgm:t>
    </dgm:pt>
    <dgm:pt modelId="{FF6EDBAB-34E5-4062-A4EA-FB9241B9EB48}" type="parTrans" cxnId="{FE401833-67FA-49A3-88AA-096FD27D816E}">
      <dgm:prSet/>
      <dgm:spPr/>
      <dgm:t>
        <a:bodyPr/>
        <a:lstStyle/>
        <a:p>
          <a:endParaRPr lang="pl-PL"/>
        </a:p>
      </dgm:t>
    </dgm:pt>
    <dgm:pt modelId="{EA118C9A-2369-40D8-B7C7-165EF5F8EF2E}" type="sibTrans" cxnId="{FE401833-67FA-49A3-88AA-096FD27D816E}">
      <dgm:prSet/>
      <dgm:spPr/>
      <dgm:t>
        <a:bodyPr/>
        <a:lstStyle/>
        <a:p>
          <a:endParaRPr lang="pl-PL"/>
        </a:p>
      </dgm:t>
    </dgm:pt>
    <dgm:pt modelId="{B9FE2C62-AAAB-4AF0-A3C1-285E21B42E3A}">
      <dgm:prSet custT="1"/>
      <dgm:spPr>
        <a:solidFill>
          <a:srgbClr val="00B0F0"/>
        </a:solidFill>
      </dgm:spPr>
      <dgm:t>
        <a:bodyPr/>
        <a:lstStyle/>
        <a:p>
          <a:r>
            <a:rPr lang="pl-PL" sz="2000" b="1" dirty="0" smtClean="0"/>
            <a:t>Cele </a:t>
          </a:r>
          <a:endParaRPr lang="pl-PL" sz="2000" dirty="0"/>
        </a:p>
      </dgm:t>
    </dgm:pt>
    <dgm:pt modelId="{20B52BF2-7456-4387-95E2-A2B3C6DEF083}" type="parTrans" cxnId="{BDE049EE-18FC-4E65-93EA-ABA760C84F13}">
      <dgm:prSet/>
      <dgm:spPr/>
      <dgm:t>
        <a:bodyPr/>
        <a:lstStyle/>
        <a:p>
          <a:endParaRPr lang="pl-PL"/>
        </a:p>
      </dgm:t>
    </dgm:pt>
    <dgm:pt modelId="{494F8F4E-6973-4496-8885-C67A6B75CEBF}" type="sibTrans" cxnId="{BDE049EE-18FC-4E65-93EA-ABA760C84F13}">
      <dgm:prSet/>
      <dgm:spPr/>
      <dgm:t>
        <a:bodyPr/>
        <a:lstStyle/>
        <a:p>
          <a:endParaRPr lang="pl-PL"/>
        </a:p>
      </dgm:t>
    </dgm:pt>
    <dgm:pt modelId="{AF2D2A8A-6D2E-459C-A36D-48106D1518BA}" type="pres">
      <dgm:prSet presAssocID="{A2F8D1B2-4983-41F1-9C30-54810651D122}" presName="CompostProcess" presStyleCnt="0">
        <dgm:presLayoutVars>
          <dgm:dir/>
          <dgm:resizeHandles val="exact"/>
        </dgm:presLayoutVars>
      </dgm:prSet>
      <dgm:spPr/>
    </dgm:pt>
    <dgm:pt modelId="{24922DA0-6C2F-4E02-B9F3-57515083E7A5}" type="pres">
      <dgm:prSet presAssocID="{A2F8D1B2-4983-41F1-9C30-54810651D122}" presName="arrow" presStyleLbl="bgShp" presStyleIdx="0" presStyleCnt="1" custScaleX="84411"/>
      <dgm:spPr/>
    </dgm:pt>
    <dgm:pt modelId="{5879576A-22DC-4C0F-A505-2E5068AAA3F2}" type="pres">
      <dgm:prSet presAssocID="{A2F8D1B2-4983-41F1-9C30-54810651D122}" presName="linearProcess" presStyleCnt="0"/>
      <dgm:spPr/>
    </dgm:pt>
    <dgm:pt modelId="{DFA1340A-AD26-40A5-9C7C-CBF84F9B6A19}" type="pres">
      <dgm:prSet presAssocID="{B3124D09-283B-46C9-84A8-37879F0E529E}" presName="textNode" presStyleLbl="node1" presStyleIdx="0" presStyleCnt="4" custScaleY="74685" custLinFactNeighborX="26114" custLinFactNeighborY="72369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E11970B-FF3A-4AC1-831F-01A8CEDAD5C6}" type="pres">
      <dgm:prSet presAssocID="{CD32BC86-0B72-4658-81F7-BB5E91D90BA5}" presName="sibTrans" presStyleCnt="0"/>
      <dgm:spPr/>
    </dgm:pt>
    <dgm:pt modelId="{B683A1D9-5D0F-413B-8455-9FDC40C14BE9}" type="pres">
      <dgm:prSet presAssocID="{779C9BFA-A94E-4E0D-8BE0-F056FBADDCDA}" presName="textNode" presStyleLbl="node1" presStyleIdx="1" presStyleCnt="4" custScaleY="59856" custLinFactX="-10188" custLinFactNeighborX="-100000" custLinFactNeighborY="1305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09E6D721-A014-453E-B662-E488819CAA8E}" type="pres">
      <dgm:prSet presAssocID="{268A126F-66CA-499C-95CF-FF8FDB20D19B}" presName="sibTrans" presStyleCnt="0"/>
      <dgm:spPr/>
    </dgm:pt>
    <dgm:pt modelId="{20E65FE0-42DA-46E4-9762-8EF0AFDFA096}" type="pres">
      <dgm:prSet presAssocID="{E5270C6D-12D0-49CF-8AAA-5B9691CEF4A3}" presName="textNode" presStyleLbl="node1" presStyleIdx="2" presStyleCnt="4" custScaleY="60241" custLinFactX="-39710" custLinFactNeighborX="-100000" custLinFactNeighborY="-3834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FE8BF252-A112-45ED-B5AC-D04647F86E9F}" type="pres">
      <dgm:prSet presAssocID="{EA118C9A-2369-40D8-B7C7-165EF5F8EF2E}" presName="sibTrans" presStyleCnt="0"/>
      <dgm:spPr/>
    </dgm:pt>
    <dgm:pt modelId="{BD7CAB81-F20F-42EA-9546-0CD32AA57F50}" type="pres">
      <dgm:prSet presAssocID="{B9FE2C62-AAAB-4AF0-A3C1-285E21B42E3A}" presName="textNode" presStyleLbl="node1" presStyleIdx="3" presStyleCnt="4" custScaleY="46649" custLinFactX="-65323" custLinFactNeighborX="-100000" custLinFactNeighborY="-83449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BDE049EE-18FC-4E65-93EA-ABA760C84F13}" srcId="{A2F8D1B2-4983-41F1-9C30-54810651D122}" destId="{B9FE2C62-AAAB-4AF0-A3C1-285E21B42E3A}" srcOrd="3" destOrd="0" parTransId="{20B52BF2-7456-4387-95E2-A2B3C6DEF083}" sibTransId="{494F8F4E-6973-4496-8885-C67A6B75CEBF}"/>
    <dgm:cxn modelId="{4FEB2135-BE59-46E6-890D-D4F362DF3A57}" type="presOf" srcId="{A2F8D1B2-4983-41F1-9C30-54810651D122}" destId="{AF2D2A8A-6D2E-459C-A36D-48106D1518BA}" srcOrd="0" destOrd="0" presId="urn:microsoft.com/office/officeart/2005/8/layout/hProcess9"/>
    <dgm:cxn modelId="{56A29A8F-C06B-4FA4-B5B1-2DBCC725DC84}" type="presOf" srcId="{B9FE2C62-AAAB-4AF0-A3C1-285E21B42E3A}" destId="{BD7CAB81-F20F-42EA-9546-0CD32AA57F50}" srcOrd="0" destOrd="0" presId="urn:microsoft.com/office/officeart/2005/8/layout/hProcess9"/>
    <dgm:cxn modelId="{4F43299E-9A16-43FF-9A53-51DA7EEE899D}" srcId="{A2F8D1B2-4983-41F1-9C30-54810651D122}" destId="{779C9BFA-A94E-4E0D-8BE0-F056FBADDCDA}" srcOrd="1" destOrd="0" parTransId="{E9336948-978F-4B63-B1BE-D67CEE068404}" sibTransId="{268A126F-66CA-499C-95CF-FF8FDB20D19B}"/>
    <dgm:cxn modelId="{AD5842E4-95D8-41FE-AC6B-98ECB1B664B2}" type="presOf" srcId="{B3124D09-283B-46C9-84A8-37879F0E529E}" destId="{DFA1340A-AD26-40A5-9C7C-CBF84F9B6A19}" srcOrd="0" destOrd="0" presId="urn:microsoft.com/office/officeart/2005/8/layout/hProcess9"/>
    <dgm:cxn modelId="{901FED10-9309-4B5E-9A48-973F62DA610A}" srcId="{A2F8D1B2-4983-41F1-9C30-54810651D122}" destId="{B3124D09-283B-46C9-84A8-37879F0E529E}" srcOrd="0" destOrd="0" parTransId="{8B39648E-F0F3-4425-832D-B6E698D5E87F}" sibTransId="{CD32BC86-0B72-4658-81F7-BB5E91D90BA5}"/>
    <dgm:cxn modelId="{FFB5F627-22EF-4A4D-81C1-54C35FA08895}" type="presOf" srcId="{E5270C6D-12D0-49CF-8AAA-5B9691CEF4A3}" destId="{20E65FE0-42DA-46E4-9762-8EF0AFDFA096}" srcOrd="0" destOrd="0" presId="urn:microsoft.com/office/officeart/2005/8/layout/hProcess9"/>
    <dgm:cxn modelId="{B2090DF9-8BE6-40EA-B7FC-3C74F84D44ED}" type="presOf" srcId="{779C9BFA-A94E-4E0D-8BE0-F056FBADDCDA}" destId="{B683A1D9-5D0F-413B-8455-9FDC40C14BE9}" srcOrd="0" destOrd="0" presId="urn:microsoft.com/office/officeart/2005/8/layout/hProcess9"/>
    <dgm:cxn modelId="{FE401833-67FA-49A3-88AA-096FD27D816E}" srcId="{A2F8D1B2-4983-41F1-9C30-54810651D122}" destId="{E5270C6D-12D0-49CF-8AAA-5B9691CEF4A3}" srcOrd="2" destOrd="0" parTransId="{FF6EDBAB-34E5-4062-A4EA-FB9241B9EB48}" sibTransId="{EA118C9A-2369-40D8-B7C7-165EF5F8EF2E}"/>
    <dgm:cxn modelId="{521DD688-BF18-41C3-B4DB-6E5B1AA518A4}" type="presParOf" srcId="{AF2D2A8A-6D2E-459C-A36D-48106D1518BA}" destId="{24922DA0-6C2F-4E02-B9F3-57515083E7A5}" srcOrd="0" destOrd="0" presId="urn:microsoft.com/office/officeart/2005/8/layout/hProcess9"/>
    <dgm:cxn modelId="{694C10D8-F6CF-4753-A79E-4293166E3DEF}" type="presParOf" srcId="{AF2D2A8A-6D2E-459C-A36D-48106D1518BA}" destId="{5879576A-22DC-4C0F-A505-2E5068AAA3F2}" srcOrd="1" destOrd="0" presId="urn:microsoft.com/office/officeart/2005/8/layout/hProcess9"/>
    <dgm:cxn modelId="{C670A98A-D01D-410A-96EF-0FC415BA9BE8}" type="presParOf" srcId="{5879576A-22DC-4C0F-A505-2E5068AAA3F2}" destId="{DFA1340A-AD26-40A5-9C7C-CBF84F9B6A19}" srcOrd="0" destOrd="0" presId="urn:microsoft.com/office/officeart/2005/8/layout/hProcess9"/>
    <dgm:cxn modelId="{39318E8C-80E7-485D-8E22-225696C9F069}" type="presParOf" srcId="{5879576A-22DC-4C0F-A505-2E5068AAA3F2}" destId="{5E11970B-FF3A-4AC1-831F-01A8CEDAD5C6}" srcOrd="1" destOrd="0" presId="urn:microsoft.com/office/officeart/2005/8/layout/hProcess9"/>
    <dgm:cxn modelId="{D7CFB99C-72A0-45A9-B474-3859B92D2DC9}" type="presParOf" srcId="{5879576A-22DC-4C0F-A505-2E5068AAA3F2}" destId="{B683A1D9-5D0F-413B-8455-9FDC40C14BE9}" srcOrd="2" destOrd="0" presId="urn:microsoft.com/office/officeart/2005/8/layout/hProcess9"/>
    <dgm:cxn modelId="{DFD1D1E8-D1BA-4F34-B176-AA8C8488FA4D}" type="presParOf" srcId="{5879576A-22DC-4C0F-A505-2E5068AAA3F2}" destId="{09E6D721-A014-453E-B662-E488819CAA8E}" srcOrd="3" destOrd="0" presId="urn:microsoft.com/office/officeart/2005/8/layout/hProcess9"/>
    <dgm:cxn modelId="{3A162461-7347-4610-B057-E9BBDDFE5EB9}" type="presParOf" srcId="{5879576A-22DC-4C0F-A505-2E5068AAA3F2}" destId="{20E65FE0-42DA-46E4-9762-8EF0AFDFA096}" srcOrd="4" destOrd="0" presId="urn:microsoft.com/office/officeart/2005/8/layout/hProcess9"/>
    <dgm:cxn modelId="{B14EC8F7-EF55-4570-944C-FDBF7100DB02}" type="presParOf" srcId="{5879576A-22DC-4C0F-A505-2E5068AAA3F2}" destId="{FE8BF252-A112-45ED-B5AC-D04647F86E9F}" srcOrd="5" destOrd="0" presId="urn:microsoft.com/office/officeart/2005/8/layout/hProcess9"/>
    <dgm:cxn modelId="{4E535442-D564-444D-9B04-8FF079276526}" type="presParOf" srcId="{5879576A-22DC-4C0F-A505-2E5068AAA3F2}" destId="{BD7CAB81-F20F-42EA-9546-0CD32AA57F50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922DA0-6C2F-4E02-B9F3-57515083E7A5}">
      <dsp:nvSpPr>
        <dsp:cNvPr id="0" name=""/>
        <dsp:cNvSpPr/>
      </dsp:nvSpPr>
      <dsp:spPr>
        <a:xfrm>
          <a:off x="1077460" y="0"/>
          <a:ext cx="4984203" cy="4162276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A1340A-AD26-40A5-9C7C-CBF84F9B6A19}">
      <dsp:nvSpPr>
        <dsp:cNvPr id="0" name=""/>
        <dsp:cNvSpPr/>
      </dsp:nvSpPr>
      <dsp:spPr>
        <a:xfrm>
          <a:off x="76723" y="2664297"/>
          <a:ext cx="1841815" cy="1243438"/>
        </a:xfrm>
        <a:prstGeom prst="roundRect">
          <a:avLst/>
        </a:prstGeom>
        <a:solidFill>
          <a:srgbClr val="00B050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Ewaluacja Strategii 2002-2014</a:t>
          </a:r>
          <a:endParaRPr lang="pl-PL" sz="2000" kern="1200" dirty="0"/>
        </a:p>
      </dsp:txBody>
      <dsp:txXfrm>
        <a:off x="137423" y="2724997"/>
        <a:ext cx="1720415" cy="1122038"/>
      </dsp:txXfrm>
    </dsp:sp>
    <dsp:sp modelId="{B683A1D9-5D0F-413B-8455-9FDC40C14BE9}">
      <dsp:nvSpPr>
        <dsp:cNvPr id="0" name=""/>
        <dsp:cNvSpPr/>
      </dsp:nvSpPr>
      <dsp:spPr>
        <a:xfrm>
          <a:off x="1656180" y="1800201"/>
          <a:ext cx="1841815" cy="996548"/>
        </a:xfrm>
        <a:prstGeom prst="roundRect">
          <a:avLst/>
        </a:prstGeom>
        <a:solidFill>
          <a:srgbClr val="00B050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b="0" kern="1200" dirty="0" smtClean="0"/>
            <a:t>Diagnoza</a:t>
          </a:r>
          <a:endParaRPr lang="pl-PL" sz="2000" b="0" kern="1200" dirty="0"/>
        </a:p>
      </dsp:txBody>
      <dsp:txXfrm>
        <a:off x="1704827" y="1848848"/>
        <a:ext cx="1744521" cy="899254"/>
      </dsp:txXfrm>
    </dsp:sp>
    <dsp:sp modelId="{20E65FE0-42DA-46E4-9762-8EF0AFDFA096}">
      <dsp:nvSpPr>
        <dsp:cNvPr id="0" name=""/>
        <dsp:cNvSpPr/>
      </dsp:nvSpPr>
      <dsp:spPr>
        <a:xfrm>
          <a:off x="3240361" y="941265"/>
          <a:ext cx="1841815" cy="1002958"/>
        </a:xfrm>
        <a:prstGeom prst="roundRect">
          <a:avLst/>
        </a:prstGeom>
        <a:solidFill>
          <a:srgbClr val="FFFF00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>
              <a:solidFill>
                <a:schemeClr val="tx1"/>
              </a:solidFill>
            </a:rPr>
            <a:t>Wizja i misja </a:t>
          </a:r>
          <a:endParaRPr lang="pl-PL" sz="2000" kern="1200" dirty="0">
            <a:solidFill>
              <a:schemeClr val="tx1"/>
            </a:solidFill>
          </a:endParaRPr>
        </a:p>
      </dsp:txBody>
      <dsp:txXfrm>
        <a:off x="3289321" y="990225"/>
        <a:ext cx="1743895" cy="905038"/>
      </dsp:txXfrm>
    </dsp:sp>
    <dsp:sp modelId="{BD7CAB81-F20F-42EA-9546-0CD32AA57F50}">
      <dsp:nvSpPr>
        <dsp:cNvPr id="0" name=""/>
        <dsp:cNvSpPr/>
      </dsp:nvSpPr>
      <dsp:spPr>
        <a:xfrm>
          <a:off x="4896539" y="303454"/>
          <a:ext cx="1841815" cy="776664"/>
        </a:xfrm>
        <a:prstGeom prst="roundRect">
          <a:avLst/>
        </a:prstGeom>
        <a:solidFill>
          <a:srgbClr val="00B0F0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b="1" kern="1200" dirty="0" smtClean="0"/>
            <a:t>Cele </a:t>
          </a:r>
          <a:endParaRPr lang="pl-PL" sz="2000" kern="1200" dirty="0"/>
        </a:p>
      </dsp:txBody>
      <dsp:txXfrm>
        <a:off x="4934453" y="341368"/>
        <a:ext cx="1765987" cy="7008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ójkąt prostokątny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upa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Dowolny kształt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7" name="Dowolny kształt 18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/>
              <a:gdLst>
                <a:gd name="T0" fmla="*/ 0 w 5760"/>
                <a:gd name="T1" fmla="*/ 0 h 528"/>
                <a:gd name="T2" fmla="*/ 2147483647 w 5760"/>
                <a:gd name="T3" fmla="*/ 0 h 528"/>
                <a:gd name="T4" fmla="*/ 2147483647 w 5760"/>
                <a:gd name="T5" fmla="*/ 1330642500 h 528"/>
                <a:gd name="T6" fmla="*/ 120032121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8" name="Dowolny kształt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Łącznik prosty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pl-PL" smtClean="0"/>
              <a:t>Kliknij, aby edytować styl wzorca podtytułu</a:t>
            </a:r>
            <a:endParaRPr lang="en-US"/>
          </a:p>
        </p:txBody>
      </p:sp>
      <p:sp>
        <p:nvSpPr>
          <p:cNvPr id="11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A7DBE103-29EE-4C46-AC72-3858DD8634FA}" type="datetimeFigureOut">
              <a:rPr lang="pl-PL"/>
              <a:pPr>
                <a:defRPr/>
              </a:pPr>
              <a:t>10.02.2022</a:t>
            </a:fld>
            <a:endParaRPr lang="pl-PL"/>
          </a:p>
        </p:txBody>
      </p:sp>
      <p:sp>
        <p:nvSpPr>
          <p:cNvPr id="12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pl-PL"/>
          </a:p>
        </p:txBody>
      </p:sp>
      <p:sp>
        <p:nvSpPr>
          <p:cNvPr id="13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>
                <a:solidFill>
                  <a:srgbClr val="FFFFFF"/>
                </a:solidFill>
              </a:defRPr>
            </a:lvl1pPr>
          </a:lstStyle>
          <a:p>
            <a:fld id="{6D38DF99-BCC7-45F5-B233-BAF16BF95BB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269624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49981A7-245A-4EA1-9957-D298A59D4CC7}" type="datetimeFigureOut">
              <a:rPr lang="pl-PL"/>
              <a:pPr>
                <a:defRPr/>
              </a:pPr>
              <a:t>10.02.2022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E831A0AF-D11A-46B7-B888-4443DFA2E02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272567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79D34A-D09C-46E3-908D-65ABC9F49D4D}" type="datetimeFigureOut">
              <a:rPr lang="pl-PL"/>
              <a:pPr>
                <a:defRPr/>
              </a:pPr>
              <a:t>10.02.2022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961A403F-F530-4892-9F54-10AF315D76D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87131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B90448B-83F1-4766-A3FB-D848DC422751}" type="datetimeFigureOut">
              <a:rPr lang="pl-PL"/>
              <a:pPr>
                <a:defRPr/>
              </a:pPr>
              <a:t>10.02.2022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5F32812A-CEA0-4916-9252-2891AB7288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662592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ag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Pag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E26552E-9A5B-4C67-91AA-8D3E1507108C}" type="datetimeFigureOut">
              <a:rPr lang="pl-PL"/>
              <a:pPr>
                <a:defRPr/>
              </a:pPr>
              <a:t>10.02.2022</a:t>
            </a:fld>
            <a:endParaRPr lang="pl-PL"/>
          </a:p>
        </p:txBody>
      </p:sp>
      <p:sp>
        <p:nvSpPr>
          <p:cNvPr id="7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l-PL"/>
          </a:p>
        </p:txBody>
      </p:sp>
      <p:sp>
        <p:nvSpPr>
          <p:cNvPr id="8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4F8DD46F-C954-4181-BF59-AC669E55A6A9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63347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8" name="Tytuł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159D138-4081-4B38-A561-5B428E711A68}" type="datetimeFigureOut">
              <a:rPr lang="pl-PL"/>
              <a:pPr>
                <a:defRPr/>
              </a:pPr>
              <a:t>10.02.2022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6C9C8560-4142-4C37-A9C5-0C372F28672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1254786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D861BF1-3D7F-49C9-BD74-57592D755F7F}" type="datetimeFigureOut">
              <a:rPr lang="pl-PL"/>
              <a:pPr>
                <a:defRPr/>
              </a:pPr>
              <a:t>10.02.2022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B0576F70-AA0D-4537-A654-999E3F4BE74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807861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3BA8E6A-F029-496A-BB42-7FD8B0B99E11}" type="datetimeFigureOut">
              <a:rPr lang="pl-PL"/>
              <a:pPr>
                <a:defRPr/>
              </a:pPr>
              <a:t>10.02.2022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01BE239E-01A0-4889-B350-62B4122867C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4838626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B30B22C-DE07-4098-AA0C-D7F7CD8E52C7}" type="datetimeFigureOut">
              <a:rPr lang="pl-PL"/>
              <a:pPr>
                <a:defRPr/>
              </a:pPr>
              <a:t>10.02.2022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4DB75AEE-8D0F-4930-9F61-AD854FC9DE5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750545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0D7EA48-4258-4E78-91C2-66BA3841646C}" type="datetimeFigureOut">
              <a:rPr lang="pl-PL"/>
              <a:pPr>
                <a:defRPr/>
              </a:pPr>
              <a:t>10.02.2022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CD523B19-1AFA-4B28-9315-5D55F0AC824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9718647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owolny kształt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Dowolny kształt 1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7 w 5591"/>
              <a:gd name="T3" fmla="*/ 0 h 588"/>
              <a:gd name="T4" fmla="*/ 2147483647 w 5591"/>
              <a:gd name="T5" fmla="*/ 1330642500 h 588"/>
              <a:gd name="T6" fmla="*/ 20919056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7" name="Trójkąt prostokątny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Łącznik prosty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Pag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Pag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pl-PL" noProof="0" smtClean="0"/>
              <a:t>Kliknij ikonę, aby dodać obraz</a:t>
            </a:r>
            <a:endParaRPr lang="en-US" noProof="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11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714DB802-A08F-4969-A552-3ECAFDFED240}" type="datetimeFigureOut">
              <a:rPr lang="pl-PL"/>
              <a:pPr>
                <a:defRPr/>
              </a:pPr>
              <a:t>10.02.2022</a:t>
            </a:fld>
            <a:endParaRPr lang="pl-PL"/>
          </a:p>
        </p:txBody>
      </p:sp>
      <p:sp>
        <p:nvSpPr>
          <p:cNvPr id="12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pl-PL"/>
          </a:p>
        </p:txBody>
      </p:sp>
      <p:sp>
        <p:nvSpPr>
          <p:cNvPr id="13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1E406214-E05A-46C5-998E-1E8A4959B86E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811087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owolny kształt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7" name="Dowolny kształt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7 w 5591"/>
              <a:gd name="T3" fmla="*/ 0 h 588"/>
              <a:gd name="T4" fmla="*/ 2147483647 w 5591"/>
              <a:gd name="T5" fmla="*/ 1330642500 h 588"/>
              <a:gd name="T6" fmla="*/ 20919056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14" name="Trójkąt prostokątny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Łącznik prosty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1033" name="Symbol zastępczy tekstu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  <a:endParaRPr lang="en-US" altLang="pl-PL" smtClean="0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34A52375-90E8-4D06-8B45-19556B8C1838}" type="datetimeFigureOut">
              <a:rPr lang="pl-PL"/>
              <a:pPr>
                <a:defRPr/>
              </a:pPr>
              <a:t>10.02.2022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r>
              <a:rPr lang="pl-PL"/>
              <a:t>Strategia Rozwoju Miasta Chojnice na lata 2012-2020</a:t>
            </a:r>
            <a:endParaRPr lang="pl-PL" dirty="0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r>
              <a:rPr lang="pl-PL" altLang="pl-PL"/>
              <a:t>Marek Dutkowski </a:t>
            </a:r>
            <a:fld id="{E295A2F0-1ED2-4F4E-B743-DFCCB476DEFE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5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mailto:info@marekdutkowski.eu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Podtytuł 2"/>
          <p:cNvSpPr>
            <a:spLocks noGrp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/>
          <a:lstStyle/>
          <a:p>
            <a:pPr marR="0" eaLnBrk="1" hangingPunct="1"/>
            <a:r>
              <a:rPr lang="pl-PL" altLang="pl-PL" smtClean="0"/>
              <a:t>3 Posiedzenie Rady Strategii Rozwoju Chojnic</a:t>
            </a:r>
          </a:p>
          <a:p>
            <a:pPr marR="0" eaLnBrk="1" hangingPunct="1"/>
            <a:r>
              <a:rPr lang="pl-PL" altLang="pl-PL" smtClean="0"/>
              <a:t>Chojnice 06.11.2012  </a:t>
            </a:r>
          </a:p>
        </p:txBody>
      </p:sp>
      <p:pic>
        <p:nvPicPr>
          <p:cNvPr id="13316" name="Obraz 3" descr="Herb Chojnic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5300663"/>
            <a:ext cx="1349375" cy="1417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pole tekstowe 4"/>
          <p:cNvSpPr txBox="1">
            <a:spLocks noChangeArrowheads="1"/>
          </p:cNvSpPr>
          <p:nvPr/>
        </p:nvSpPr>
        <p:spPr bwMode="auto">
          <a:xfrm>
            <a:off x="2155825" y="6457950"/>
            <a:ext cx="69881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/>
            <a:r>
              <a:rPr lang="pl-PL" altLang="pl-PL" sz="2000"/>
              <a:t>Strategia Rozwoju Miasta Chojnice na lata 2012-2020 </a:t>
            </a:r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250825" y="260350"/>
            <a:ext cx="75961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l-PL" altLang="pl-PL"/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1331913" y="692150"/>
            <a:ext cx="7200900" cy="235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pl-PL" altLang="pl-PL" sz="2700">
                <a:solidFill>
                  <a:srgbClr val="4D4D4D"/>
                </a:solidFill>
              </a:rPr>
              <a:t>Zaawansowanie prac nad</a:t>
            </a:r>
          </a:p>
          <a:p>
            <a:pPr algn="r">
              <a:spcBef>
                <a:spcPct val="50000"/>
              </a:spcBef>
            </a:pPr>
            <a:r>
              <a:rPr lang="pl-PL" altLang="pl-PL" sz="2700">
                <a:solidFill>
                  <a:srgbClr val="4D4D4D"/>
                </a:solidFill>
              </a:rPr>
              <a:t>Strategią Rozwoju Miasta Chojnice</a:t>
            </a:r>
          </a:p>
          <a:p>
            <a:pPr algn="r">
              <a:spcBef>
                <a:spcPct val="50000"/>
              </a:spcBef>
            </a:pPr>
            <a:r>
              <a:rPr lang="pl-PL" altLang="pl-PL" sz="2700">
                <a:solidFill>
                  <a:srgbClr val="4D4D4D"/>
                </a:solidFill>
              </a:rPr>
              <a:t>Na lata 2012-2020</a:t>
            </a:r>
          </a:p>
          <a:p>
            <a:pPr algn="r">
              <a:spcBef>
                <a:spcPct val="50000"/>
              </a:spcBef>
            </a:pPr>
            <a:endParaRPr lang="pl-PL" altLang="pl-PL" sz="2700">
              <a:solidFill>
                <a:srgbClr val="4D4D4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179512" y="1484784"/>
          <a:ext cx="8229600" cy="41622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pl-PL" sz="3200" dirty="0" smtClean="0"/>
              <a:t>Schemat opracowania Strategii Rozwoju Miasta Chojnice na lata 2012-2020</a:t>
            </a:r>
            <a:endParaRPr lang="pl-PL" sz="3200" dirty="0"/>
          </a:p>
        </p:txBody>
      </p:sp>
      <p:sp>
        <p:nvSpPr>
          <p:cNvPr id="6" name="Schemat blokowy: wiele dokumentów 5"/>
          <p:cNvSpPr/>
          <p:nvPr/>
        </p:nvSpPr>
        <p:spPr>
          <a:xfrm>
            <a:off x="6372225" y="2781300"/>
            <a:ext cx="2447925" cy="1871663"/>
          </a:xfrm>
          <a:prstGeom prst="flowChartMultidocument">
            <a:avLst/>
          </a:prstGeom>
          <a:solidFill>
            <a:srgbClr val="00B0F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l-PL" b="1" dirty="0">
                <a:solidFill>
                  <a:schemeClr val="tx1"/>
                </a:solidFill>
              </a:rPr>
              <a:t>Strategia Rozwoju Miasta Chojnice na lata 2012-2020</a:t>
            </a:r>
          </a:p>
          <a:p>
            <a:pPr algn="ctr">
              <a:defRPr/>
            </a:pPr>
            <a:endParaRPr lang="pl-PL" dirty="0"/>
          </a:p>
        </p:txBody>
      </p:sp>
      <p:pic>
        <p:nvPicPr>
          <p:cNvPr id="14341" name="Obraz 6" descr="Herb Chojnic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165850"/>
            <a:ext cx="504825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2" name="pole tekstowe 8"/>
          <p:cNvSpPr txBox="1">
            <a:spLocks noChangeArrowheads="1"/>
          </p:cNvSpPr>
          <p:nvPr/>
        </p:nvSpPr>
        <p:spPr bwMode="auto">
          <a:xfrm>
            <a:off x="4872038" y="6581775"/>
            <a:ext cx="42719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r" eaLnBrk="1" hangingPunct="1"/>
            <a:r>
              <a:rPr lang="pl-PL" altLang="pl-PL" sz="1200"/>
              <a:t>Strategia Rozwoju Miasta Chojnice na lata 2012-2020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ymbol zastępczy zawartości 6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7859713" cy="2019300"/>
        </p:xfrm>
        <a:graphic>
          <a:graphicData uri="http://schemas.openxmlformats.org/drawingml/2006/table">
            <a:tbl>
              <a:tblPr/>
              <a:tblGrid>
                <a:gridCol w="3178175"/>
                <a:gridCol w="4681538"/>
              </a:tblGrid>
              <a:tr h="434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  <a:cs typeface="Calibri" pitchFamily="34" charset="0"/>
                        </a:rPr>
                        <a:t>Etap prac nad Strategią</a:t>
                      </a:r>
                      <a:endParaRPr kumimoji="0" lang="pl-PL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Lucida Sans Unicode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  <a:cs typeface="Calibri" pitchFamily="34" charset="0"/>
                        </a:rPr>
                        <a:t>Metody planowania strategicznego</a:t>
                      </a:r>
                      <a:endParaRPr kumimoji="0" lang="pl-PL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Lucida Sans Unicode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177925">
                <a:tc>
                  <a:txBody>
                    <a:bodyPr/>
                    <a:lstStyle/>
                    <a:p>
                      <a:pPr marL="628650" marR="0" lvl="0" indent="-6286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  <a:cs typeface="Calibri" pitchFamily="34" charset="0"/>
                        </a:rPr>
                        <a:t>Etap I </a:t>
                      </a:r>
                      <a:r>
                        <a:rPr kumimoji="0" lang="pl-P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  <a:cs typeface="Calibri" pitchFamily="34" charset="0"/>
                        </a:rPr>
                        <a:t>Ewaluacja Strategii 2002-14</a:t>
                      </a:r>
                      <a:endParaRPr kumimoji="0" lang="pl-PL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176213" marR="0" lvl="0" indent="-176213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pl-P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  <a:cs typeface="Calibri" pitchFamily="34" charset="0"/>
                        </a:rPr>
                        <a:t>Badanie ankietowe opinii podmiotów lokalnych i regionalnych </a:t>
                      </a:r>
                    </a:p>
                    <a:p>
                      <a:pPr marL="176213" marR="0" lvl="0" indent="-176213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pl-P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  <a:cs typeface="Calibri" pitchFamily="34" charset="0"/>
                        </a:rPr>
                        <a:t>Ewaluacja ekspercka ex-post realizacji Strategii 2002-2014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  <a:cs typeface="Calibri" pitchFamily="34" charset="0"/>
                        </a:rPr>
                        <a:t>Rezultat po 2 miesiącach  </a:t>
                      </a:r>
                      <a:endParaRPr kumimoji="0" lang="pl-PL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  <a:cs typeface="Calibri" pitchFamily="34" charset="0"/>
                        </a:rPr>
                        <a:t>Dokument ewaluacyjny – wykonany  </a:t>
                      </a:r>
                      <a:endParaRPr kumimoji="0" lang="pl-PL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ucida Sans Unicode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</a:tr>
            </a:tbl>
          </a:graphicData>
        </a:graphic>
      </p:graphicFrame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pl-PL" sz="3200" dirty="0" smtClean="0"/>
              <a:t>Harmonogram prac (1)</a:t>
            </a:r>
            <a:endParaRPr lang="pl-PL" sz="3200" dirty="0"/>
          </a:p>
        </p:txBody>
      </p:sp>
      <p:pic>
        <p:nvPicPr>
          <p:cNvPr id="15377" name="Obraz 3" descr="Herb Chojnic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165850"/>
            <a:ext cx="504825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8" name="pole tekstowe 4"/>
          <p:cNvSpPr txBox="1">
            <a:spLocks noChangeArrowheads="1"/>
          </p:cNvSpPr>
          <p:nvPr/>
        </p:nvSpPr>
        <p:spPr bwMode="auto">
          <a:xfrm>
            <a:off x="4872038" y="6581775"/>
            <a:ext cx="42719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r" eaLnBrk="1" hangingPunct="1"/>
            <a:r>
              <a:rPr lang="pl-PL" altLang="pl-PL" sz="1200"/>
              <a:t>Strategia Rozwoju Miasta Chojnice na lata 2012-2020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ymbol zastępczy zawartości 6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3267075"/>
        </p:xfrm>
        <a:graphic>
          <a:graphicData uri="http://schemas.openxmlformats.org/drawingml/2006/table">
            <a:tbl>
              <a:tblPr/>
              <a:tblGrid>
                <a:gridCol w="2819400"/>
                <a:gridCol w="5410200"/>
              </a:tblGrid>
              <a:tr h="37151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  <a:cs typeface="Calibri" pitchFamily="34" charset="0"/>
                        </a:rPr>
                        <a:t>Etap prac nad Strategią</a:t>
                      </a:r>
                      <a:endParaRPr kumimoji="0" lang="pl-PL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Lucida Sans Unicode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  <a:cs typeface="Calibri" pitchFamily="34" charset="0"/>
                        </a:rPr>
                        <a:t>Metody planowania strategicznego</a:t>
                      </a:r>
                      <a:endParaRPr kumimoji="0" lang="pl-PL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Lucida Sans Unicode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524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  <a:cs typeface="Calibri" pitchFamily="34" charset="0"/>
                        </a:rPr>
                        <a:t>Etap II </a:t>
                      </a:r>
                      <a:r>
                        <a:rPr kumimoji="0" lang="pl-P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  <a:cs typeface="Calibri" pitchFamily="34" charset="0"/>
                        </a:rPr>
                        <a:t>Diagnoza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176213" marR="0" lvl="0" indent="-176213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pl-P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  <a:cs typeface="Calibri" pitchFamily="34" charset="0"/>
                        </a:rPr>
                        <a:t>Ekspercka analiza społeczno-ekonomiczna stanu miasta na podstawie dokumentów i danych statystycznych </a:t>
                      </a:r>
                    </a:p>
                    <a:p>
                      <a:pPr marL="176213" marR="0" lvl="0" indent="-176213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pl-P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  <a:cs typeface="Calibri" pitchFamily="34" charset="0"/>
                        </a:rPr>
                        <a:t>Analiza SWOT metodą moderowanych warsztatów </a:t>
                      </a:r>
                      <a:r>
                        <a:rPr kumimoji="0" lang="pl-PL" sz="16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  <a:cs typeface="Calibri" pitchFamily="34" charset="0"/>
                        </a:rPr>
                        <a:t>z udziałem podmiotów lokalnych i regionalnych </a:t>
                      </a:r>
                    </a:p>
                    <a:p>
                      <a:pPr marL="176213" marR="0" lvl="0" indent="-176213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pl-P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  <a:cs typeface="Calibri" pitchFamily="34" charset="0"/>
                        </a:rPr>
                        <a:t>Identyfikacja potencjałów i barier rozwojowych metodą moderowanych warsztatów </a:t>
                      </a:r>
                      <a:r>
                        <a:rPr kumimoji="0" lang="pl-PL" sz="16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  <a:cs typeface="Calibri" pitchFamily="34" charset="0"/>
                        </a:rPr>
                        <a:t>z udziałem podmiotów lokalnych i regionalnych</a:t>
                      </a:r>
                    </a:p>
                    <a:p>
                      <a:pPr marL="176213" marR="0" lvl="0" indent="-176213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pl-P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  <a:cs typeface="Calibri" pitchFamily="34" charset="0"/>
                        </a:rPr>
                        <a:t>Synteza wyników analiz eksperckich i warsztatów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</a:tr>
              <a:tr h="3715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  <a:cs typeface="Calibri" pitchFamily="34" charset="0"/>
                        </a:rPr>
                        <a:t>Rezultat po 7 miesiącach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  <a:cs typeface="Calibri" pitchFamily="34" charset="0"/>
                        </a:rPr>
                        <a:t>Dokument diagnostyczny – wykonany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</a:tr>
            </a:tbl>
          </a:graphicData>
        </a:graphic>
      </p:graphicFrame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pl-PL" sz="3200" dirty="0" smtClean="0"/>
              <a:t>Harmonogram prac (2)</a:t>
            </a:r>
            <a:endParaRPr lang="pl-PL" sz="3200" dirty="0"/>
          </a:p>
        </p:txBody>
      </p:sp>
      <p:pic>
        <p:nvPicPr>
          <p:cNvPr id="16401" name="Obraz 5" descr="Herb Chojnic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165850"/>
            <a:ext cx="504825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402" name="pole tekstowe 7"/>
          <p:cNvSpPr txBox="1">
            <a:spLocks noChangeArrowheads="1"/>
          </p:cNvSpPr>
          <p:nvPr/>
        </p:nvSpPr>
        <p:spPr bwMode="auto">
          <a:xfrm>
            <a:off x="4872038" y="6550025"/>
            <a:ext cx="4271962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r" eaLnBrk="1" hangingPunct="1"/>
            <a:r>
              <a:rPr lang="pl-PL" altLang="pl-PL" sz="1200"/>
              <a:t>Strategia Rozwoju Miasta Chojnice na lata 2012-2020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ymbol zastępczy zawartości 6"/>
          <p:cNvGraphicFramePr>
            <a:graphicFrameLocks noGrp="1"/>
          </p:cNvGraphicFramePr>
          <p:nvPr>
            <p:ph idx="1"/>
          </p:nvPr>
        </p:nvGraphicFramePr>
        <p:xfrm>
          <a:off x="457200" y="1531938"/>
          <a:ext cx="8435975" cy="1114425"/>
        </p:xfrm>
        <a:graphic>
          <a:graphicData uri="http://schemas.openxmlformats.org/drawingml/2006/table">
            <a:tbl>
              <a:tblPr/>
              <a:tblGrid>
                <a:gridCol w="2813050"/>
                <a:gridCol w="5622925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  <a:cs typeface="Calibri" pitchFamily="34" charset="0"/>
                        </a:rPr>
                        <a:t>Etap prac nad Strategią</a:t>
                      </a:r>
                      <a:endParaRPr kumimoji="0" lang="pl-PL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Lucida Sans Unicode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  <a:cs typeface="Calibri" pitchFamily="34" charset="0"/>
                        </a:rPr>
                        <a:t>Metody planowania strategicznego</a:t>
                      </a:r>
                      <a:endParaRPr kumimoji="0" lang="pl-PL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Lucida Sans Unicode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  <a:cs typeface="Calibri" pitchFamily="34" charset="0"/>
                        </a:rPr>
                        <a:t>Etap III </a:t>
                      </a:r>
                      <a:r>
                        <a:rPr kumimoji="0" lang="pl-P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  <a:cs typeface="Calibri" pitchFamily="34" charset="0"/>
                        </a:rPr>
                        <a:t>Wizja i misja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pl-P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  <a:cs typeface="Calibri" pitchFamily="34" charset="0"/>
                        </a:rPr>
                        <a:t>Formułowanie wizji i misji w interakcji z Radą Strategii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  <a:cs typeface="Calibri" pitchFamily="34" charset="0"/>
                        </a:rPr>
                        <a:t>Rezultat po 8 miesiącach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  <a:cs typeface="Calibri" pitchFamily="34" charset="0"/>
                        </a:rPr>
                        <a:t>Tekst wizji i misji – propozycja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</a:tr>
            </a:tbl>
          </a:graphicData>
        </a:graphic>
      </p:graphicFrame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pl-PL" sz="3200" dirty="0" smtClean="0"/>
              <a:t>Harmonogram prac (3)</a:t>
            </a:r>
            <a:endParaRPr lang="pl-PL" sz="3200" dirty="0"/>
          </a:p>
        </p:txBody>
      </p:sp>
      <p:pic>
        <p:nvPicPr>
          <p:cNvPr id="17425" name="Obraz 5" descr="Herb Chojnic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165850"/>
            <a:ext cx="504825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26" name="pole tekstowe 7"/>
          <p:cNvSpPr txBox="1">
            <a:spLocks noChangeArrowheads="1"/>
          </p:cNvSpPr>
          <p:nvPr/>
        </p:nvSpPr>
        <p:spPr bwMode="auto">
          <a:xfrm>
            <a:off x="4872038" y="6550025"/>
            <a:ext cx="4271962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r" eaLnBrk="1" hangingPunct="1"/>
            <a:r>
              <a:rPr lang="pl-PL" altLang="pl-PL" sz="1200"/>
              <a:t>Strategia Rozwoju Miasta Chojnice na lata 2012-2020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ymbol zastępczy zawartości 6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1584325"/>
        </p:xfrm>
        <a:graphic>
          <a:graphicData uri="http://schemas.openxmlformats.org/drawingml/2006/table">
            <a:tbl>
              <a:tblPr/>
              <a:tblGrid>
                <a:gridCol w="2819400"/>
                <a:gridCol w="5410200"/>
              </a:tblGrid>
              <a:tr h="3715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  <a:cs typeface="Calibri" pitchFamily="34" charset="0"/>
                        </a:rPr>
                        <a:t>Etap prac nad Strategią</a:t>
                      </a:r>
                      <a:endParaRPr kumimoji="0" lang="pl-PL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Lucida Sans Unicode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  <a:cs typeface="Calibri" pitchFamily="34" charset="0"/>
                        </a:rPr>
                        <a:t>Metody planowania strategicznego</a:t>
                      </a:r>
                      <a:endParaRPr kumimoji="0" lang="pl-PL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Lucida Sans Unicode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8413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  <a:cs typeface="Calibri" pitchFamily="34" charset="0"/>
                        </a:rPr>
                        <a:t>Etap IV </a:t>
                      </a:r>
                      <a:r>
                        <a:rPr kumimoji="0" lang="pl-P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  <a:cs typeface="Calibri" pitchFamily="34" charset="0"/>
                        </a:rPr>
                        <a:t>Cele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pl-P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  <a:cs typeface="Calibri" pitchFamily="34" charset="0"/>
                        </a:rPr>
                        <a:t>Ustalanie celów strategicznych i pośrednich metodą moderowanych warsztatów </a:t>
                      </a:r>
                      <a:r>
                        <a:rPr kumimoji="0" lang="pl-PL" sz="16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  <a:cs typeface="Calibri" pitchFamily="34" charset="0"/>
                        </a:rPr>
                        <a:t>z udziałem podmiotów lokalnych i regionalnych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</a:tr>
              <a:tr h="3715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  <a:cs typeface="Calibri" pitchFamily="34" charset="0"/>
                        </a:rPr>
                        <a:t>Rezultat po 10 miesiącach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  <a:cs typeface="Calibri" pitchFamily="34" charset="0"/>
                        </a:rPr>
                        <a:t>Tabela celów strategicznych i pośrednich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</a:tr>
            </a:tbl>
          </a:graphicData>
        </a:graphic>
      </p:graphicFrame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pl-PL" sz="3200" dirty="0" smtClean="0"/>
              <a:t>Harmonogram prac (4)</a:t>
            </a:r>
            <a:endParaRPr lang="pl-PL" sz="3200" dirty="0"/>
          </a:p>
        </p:txBody>
      </p:sp>
      <p:pic>
        <p:nvPicPr>
          <p:cNvPr id="18449" name="Obraz 5" descr="Herb Chojnic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165850"/>
            <a:ext cx="504825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50" name="pole tekstowe 7"/>
          <p:cNvSpPr txBox="1">
            <a:spLocks noChangeArrowheads="1"/>
          </p:cNvSpPr>
          <p:nvPr/>
        </p:nvSpPr>
        <p:spPr bwMode="auto">
          <a:xfrm>
            <a:off x="4872038" y="6550025"/>
            <a:ext cx="4271962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r" eaLnBrk="1" hangingPunct="1"/>
            <a:r>
              <a:rPr lang="pl-PL" altLang="pl-PL" sz="1200"/>
              <a:t>Strategia Rozwoju Miasta Chojnice na lata 2012-2020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ymbol zastępczy zawartości 6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1493837"/>
        </p:xfrm>
        <a:graphic>
          <a:graphicData uri="http://schemas.openxmlformats.org/drawingml/2006/table">
            <a:tbl>
              <a:tblPr/>
              <a:tblGrid>
                <a:gridCol w="2819400"/>
                <a:gridCol w="5410200"/>
              </a:tblGrid>
              <a:tr h="3716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  <a:cs typeface="Calibri" pitchFamily="34" charset="0"/>
                        </a:rPr>
                        <a:t>Etap prac nad Strategią</a:t>
                      </a:r>
                      <a:endParaRPr kumimoji="0" lang="pl-PL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Lucida Sans Unicode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 Unicode" pitchFamily="34" charset="0"/>
                          <a:cs typeface="Calibri" pitchFamily="34" charset="0"/>
                        </a:rPr>
                        <a:t>Metody planowania strategicznego</a:t>
                      </a:r>
                      <a:endParaRPr kumimoji="0" lang="pl-PL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Lucida Sans Unicode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5610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  <a:cs typeface="Calibri" pitchFamily="34" charset="0"/>
                        </a:rPr>
                        <a:t>Etap V </a:t>
                      </a:r>
                      <a:r>
                        <a:rPr kumimoji="0" lang="pl-P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  <a:cs typeface="Calibri" pitchFamily="34" charset="0"/>
                        </a:rPr>
                        <a:t>Dokument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pl-P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  <a:cs typeface="Calibri" pitchFamily="34" charset="0"/>
                        </a:rPr>
                        <a:t>Ekspercka synteza i formułowanie ostatecznego dokumentu w interakcji z Radą Strategii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</a:tr>
              <a:tr h="5610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  <a:cs typeface="Calibri" pitchFamily="34" charset="0"/>
                        </a:rPr>
                        <a:t>Rezultat po 12 miesiącach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 Unicode" pitchFamily="34" charset="0"/>
                          <a:cs typeface="Calibri" pitchFamily="34" charset="0"/>
                        </a:rPr>
                        <a:t>Dokument ostateczny Strategii Rozwoju Miasta Chojnice na lata 2012-2020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</a:tr>
            </a:tbl>
          </a:graphicData>
        </a:graphic>
      </p:graphicFrame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pl-PL" sz="3200" dirty="0" smtClean="0"/>
              <a:t>Harmonogram prac (5)</a:t>
            </a:r>
            <a:endParaRPr lang="pl-PL" sz="3200" dirty="0"/>
          </a:p>
        </p:txBody>
      </p:sp>
      <p:pic>
        <p:nvPicPr>
          <p:cNvPr id="19473" name="Obraz 5" descr="Herb Chojnic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165850"/>
            <a:ext cx="504825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74" name="pole tekstowe 7"/>
          <p:cNvSpPr txBox="1">
            <a:spLocks noChangeArrowheads="1"/>
          </p:cNvSpPr>
          <p:nvPr/>
        </p:nvSpPr>
        <p:spPr bwMode="auto">
          <a:xfrm>
            <a:off x="4872038" y="6550025"/>
            <a:ext cx="4271962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r" eaLnBrk="1" hangingPunct="1"/>
            <a:r>
              <a:rPr lang="pl-PL" altLang="pl-PL" sz="1200"/>
              <a:t>Strategia Rozwoju Miasta Chojnice na lata 2012-2020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3568" y="692696"/>
            <a:ext cx="7772400" cy="14700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3600" dirty="0" smtClean="0"/>
              <a:t>Dziękuję za uwagę! </a:t>
            </a:r>
            <a:endParaRPr lang="pl-PL" sz="3600" dirty="0"/>
          </a:p>
        </p:txBody>
      </p:sp>
      <p:sp>
        <p:nvSpPr>
          <p:cNvPr id="20483" name="Podtytuł 2"/>
          <p:cNvSpPr>
            <a:spLocks noGrp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/>
          <a:lstStyle/>
          <a:p>
            <a:pPr marR="0" eaLnBrk="1" hangingPunct="1">
              <a:lnSpc>
                <a:spcPct val="80000"/>
              </a:lnSpc>
            </a:pPr>
            <a:r>
              <a:rPr lang="pl-PL" altLang="pl-PL" sz="1900" smtClean="0"/>
              <a:t>Prof. dr hab. Marek Dutkowski </a:t>
            </a:r>
          </a:p>
          <a:p>
            <a:pPr marR="0" eaLnBrk="1" hangingPunct="1">
              <a:lnSpc>
                <a:spcPct val="80000"/>
              </a:lnSpc>
            </a:pPr>
            <a:r>
              <a:rPr lang="pl-PL" altLang="pl-PL" sz="1900" smtClean="0"/>
              <a:t>z Zespołem </a:t>
            </a:r>
          </a:p>
          <a:p>
            <a:pPr marR="0" eaLnBrk="1" hangingPunct="1">
              <a:lnSpc>
                <a:spcPct val="80000"/>
              </a:lnSpc>
            </a:pPr>
            <a:endParaRPr lang="pl-PL" altLang="pl-PL" sz="1900" smtClean="0"/>
          </a:p>
          <a:p>
            <a:pPr marR="0" eaLnBrk="1" hangingPunct="1">
              <a:lnSpc>
                <a:spcPct val="80000"/>
              </a:lnSpc>
            </a:pPr>
            <a:r>
              <a:rPr lang="pl-PL" altLang="pl-PL" sz="1900" smtClean="0">
                <a:hlinkClick r:id="rId2"/>
              </a:rPr>
              <a:t>info@marekdutkowski.eu</a:t>
            </a:r>
            <a:r>
              <a:rPr lang="pl-PL" altLang="pl-PL" sz="1900" smtClean="0"/>
              <a:t>  </a:t>
            </a:r>
          </a:p>
        </p:txBody>
      </p:sp>
      <p:pic>
        <p:nvPicPr>
          <p:cNvPr id="20484" name="Obraz 3" descr="Herb Chojnic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5300663"/>
            <a:ext cx="1349375" cy="1417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5" name="pole tekstowe 4"/>
          <p:cNvSpPr txBox="1">
            <a:spLocks noChangeArrowheads="1"/>
          </p:cNvSpPr>
          <p:nvPr/>
        </p:nvSpPr>
        <p:spPr bwMode="auto">
          <a:xfrm>
            <a:off x="2155825" y="6457950"/>
            <a:ext cx="69881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/>
            <a:r>
              <a:rPr lang="pl-PL" altLang="pl-PL" sz="2000"/>
              <a:t>Strategia Rozwoju Miasta Chojnice na lata 2012-2020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l">
  <a:themeElements>
    <a:clrScheme name="Hol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Hol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Hol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Hol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Hol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Hol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Hol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575</TotalTime>
  <Words>328</Words>
  <Application>Microsoft Office PowerPoint</Application>
  <PresentationFormat>Pokaz na ekranie (4:3)</PresentationFormat>
  <Paragraphs>63</Paragraphs>
  <Slides>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8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7" baseType="lpstr">
      <vt:lpstr>Lucida Sans Unicode</vt:lpstr>
      <vt:lpstr>Arial</vt:lpstr>
      <vt:lpstr>Wingdings 3</vt:lpstr>
      <vt:lpstr>Verdana</vt:lpstr>
      <vt:lpstr>Wingdings 2</vt:lpstr>
      <vt:lpstr>Calibri</vt:lpstr>
      <vt:lpstr>Times New Roman</vt:lpstr>
      <vt:lpstr>Symbol</vt:lpstr>
      <vt:lpstr>Hol</vt:lpstr>
      <vt:lpstr>Prezentacja programu PowerPoint</vt:lpstr>
      <vt:lpstr>Schemat opracowania Strategii Rozwoju Miasta Chojnice na lata 2012-2020</vt:lpstr>
      <vt:lpstr>Harmonogram prac (1)</vt:lpstr>
      <vt:lpstr>Harmonogram prac (2)</vt:lpstr>
      <vt:lpstr>Harmonogram prac (3)</vt:lpstr>
      <vt:lpstr>Harmonogram prac (4)</vt:lpstr>
      <vt:lpstr>Harmonogram prac (5)</vt:lpstr>
      <vt:lpstr>Dziękuję za uwagę! </vt:lpstr>
    </vt:vector>
  </TitlesOfParts>
  <Company>Your Company Name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Tomasz Michalski</dc:creator>
  <cp:lastModifiedBy>Maksymilian Rudnik</cp:lastModifiedBy>
  <cp:revision>130</cp:revision>
  <dcterms:created xsi:type="dcterms:W3CDTF">2012-03-09T11:33:55Z</dcterms:created>
  <dcterms:modified xsi:type="dcterms:W3CDTF">2022-02-10T11:08:06Z</dcterms:modified>
</cp:coreProperties>
</file>