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74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W" initials="PW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702" autoAdjust="0"/>
  </p:normalViewPr>
  <p:slideViewPr>
    <p:cSldViewPr>
      <p:cViewPr varScale="1">
        <p:scale>
          <a:sx n="78" d="100"/>
          <a:sy n="78" d="100"/>
        </p:scale>
        <p:origin x="15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3-12T09:46:14.419" idx="10">
    <p:pos x="5072" y="1341"/>
    <p:text>Wstawiłem konsekwentnie podkreślenie ....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8D1B2-4983-41F1-9C30-54810651D1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3124D09-283B-46C9-84A8-37879F0E529E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2000" dirty="0" smtClean="0"/>
            <a:t>Ewaluacja Strategii 2002-2014</a:t>
          </a:r>
          <a:endParaRPr lang="pl-PL" sz="2000" dirty="0"/>
        </a:p>
      </dgm:t>
    </dgm:pt>
    <dgm:pt modelId="{8B39648E-F0F3-4425-832D-B6E698D5E87F}" type="parTrans" cxnId="{901FED10-9309-4B5E-9A48-973F62DA610A}">
      <dgm:prSet/>
      <dgm:spPr/>
      <dgm:t>
        <a:bodyPr/>
        <a:lstStyle/>
        <a:p>
          <a:endParaRPr lang="pl-PL"/>
        </a:p>
      </dgm:t>
    </dgm:pt>
    <dgm:pt modelId="{CD32BC86-0B72-4658-81F7-BB5E91D90BA5}" type="sibTrans" cxnId="{901FED10-9309-4B5E-9A48-973F62DA610A}">
      <dgm:prSet/>
      <dgm:spPr/>
      <dgm:t>
        <a:bodyPr/>
        <a:lstStyle/>
        <a:p>
          <a:endParaRPr lang="pl-PL"/>
        </a:p>
      </dgm:t>
    </dgm:pt>
    <dgm:pt modelId="{779C9BFA-A94E-4E0D-8BE0-F056FBADDCDA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2000" b="0" dirty="0" smtClean="0"/>
            <a:t>Diagnoza</a:t>
          </a:r>
          <a:endParaRPr lang="pl-PL" sz="2000" b="0" dirty="0"/>
        </a:p>
      </dgm:t>
    </dgm:pt>
    <dgm:pt modelId="{E9336948-978F-4B63-B1BE-D67CEE068404}" type="parTrans" cxnId="{4F43299E-9A16-43FF-9A53-51DA7EEE899D}">
      <dgm:prSet/>
      <dgm:spPr/>
      <dgm:t>
        <a:bodyPr/>
        <a:lstStyle/>
        <a:p>
          <a:endParaRPr lang="pl-PL"/>
        </a:p>
      </dgm:t>
    </dgm:pt>
    <dgm:pt modelId="{268A126F-66CA-499C-95CF-FF8FDB20D19B}" type="sibTrans" cxnId="{4F43299E-9A16-43FF-9A53-51DA7EEE899D}">
      <dgm:prSet/>
      <dgm:spPr/>
      <dgm:t>
        <a:bodyPr/>
        <a:lstStyle/>
        <a:p>
          <a:endParaRPr lang="pl-PL"/>
        </a:p>
      </dgm:t>
    </dgm:pt>
    <dgm:pt modelId="{E5270C6D-12D0-49CF-8AAA-5B9691CEF4A3}">
      <dgm:prSet phldrT="[Tekst]" custT="1"/>
      <dgm:spPr>
        <a:solidFill>
          <a:srgbClr val="FFFF00"/>
        </a:solidFill>
      </dgm:spPr>
      <dgm:t>
        <a:bodyPr/>
        <a:lstStyle/>
        <a:p>
          <a:r>
            <a:rPr lang="pl-PL" sz="2000" dirty="0" smtClean="0">
              <a:solidFill>
                <a:schemeClr val="tx1"/>
              </a:solidFill>
            </a:rPr>
            <a:t>Wizja i misja </a:t>
          </a:r>
          <a:endParaRPr lang="pl-PL" sz="2000" dirty="0">
            <a:solidFill>
              <a:schemeClr val="tx1"/>
            </a:solidFill>
          </a:endParaRPr>
        </a:p>
      </dgm:t>
    </dgm:pt>
    <dgm:pt modelId="{FF6EDBAB-34E5-4062-A4EA-FB9241B9EB48}" type="parTrans" cxnId="{FE401833-67FA-49A3-88AA-096FD27D816E}">
      <dgm:prSet/>
      <dgm:spPr/>
      <dgm:t>
        <a:bodyPr/>
        <a:lstStyle/>
        <a:p>
          <a:endParaRPr lang="pl-PL"/>
        </a:p>
      </dgm:t>
    </dgm:pt>
    <dgm:pt modelId="{EA118C9A-2369-40D8-B7C7-165EF5F8EF2E}" type="sibTrans" cxnId="{FE401833-67FA-49A3-88AA-096FD27D816E}">
      <dgm:prSet/>
      <dgm:spPr/>
      <dgm:t>
        <a:bodyPr/>
        <a:lstStyle/>
        <a:p>
          <a:endParaRPr lang="pl-PL"/>
        </a:p>
      </dgm:t>
    </dgm:pt>
    <dgm:pt modelId="{B9FE2C62-AAAB-4AF0-A3C1-285E21B42E3A}">
      <dgm:prSet custT="1"/>
      <dgm:spPr>
        <a:solidFill>
          <a:srgbClr val="00B0F0"/>
        </a:solidFill>
      </dgm:spPr>
      <dgm:t>
        <a:bodyPr/>
        <a:lstStyle/>
        <a:p>
          <a:r>
            <a:rPr lang="pl-PL" sz="2000" b="1" dirty="0" smtClean="0"/>
            <a:t>Cele </a:t>
          </a:r>
          <a:endParaRPr lang="pl-PL" sz="2000" dirty="0"/>
        </a:p>
      </dgm:t>
    </dgm:pt>
    <dgm:pt modelId="{20B52BF2-7456-4387-95E2-A2B3C6DEF083}" type="parTrans" cxnId="{BDE049EE-18FC-4E65-93EA-ABA760C84F13}">
      <dgm:prSet/>
      <dgm:spPr/>
      <dgm:t>
        <a:bodyPr/>
        <a:lstStyle/>
        <a:p>
          <a:endParaRPr lang="pl-PL"/>
        </a:p>
      </dgm:t>
    </dgm:pt>
    <dgm:pt modelId="{494F8F4E-6973-4496-8885-C67A6B75CEBF}" type="sibTrans" cxnId="{BDE049EE-18FC-4E65-93EA-ABA760C84F13}">
      <dgm:prSet/>
      <dgm:spPr/>
      <dgm:t>
        <a:bodyPr/>
        <a:lstStyle/>
        <a:p>
          <a:endParaRPr lang="pl-PL"/>
        </a:p>
      </dgm:t>
    </dgm:pt>
    <dgm:pt modelId="{AF2D2A8A-6D2E-459C-A36D-48106D1518BA}" type="pres">
      <dgm:prSet presAssocID="{A2F8D1B2-4983-41F1-9C30-54810651D122}" presName="CompostProcess" presStyleCnt="0">
        <dgm:presLayoutVars>
          <dgm:dir/>
          <dgm:resizeHandles val="exact"/>
        </dgm:presLayoutVars>
      </dgm:prSet>
      <dgm:spPr/>
    </dgm:pt>
    <dgm:pt modelId="{24922DA0-6C2F-4E02-B9F3-57515083E7A5}" type="pres">
      <dgm:prSet presAssocID="{A2F8D1B2-4983-41F1-9C30-54810651D122}" presName="arrow" presStyleLbl="bgShp" presStyleIdx="0" presStyleCnt="1" custScaleX="84411"/>
      <dgm:spPr/>
    </dgm:pt>
    <dgm:pt modelId="{5879576A-22DC-4C0F-A505-2E5068AAA3F2}" type="pres">
      <dgm:prSet presAssocID="{A2F8D1B2-4983-41F1-9C30-54810651D122}" presName="linearProcess" presStyleCnt="0"/>
      <dgm:spPr/>
    </dgm:pt>
    <dgm:pt modelId="{DFA1340A-AD26-40A5-9C7C-CBF84F9B6A19}" type="pres">
      <dgm:prSet presAssocID="{B3124D09-283B-46C9-84A8-37879F0E529E}" presName="textNode" presStyleLbl="node1" presStyleIdx="0" presStyleCnt="4" custScaleY="74685" custLinFactNeighborX="26114" custLinFactNeighborY="723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11970B-FF3A-4AC1-831F-01A8CEDAD5C6}" type="pres">
      <dgm:prSet presAssocID="{CD32BC86-0B72-4658-81F7-BB5E91D90BA5}" presName="sibTrans" presStyleCnt="0"/>
      <dgm:spPr/>
    </dgm:pt>
    <dgm:pt modelId="{B683A1D9-5D0F-413B-8455-9FDC40C14BE9}" type="pres">
      <dgm:prSet presAssocID="{779C9BFA-A94E-4E0D-8BE0-F056FBADDCDA}" presName="textNode" presStyleLbl="node1" presStyleIdx="1" presStyleCnt="4" custScaleY="59856" custLinFactX="-10188" custLinFactNeighborX="-100000" custLinFactNeighborY="130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E6D721-A014-453E-B662-E488819CAA8E}" type="pres">
      <dgm:prSet presAssocID="{268A126F-66CA-499C-95CF-FF8FDB20D19B}" presName="sibTrans" presStyleCnt="0"/>
      <dgm:spPr/>
    </dgm:pt>
    <dgm:pt modelId="{20E65FE0-42DA-46E4-9762-8EF0AFDFA096}" type="pres">
      <dgm:prSet presAssocID="{E5270C6D-12D0-49CF-8AAA-5B9691CEF4A3}" presName="textNode" presStyleLbl="node1" presStyleIdx="2" presStyleCnt="4" custScaleY="60241" custLinFactX="-39710" custLinFactNeighborX="-100000" custLinFactNeighborY="-383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8BF252-A112-45ED-B5AC-D04647F86E9F}" type="pres">
      <dgm:prSet presAssocID="{EA118C9A-2369-40D8-B7C7-165EF5F8EF2E}" presName="sibTrans" presStyleCnt="0"/>
      <dgm:spPr/>
    </dgm:pt>
    <dgm:pt modelId="{BD7CAB81-F20F-42EA-9546-0CD32AA57F50}" type="pres">
      <dgm:prSet presAssocID="{B9FE2C62-AAAB-4AF0-A3C1-285E21B42E3A}" presName="textNode" presStyleLbl="node1" presStyleIdx="3" presStyleCnt="4" custScaleY="46649" custLinFactX="-65323" custLinFactNeighborX="-100000" custLinFactNeighborY="-834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DE049EE-18FC-4E65-93EA-ABA760C84F13}" srcId="{A2F8D1B2-4983-41F1-9C30-54810651D122}" destId="{B9FE2C62-AAAB-4AF0-A3C1-285E21B42E3A}" srcOrd="3" destOrd="0" parTransId="{20B52BF2-7456-4387-95E2-A2B3C6DEF083}" sibTransId="{494F8F4E-6973-4496-8885-C67A6B75CEBF}"/>
    <dgm:cxn modelId="{4FEB2135-BE59-46E6-890D-D4F362DF3A57}" type="presOf" srcId="{A2F8D1B2-4983-41F1-9C30-54810651D122}" destId="{AF2D2A8A-6D2E-459C-A36D-48106D1518BA}" srcOrd="0" destOrd="0" presId="urn:microsoft.com/office/officeart/2005/8/layout/hProcess9"/>
    <dgm:cxn modelId="{56A29A8F-C06B-4FA4-B5B1-2DBCC725DC84}" type="presOf" srcId="{B9FE2C62-AAAB-4AF0-A3C1-285E21B42E3A}" destId="{BD7CAB81-F20F-42EA-9546-0CD32AA57F50}" srcOrd="0" destOrd="0" presId="urn:microsoft.com/office/officeart/2005/8/layout/hProcess9"/>
    <dgm:cxn modelId="{4F43299E-9A16-43FF-9A53-51DA7EEE899D}" srcId="{A2F8D1B2-4983-41F1-9C30-54810651D122}" destId="{779C9BFA-A94E-4E0D-8BE0-F056FBADDCDA}" srcOrd="1" destOrd="0" parTransId="{E9336948-978F-4B63-B1BE-D67CEE068404}" sibTransId="{268A126F-66CA-499C-95CF-FF8FDB20D19B}"/>
    <dgm:cxn modelId="{AD5842E4-95D8-41FE-AC6B-98ECB1B664B2}" type="presOf" srcId="{B3124D09-283B-46C9-84A8-37879F0E529E}" destId="{DFA1340A-AD26-40A5-9C7C-CBF84F9B6A19}" srcOrd="0" destOrd="0" presId="urn:microsoft.com/office/officeart/2005/8/layout/hProcess9"/>
    <dgm:cxn modelId="{901FED10-9309-4B5E-9A48-973F62DA610A}" srcId="{A2F8D1B2-4983-41F1-9C30-54810651D122}" destId="{B3124D09-283B-46C9-84A8-37879F0E529E}" srcOrd="0" destOrd="0" parTransId="{8B39648E-F0F3-4425-832D-B6E698D5E87F}" sibTransId="{CD32BC86-0B72-4658-81F7-BB5E91D90BA5}"/>
    <dgm:cxn modelId="{FFB5F627-22EF-4A4D-81C1-54C35FA08895}" type="presOf" srcId="{E5270C6D-12D0-49CF-8AAA-5B9691CEF4A3}" destId="{20E65FE0-42DA-46E4-9762-8EF0AFDFA096}" srcOrd="0" destOrd="0" presId="urn:microsoft.com/office/officeart/2005/8/layout/hProcess9"/>
    <dgm:cxn modelId="{B2090DF9-8BE6-40EA-B7FC-3C74F84D44ED}" type="presOf" srcId="{779C9BFA-A94E-4E0D-8BE0-F056FBADDCDA}" destId="{B683A1D9-5D0F-413B-8455-9FDC40C14BE9}" srcOrd="0" destOrd="0" presId="urn:microsoft.com/office/officeart/2005/8/layout/hProcess9"/>
    <dgm:cxn modelId="{FE401833-67FA-49A3-88AA-096FD27D816E}" srcId="{A2F8D1B2-4983-41F1-9C30-54810651D122}" destId="{E5270C6D-12D0-49CF-8AAA-5B9691CEF4A3}" srcOrd="2" destOrd="0" parTransId="{FF6EDBAB-34E5-4062-A4EA-FB9241B9EB48}" sibTransId="{EA118C9A-2369-40D8-B7C7-165EF5F8EF2E}"/>
    <dgm:cxn modelId="{521DD688-BF18-41C3-B4DB-6E5B1AA518A4}" type="presParOf" srcId="{AF2D2A8A-6D2E-459C-A36D-48106D1518BA}" destId="{24922DA0-6C2F-4E02-B9F3-57515083E7A5}" srcOrd="0" destOrd="0" presId="urn:microsoft.com/office/officeart/2005/8/layout/hProcess9"/>
    <dgm:cxn modelId="{694C10D8-F6CF-4753-A79E-4293166E3DEF}" type="presParOf" srcId="{AF2D2A8A-6D2E-459C-A36D-48106D1518BA}" destId="{5879576A-22DC-4C0F-A505-2E5068AAA3F2}" srcOrd="1" destOrd="0" presId="urn:microsoft.com/office/officeart/2005/8/layout/hProcess9"/>
    <dgm:cxn modelId="{C670A98A-D01D-410A-96EF-0FC415BA9BE8}" type="presParOf" srcId="{5879576A-22DC-4C0F-A505-2E5068AAA3F2}" destId="{DFA1340A-AD26-40A5-9C7C-CBF84F9B6A19}" srcOrd="0" destOrd="0" presId="urn:microsoft.com/office/officeart/2005/8/layout/hProcess9"/>
    <dgm:cxn modelId="{39318E8C-80E7-485D-8E22-225696C9F069}" type="presParOf" srcId="{5879576A-22DC-4C0F-A505-2E5068AAA3F2}" destId="{5E11970B-FF3A-4AC1-831F-01A8CEDAD5C6}" srcOrd="1" destOrd="0" presId="urn:microsoft.com/office/officeart/2005/8/layout/hProcess9"/>
    <dgm:cxn modelId="{D7CFB99C-72A0-45A9-B474-3859B92D2DC9}" type="presParOf" srcId="{5879576A-22DC-4C0F-A505-2E5068AAA3F2}" destId="{B683A1D9-5D0F-413B-8455-9FDC40C14BE9}" srcOrd="2" destOrd="0" presId="urn:microsoft.com/office/officeart/2005/8/layout/hProcess9"/>
    <dgm:cxn modelId="{DFD1D1E8-D1BA-4F34-B176-AA8C8488FA4D}" type="presParOf" srcId="{5879576A-22DC-4C0F-A505-2E5068AAA3F2}" destId="{09E6D721-A014-453E-B662-E488819CAA8E}" srcOrd="3" destOrd="0" presId="urn:microsoft.com/office/officeart/2005/8/layout/hProcess9"/>
    <dgm:cxn modelId="{3A162461-7347-4610-B057-E9BBDDFE5EB9}" type="presParOf" srcId="{5879576A-22DC-4C0F-A505-2E5068AAA3F2}" destId="{20E65FE0-42DA-46E4-9762-8EF0AFDFA096}" srcOrd="4" destOrd="0" presId="urn:microsoft.com/office/officeart/2005/8/layout/hProcess9"/>
    <dgm:cxn modelId="{B14EC8F7-EF55-4570-944C-FDBF7100DB02}" type="presParOf" srcId="{5879576A-22DC-4C0F-A505-2E5068AAA3F2}" destId="{FE8BF252-A112-45ED-B5AC-D04647F86E9F}" srcOrd="5" destOrd="0" presId="urn:microsoft.com/office/officeart/2005/8/layout/hProcess9"/>
    <dgm:cxn modelId="{4E535442-D564-444D-9B04-8FF079276526}" type="presParOf" srcId="{5879576A-22DC-4C0F-A505-2E5068AAA3F2}" destId="{BD7CAB81-F20F-42EA-9546-0CD32AA57F5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22DA0-6C2F-4E02-B9F3-57515083E7A5}">
      <dsp:nvSpPr>
        <dsp:cNvPr id="0" name=""/>
        <dsp:cNvSpPr/>
      </dsp:nvSpPr>
      <dsp:spPr>
        <a:xfrm>
          <a:off x="1077460" y="0"/>
          <a:ext cx="4984203" cy="41622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1340A-AD26-40A5-9C7C-CBF84F9B6A19}">
      <dsp:nvSpPr>
        <dsp:cNvPr id="0" name=""/>
        <dsp:cNvSpPr/>
      </dsp:nvSpPr>
      <dsp:spPr>
        <a:xfrm>
          <a:off x="76723" y="2664297"/>
          <a:ext cx="1841815" cy="1243438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Ewaluacja Strategii 2002-2014</a:t>
          </a:r>
          <a:endParaRPr lang="pl-PL" sz="2000" kern="1200" dirty="0"/>
        </a:p>
      </dsp:txBody>
      <dsp:txXfrm>
        <a:off x="137423" y="2724997"/>
        <a:ext cx="1720415" cy="1122038"/>
      </dsp:txXfrm>
    </dsp:sp>
    <dsp:sp modelId="{B683A1D9-5D0F-413B-8455-9FDC40C14BE9}">
      <dsp:nvSpPr>
        <dsp:cNvPr id="0" name=""/>
        <dsp:cNvSpPr/>
      </dsp:nvSpPr>
      <dsp:spPr>
        <a:xfrm>
          <a:off x="1656180" y="1800201"/>
          <a:ext cx="1841815" cy="996548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/>
            <a:t>Diagnoza</a:t>
          </a:r>
          <a:endParaRPr lang="pl-PL" sz="2000" b="0" kern="1200" dirty="0"/>
        </a:p>
      </dsp:txBody>
      <dsp:txXfrm>
        <a:off x="1704827" y="1848848"/>
        <a:ext cx="1744521" cy="899254"/>
      </dsp:txXfrm>
    </dsp:sp>
    <dsp:sp modelId="{20E65FE0-42DA-46E4-9762-8EF0AFDFA096}">
      <dsp:nvSpPr>
        <dsp:cNvPr id="0" name=""/>
        <dsp:cNvSpPr/>
      </dsp:nvSpPr>
      <dsp:spPr>
        <a:xfrm>
          <a:off x="3240361" y="941265"/>
          <a:ext cx="1841815" cy="1002958"/>
        </a:xfrm>
        <a:prstGeom prst="roundRect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Wizja i misja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3289321" y="990225"/>
        <a:ext cx="1743895" cy="905038"/>
      </dsp:txXfrm>
    </dsp:sp>
    <dsp:sp modelId="{BD7CAB81-F20F-42EA-9546-0CD32AA57F50}">
      <dsp:nvSpPr>
        <dsp:cNvPr id="0" name=""/>
        <dsp:cNvSpPr/>
      </dsp:nvSpPr>
      <dsp:spPr>
        <a:xfrm>
          <a:off x="4896539" y="303454"/>
          <a:ext cx="1841815" cy="776664"/>
        </a:xfrm>
        <a:prstGeom prst="roundRect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Cele </a:t>
          </a:r>
          <a:endParaRPr lang="pl-PL" sz="2000" kern="1200" dirty="0"/>
        </a:p>
      </dsp:txBody>
      <dsp:txXfrm>
        <a:off x="4934453" y="341368"/>
        <a:ext cx="1765987" cy="70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DBE103-29EE-4C46-AC72-3858DD8634FA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6D38DF99-BCC7-45F5-B233-BAF16BF95BB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962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9981A7-245A-4EA1-9957-D298A59D4CC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E831A0AF-D11A-46B7-B888-4443DFA2E0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256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79D34A-D09C-46E3-908D-65ABC9F49D4D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61A403F-F530-4892-9F54-10AF315D76D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13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90448B-83F1-4766-A3FB-D848DC422751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32812A-CEA0-4916-9252-2891AB7288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259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6552E-9A5B-4C67-91AA-8D3E1507108C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F8DD46F-C954-4181-BF59-AC669E55A6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6334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59D138-4081-4B38-A561-5B428E711A68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C9C8560-4142-4C37-A9C5-0C372F28672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5478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861BF1-3D7F-49C9-BD74-57592D755F7F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0576F70-AA0D-4537-A654-999E3F4BE74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0786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A8E6A-F029-496A-BB42-7FD8B0B99E11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1BE239E-01A0-4889-B350-62B4122867C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3862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0B22C-DE07-4098-AA0C-D7F7CD8E52C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B75AEE-8D0F-4930-9F61-AD854FC9DE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054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D7EA48-4258-4E78-91C2-66BA3841646C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D523B19-1AFA-4B28-9315-5D55F0AC824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1864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4DB802-A08F-4969-A552-3ECAFDFED240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406214-E05A-46C5-998E-1E8A4959B86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108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A52375-90E8-4D06-8B45-19556B8C1838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l-PL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pl-PL" altLang="pl-PL"/>
              <a:t>Marek Dutkowski </a:t>
            </a:r>
            <a:fld id="{E295A2F0-1ED2-4F4E-B743-DFCCB476DE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fo@marekdutkowski.e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pl-PL" altLang="pl-PL" smtClean="0"/>
              <a:t>3 Posiedzenie Rady Strategii Rozwoju Chojnic</a:t>
            </a:r>
          </a:p>
          <a:p>
            <a:pPr marR="0" eaLnBrk="1" hangingPunct="1"/>
            <a:r>
              <a:rPr lang="pl-PL" altLang="pl-PL" smtClean="0"/>
              <a:t>Chojnice 06.11.2012  </a:t>
            </a:r>
          </a:p>
        </p:txBody>
      </p:sp>
      <p:pic>
        <p:nvPicPr>
          <p:cNvPr id="13316" name="Obraz 3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759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altLang="pl-PL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31913" y="692150"/>
            <a:ext cx="720090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700">
                <a:solidFill>
                  <a:srgbClr val="4D4D4D"/>
                </a:solidFill>
              </a:rPr>
              <a:t>Zaawansowanie prac nad</a:t>
            </a:r>
          </a:p>
          <a:p>
            <a:pPr algn="r">
              <a:spcBef>
                <a:spcPct val="50000"/>
              </a:spcBef>
            </a:pPr>
            <a:r>
              <a:rPr lang="pl-PL" altLang="pl-PL" sz="2700">
                <a:solidFill>
                  <a:srgbClr val="4D4D4D"/>
                </a:solidFill>
              </a:rPr>
              <a:t>Strategią Rozwoju Miasta Chojnice</a:t>
            </a:r>
          </a:p>
          <a:p>
            <a:pPr algn="r">
              <a:spcBef>
                <a:spcPct val="50000"/>
              </a:spcBef>
            </a:pPr>
            <a:r>
              <a:rPr lang="pl-PL" altLang="pl-PL" sz="2700">
                <a:solidFill>
                  <a:srgbClr val="4D4D4D"/>
                </a:solidFill>
              </a:rPr>
              <a:t>Na lata 2012-2020</a:t>
            </a:r>
          </a:p>
          <a:p>
            <a:pPr algn="r">
              <a:spcBef>
                <a:spcPct val="50000"/>
              </a:spcBef>
            </a:pPr>
            <a:endParaRPr lang="pl-PL" altLang="pl-PL" sz="270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229600" cy="4162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dirty="0" smtClean="0"/>
              <a:t>Schemat opracowania Strategii Rozwoju Miasta Chojnice na lata 2012-2020</a:t>
            </a:r>
            <a:endParaRPr lang="pl-PL" sz="3200" dirty="0"/>
          </a:p>
        </p:txBody>
      </p:sp>
      <p:sp>
        <p:nvSpPr>
          <p:cNvPr id="6" name="Schemat blokowy: wiele dokumentów 5"/>
          <p:cNvSpPr/>
          <p:nvPr/>
        </p:nvSpPr>
        <p:spPr>
          <a:xfrm>
            <a:off x="6372225" y="2781300"/>
            <a:ext cx="2447925" cy="1871663"/>
          </a:xfrm>
          <a:prstGeom prst="flowChartMultidocumen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</a:rPr>
              <a:t>Strategia Rozwoju Miasta Chojnice na lata 2012-2020</a:t>
            </a:r>
          </a:p>
          <a:p>
            <a:pPr algn="ctr">
              <a:defRPr/>
            </a:pPr>
            <a:endParaRPr lang="pl-PL" dirty="0"/>
          </a:p>
        </p:txBody>
      </p:sp>
      <p:pic>
        <p:nvPicPr>
          <p:cNvPr id="14341" name="Obraz 6" descr="Herb Chojnic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pole tekstowe 8"/>
          <p:cNvSpPr txBox="1">
            <a:spLocks noChangeArrowheads="1"/>
          </p:cNvSpPr>
          <p:nvPr/>
        </p:nvSpPr>
        <p:spPr bwMode="auto">
          <a:xfrm>
            <a:off x="4872038" y="6581775"/>
            <a:ext cx="427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859713" cy="2019300"/>
        </p:xfrm>
        <a:graphic>
          <a:graphicData uri="http://schemas.openxmlformats.org/drawingml/2006/table">
            <a:tbl>
              <a:tblPr/>
              <a:tblGrid>
                <a:gridCol w="3178175"/>
                <a:gridCol w="4681538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prac nad Strategią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Metody planowania strategicznego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I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Ewaluacja Strategii 2002-14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Badanie ankietowe opinii podmiotów lokalnych i regionalnych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Ewaluacja ekspercka ex-post realizacji Strategii 2002-2014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Rezultat po 2 miesiącach 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Dokument ewaluacyjny – wykonany 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l-PL" sz="3200" dirty="0" smtClean="0"/>
              <a:t>Harmonogram prac (1)</a:t>
            </a:r>
            <a:endParaRPr lang="pl-PL" sz="3200" dirty="0"/>
          </a:p>
        </p:txBody>
      </p:sp>
      <p:pic>
        <p:nvPicPr>
          <p:cNvPr id="15377" name="Obraz 3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8" name="pole tekstowe 4"/>
          <p:cNvSpPr txBox="1">
            <a:spLocks noChangeArrowheads="1"/>
          </p:cNvSpPr>
          <p:nvPr/>
        </p:nvSpPr>
        <p:spPr bwMode="auto">
          <a:xfrm>
            <a:off x="4872038" y="6581775"/>
            <a:ext cx="427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67075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371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prac nad Strategią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Metody planowania strategicznego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II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Diagnoza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Ekspercka analiza społeczno-ekonomiczna stanu miasta na podstawie dokumentów i danych statystycznych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Analiza SWOT metodą moderowanych warsztatów </a:t>
                      </a:r>
                      <a:r>
                        <a:rPr kumimoji="0" lang="pl-PL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z udziałem podmiotów lokalnych i regionalnych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Identyfikacja potencjałów i barier rozwojowych metodą moderowanych warsztatów </a:t>
                      </a:r>
                      <a:r>
                        <a:rPr kumimoji="0" lang="pl-PL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z udziałem podmiotów lokalnych i regionalnych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Synteza wyników analiz eksperckich i warsztatów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Rezultat po 7 miesiącach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Dokument diagnostyczny – wykonany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dirty="0" smtClean="0"/>
              <a:t>Harmonogram prac (2)</a:t>
            </a:r>
            <a:endParaRPr lang="pl-PL" sz="3200" dirty="0"/>
          </a:p>
        </p:txBody>
      </p:sp>
      <p:pic>
        <p:nvPicPr>
          <p:cNvPr id="16401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pole tekstowe 7"/>
          <p:cNvSpPr txBox="1">
            <a:spLocks noChangeArrowheads="1"/>
          </p:cNvSpPr>
          <p:nvPr/>
        </p:nvSpPr>
        <p:spPr bwMode="auto">
          <a:xfrm>
            <a:off x="4872038" y="655002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531938"/>
          <a:ext cx="8435975" cy="1114425"/>
        </p:xfrm>
        <a:graphic>
          <a:graphicData uri="http://schemas.openxmlformats.org/drawingml/2006/table">
            <a:tbl>
              <a:tblPr/>
              <a:tblGrid>
                <a:gridCol w="2813050"/>
                <a:gridCol w="5622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prac nad Strategią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Metody planowania strategicznego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III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Wizja i misja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Formułowanie wizji i misji w interakcji z Radą Strategii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Rezultat po 8 miesiącach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Tekst wizji i misji – propozycja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dirty="0" smtClean="0"/>
              <a:t>Harmonogram prac (3)</a:t>
            </a:r>
            <a:endParaRPr lang="pl-PL" sz="3200" dirty="0"/>
          </a:p>
        </p:txBody>
      </p:sp>
      <p:pic>
        <p:nvPicPr>
          <p:cNvPr id="17425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pole tekstowe 7"/>
          <p:cNvSpPr txBox="1">
            <a:spLocks noChangeArrowheads="1"/>
          </p:cNvSpPr>
          <p:nvPr/>
        </p:nvSpPr>
        <p:spPr bwMode="auto">
          <a:xfrm>
            <a:off x="4872038" y="655002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584325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371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prac nad Strategią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Metody planowania strategicznego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1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IV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Cele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Ustalanie celów strategicznych i pośrednich metodą moderowanych warsztatów </a:t>
                      </a:r>
                      <a:r>
                        <a:rPr kumimoji="0" lang="pl-PL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z udziałem podmiotów lokalnych i regionalnych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Rezultat po 10 miesiącach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Tabela celów strategicznych i pośrednich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dirty="0" smtClean="0"/>
              <a:t>Harmonogram prac (4)</a:t>
            </a:r>
            <a:endParaRPr lang="pl-PL" sz="3200" dirty="0"/>
          </a:p>
        </p:txBody>
      </p:sp>
      <p:pic>
        <p:nvPicPr>
          <p:cNvPr id="18449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pole tekstowe 7"/>
          <p:cNvSpPr txBox="1">
            <a:spLocks noChangeArrowheads="1"/>
          </p:cNvSpPr>
          <p:nvPr/>
        </p:nvSpPr>
        <p:spPr bwMode="auto">
          <a:xfrm>
            <a:off x="4872038" y="655002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493837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371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prac nad Strategią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Metody planowania strategicznego</a:t>
                      </a:r>
                      <a:endParaRPr kumimoji="0" 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Etap V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Dokument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Ekspercka synteza i formułowanie ostatecznego dokumentu w interakcji z Radą Strategii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6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Rezultat po 12 miesiącach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Calibri" pitchFamily="34" charset="0"/>
                        </a:rPr>
                        <a:t>Dokument ostateczny Strategii Rozwoju Miasta Chojnice na lata 2012-2020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dirty="0" smtClean="0"/>
              <a:t>Harmonogram prac (5)</a:t>
            </a:r>
            <a:endParaRPr lang="pl-PL" sz="3200" dirty="0"/>
          </a:p>
        </p:txBody>
      </p:sp>
      <p:pic>
        <p:nvPicPr>
          <p:cNvPr id="19473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4" name="pole tekstowe 7"/>
          <p:cNvSpPr txBox="1">
            <a:spLocks noChangeArrowheads="1"/>
          </p:cNvSpPr>
          <p:nvPr/>
        </p:nvSpPr>
        <p:spPr bwMode="auto">
          <a:xfrm>
            <a:off x="4872038" y="655002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Dziękuję za uwagę! </a:t>
            </a:r>
            <a:endParaRPr lang="pl-PL" sz="3600" dirty="0"/>
          </a:p>
        </p:txBody>
      </p:sp>
      <p:sp>
        <p:nvSpPr>
          <p:cNvPr id="2048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Prof. dr hab. Marek Dutkowski </a:t>
            </a:r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z Zespołem </a:t>
            </a:r>
          </a:p>
          <a:p>
            <a:pPr marR="0" eaLnBrk="1" hangingPunct="1">
              <a:lnSpc>
                <a:spcPct val="80000"/>
              </a:lnSpc>
            </a:pPr>
            <a:endParaRPr lang="pl-PL" altLang="pl-PL" sz="1900" smtClean="0"/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>
                <a:hlinkClick r:id="rId2"/>
              </a:rPr>
              <a:t>info@marekdutkowski.eu</a:t>
            </a:r>
            <a:r>
              <a:rPr lang="pl-PL" altLang="pl-PL" sz="1900" smtClean="0"/>
              <a:t>  </a:t>
            </a:r>
          </a:p>
        </p:txBody>
      </p:sp>
      <p:pic>
        <p:nvPicPr>
          <p:cNvPr id="20484" name="Obraz 3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328</Words>
  <Application>Microsoft Office PowerPoint</Application>
  <PresentationFormat>Pokaz na ekranie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Symbol</vt:lpstr>
      <vt:lpstr>Hol</vt:lpstr>
      <vt:lpstr>Prezentacja programu PowerPoint</vt:lpstr>
      <vt:lpstr>Schemat opracowania Strategii Rozwoju Miasta Chojnice na lata 2012-2020</vt:lpstr>
      <vt:lpstr>Harmonogram prac (1)</vt:lpstr>
      <vt:lpstr>Harmonogram prac (2)</vt:lpstr>
      <vt:lpstr>Harmonogram prac (3)</vt:lpstr>
      <vt:lpstr>Harmonogram prac (4)</vt:lpstr>
      <vt:lpstr>Harmonogram prac (5)</vt:lpstr>
      <vt:lpstr>Dziękuję za uwagę! 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Maksymilian Rudnik</cp:lastModifiedBy>
  <cp:revision>130</cp:revision>
  <dcterms:created xsi:type="dcterms:W3CDTF">2012-03-09T11:33:55Z</dcterms:created>
  <dcterms:modified xsi:type="dcterms:W3CDTF">2022-02-10T11:08:06Z</dcterms:modified>
</cp:coreProperties>
</file>