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drawings/drawing1.xml" ContentType="application/vnd.openxmlformats-officedocument.drawingml.chartshapes+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charts/chart8.xml" ContentType="application/vnd.openxmlformats-officedocument.drawingml.chart+xml"/>
  <Override PartName="/ppt/charts/chart9.xml" ContentType="application/vnd.openxmlformats-officedocument.drawingml.chart+xml"/>
  <Override PartName="/ppt/charts/chart10.xml" ContentType="application/vnd.openxmlformats-officedocument.drawingml.chart+xml"/>
  <Override PartName="/ppt/charts/chart11.xml" ContentType="application/vnd.openxmlformats-officedocument.drawingml.chart+xml"/>
  <Override PartName="/ppt/charts/chart12.xml" ContentType="application/vnd.openxmlformats-officedocument.drawingml.chart+xml"/>
  <Override PartName="/ppt/charts/chart13.xml" ContentType="application/vnd.openxmlformats-officedocument.drawingml.chart+xml"/>
  <Override PartName="/ppt/charts/chart14.xml" ContentType="application/vnd.openxmlformats-officedocument.drawingml.chart+xml"/>
  <Override PartName="/ppt/charts/chart15.xml" ContentType="application/vnd.openxmlformats-officedocument.drawingml.chart+xml"/>
  <Override PartName="/ppt/charts/chart16.xml" ContentType="application/vnd.openxmlformats-officedocument.drawingml.chart+xml"/>
  <Override PartName="/ppt/charts/chart17.xml" ContentType="application/vnd.openxmlformats-officedocument.drawingml.chart+xml"/>
  <Override PartName="/ppt/charts/chart18.xml" ContentType="application/vnd.openxmlformats-officedocument.drawingml.chart+xml"/>
  <Override PartName="/ppt/charts/chart19.xml" ContentType="application/vnd.openxmlformats-officedocument.drawingml.chart+xml"/>
  <Override PartName="/ppt/charts/chart20.xml" ContentType="application/vnd.openxmlformats-officedocument.drawingml.chart+xml"/>
  <Override PartName="/ppt/charts/chart21.xml" ContentType="application/vnd.openxmlformats-officedocument.drawingml.chart+xml"/>
  <Override PartName="/ppt/charts/chart22.xml" ContentType="application/vnd.openxmlformats-officedocument.drawingml.chart+xml"/>
  <Override PartName="/ppt/charts/chart23.xml" ContentType="application/vnd.openxmlformats-officedocument.drawingml.chart+xml"/>
  <Override PartName="/ppt/charts/chart24.xml" ContentType="application/vnd.openxmlformats-officedocument.drawingml.chart+xml"/>
  <Override PartName="/ppt/charts/chart25.xml" ContentType="application/vnd.openxmlformats-officedocument.drawingml.chart+xml"/>
  <Override PartName="/ppt/charts/chart26.xml" ContentType="application/vnd.openxmlformats-officedocument.drawingml.chart+xml"/>
  <Override PartName="/ppt/charts/chart27.xml" ContentType="application/vnd.openxmlformats-officedocument.drawingml.chart+xml"/>
  <Override PartName="/ppt/charts/chart28.xml" ContentType="application/vnd.openxmlformats-officedocument.drawingml.chart+xml"/>
  <Override PartName="/ppt/charts/chart29.xml" ContentType="application/vnd.openxmlformats-officedocument.drawingml.chart+xml"/>
  <Override PartName="/ppt/charts/chart30.xml" ContentType="application/vnd.openxmlformats-officedocument.drawingml.chart+xml"/>
  <Override PartName="/ppt/charts/chart31.xml" ContentType="application/vnd.openxmlformats-officedocument.drawingml.chart+xml"/>
  <Override PartName="/ppt/charts/chart32.xml" ContentType="application/vnd.openxmlformats-officedocument.drawingml.chart+xml"/>
  <Override PartName="/ppt/charts/chart33.xml" ContentType="application/vnd.openxmlformats-officedocument.drawingml.chart+xml"/>
  <Override PartName="/ppt/charts/chart34.xml" ContentType="application/vnd.openxmlformats-officedocument.drawingml.chart+xml"/>
  <Override PartName="/ppt/charts/chart35.xml" ContentType="application/vnd.openxmlformats-officedocument.drawingml.chart+xml"/>
  <Override PartName="/ppt/charts/chart36.xml" ContentType="application/vnd.openxmlformats-officedocument.drawingml.chart+xml"/>
  <Override PartName="/ppt/charts/chart37.xml" ContentType="application/vnd.openxmlformats-officedocument.drawingml.chart+xml"/>
  <Override PartName="/ppt/charts/chart38.xml" ContentType="application/vnd.openxmlformats-officedocument.drawingml.chart+xml"/>
  <Override PartName="/ppt/charts/chart39.xml" ContentType="application/vnd.openxmlformats-officedocument.drawingml.chart+xml"/>
  <Override PartName="/ppt/charts/chart40.xml" ContentType="application/vnd.openxmlformats-officedocument.drawingml.chart+xml"/>
  <Override PartName="/ppt/charts/chart41.xml" ContentType="application/vnd.openxmlformats-officedocument.drawingml.chart+xml"/>
  <Override PartName="/ppt/charts/chart42.xml" ContentType="application/vnd.openxmlformats-officedocument.drawingml.chart+xml"/>
  <Override PartName="/ppt/charts/chart43.xml" ContentType="application/vnd.openxmlformats-officedocument.drawingml.chart+xml"/>
  <Override PartName="/ppt/charts/chart44.xml" ContentType="application/vnd.openxmlformats-officedocument.drawingml.chart+xml"/>
  <Override PartName="/ppt/charts/chart45.xml" ContentType="application/vnd.openxmlformats-officedocument.drawingml.chart+xml"/>
  <Override PartName="/ppt/charts/chart46.xml" ContentType="application/vnd.openxmlformats-officedocument.drawingml.chart+xml"/>
  <Override PartName="/ppt/charts/chart47.xml" ContentType="application/vnd.openxmlformats-officedocument.drawingml.chart+xml"/>
  <Override PartName="/ppt/charts/chart48.xml" ContentType="application/vnd.openxmlformats-officedocument.drawingml.chart+xml"/>
  <Override PartName="/ppt/charts/chart49.xml" ContentType="application/vnd.openxmlformats-officedocument.drawingml.chart+xml"/>
  <Override PartName="/ppt/charts/chart50.xml" ContentType="application/vnd.openxmlformats-officedocument.drawingml.chart+xml"/>
  <Override PartName="/ppt/charts/chart5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56" r:id="rId2"/>
    <p:sldId id="320" r:id="rId3"/>
    <p:sldId id="260" r:id="rId4"/>
    <p:sldId id="261" r:id="rId5"/>
    <p:sldId id="263" r:id="rId6"/>
    <p:sldId id="264" r:id="rId7"/>
    <p:sldId id="265" r:id="rId8"/>
    <p:sldId id="266" r:id="rId9"/>
    <p:sldId id="267" r:id="rId10"/>
    <p:sldId id="268" r:id="rId11"/>
    <p:sldId id="269" r:id="rId12"/>
    <p:sldId id="270" r:id="rId13"/>
    <p:sldId id="308" r:id="rId14"/>
    <p:sldId id="271" r:id="rId15"/>
    <p:sldId id="273" r:id="rId16"/>
    <p:sldId id="275" r:id="rId17"/>
    <p:sldId id="277" r:id="rId18"/>
    <p:sldId id="278" r:id="rId19"/>
    <p:sldId id="279" r:id="rId20"/>
    <p:sldId id="299" r:id="rId21"/>
    <p:sldId id="280" r:id="rId22"/>
    <p:sldId id="281" r:id="rId23"/>
    <p:sldId id="282" r:id="rId24"/>
    <p:sldId id="283" r:id="rId25"/>
    <p:sldId id="284" r:id="rId26"/>
    <p:sldId id="285" r:id="rId27"/>
    <p:sldId id="286" r:id="rId28"/>
    <p:sldId id="287" r:id="rId29"/>
    <p:sldId id="288" r:id="rId30"/>
    <p:sldId id="289" r:id="rId31"/>
    <p:sldId id="290" r:id="rId32"/>
    <p:sldId id="291" r:id="rId33"/>
    <p:sldId id="292" r:id="rId34"/>
    <p:sldId id="294" r:id="rId35"/>
    <p:sldId id="301" r:id="rId36"/>
    <p:sldId id="295" r:id="rId37"/>
    <p:sldId id="296" r:id="rId38"/>
    <p:sldId id="297" r:id="rId39"/>
    <p:sldId id="298" r:id="rId40"/>
    <p:sldId id="302" r:id="rId41"/>
    <p:sldId id="303" r:id="rId42"/>
    <p:sldId id="304" r:id="rId43"/>
    <p:sldId id="305" r:id="rId44"/>
    <p:sldId id="306" r:id="rId45"/>
    <p:sldId id="307" r:id="rId46"/>
    <p:sldId id="309" r:id="rId47"/>
    <p:sldId id="310" r:id="rId48"/>
    <p:sldId id="312" r:id="rId49"/>
    <p:sldId id="313" r:id="rId50"/>
    <p:sldId id="314" r:id="rId51"/>
    <p:sldId id="315" r:id="rId52"/>
    <p:sldId id="316" r:id="rId53"/>
    <p:sldId id="317" r:id="rId54"/>
    <p:sldId id="318" r:id="rId55"/>
    <p:sldId id="319" r:id="rId56"/>
  </p:sldIdLst>
  <p:sldSz cx="9144000" cy="6858000" type="screen4x3"/>
  <p:notesSz cx="6864350" cy="9996488"/>
  <p:defaultTextStyle>
    <a:defPPr>
      <a:defRPr lang="pl-PL"/>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2F6BC"/>
    <a:srgbClr val="F4F68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1446"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charts/_rels/chart1.xml.rels><?xml version="1.0" encoding="UTF-8" standalone="yes"?>
<Relationships xmlns="http://schemas.openxmlformats.org/package/2006/relationships"><Relationship Id="rId1" Type="http://schemas.openxmlformats.org/officeDocument/2006/relationships/oleObject" Target="file:///C:\Documents%20and%20Settings\Asia\Pulpit\Zeszyt1.xlsx" TargetMode="External"/></Relationships>
</file>

<file path=ppt/charts/_rels/chart10.xml.rels><?xml version="1.0" encoding="UTF-8" standalone="yes"?>
<Relationships xmlns="http://schemas.openxmlformats.org/package/2006/relationships"><Relationship Id="rId1" Type="http://schemas.openxmlformats.org/officeDocument/2006/relationships/oleObject" Target="file:///C:\Documents%20and%20Settings\kinga\Pulpit\wydatki%20inwestycyjne\wydatki%20miasta%20Chojnice%20-%20tabelki%20ost..xls" TargetMode="External"/></Relationships>
</file>

<file path=ppt/charts/_rels/chart11.xml.rels><?xml version="1.0" encoding="UTF-8" standalone="yes"?>
<Relationships xmlns="http://schemas.openxmlformats.org/package/2006/relationships"><Relationship Id="rId1" Type="http://schemas.openxmlformats.org/officeDocument/2006/relationships/oleObject" Target="file:///C:\Documents%20and%20Settings\Asia\Pulpit\Zeszyt1.xlsx" TargetMode="External"/></Relationships>
</file>

<file path=ppt/charts/_rels/chart12.xml.rels><?xml version="1.0" encoding="UTF-8" standalone="yes"?>
<Relationships xmlns="http://schemas.openxmlformats.org/package/2006/relationships"><Relationship Id="rId1" Type="http://schemas.openxmlformats.org/officeDocument/2006/relationships/oleObject" Target="file:///E:\wydatki%20miasta%20Chojnice%20-%20tabelki%20ost..xls" TargetMode="External"/></Relationships>
</file>

<file path=ppt/charts/_rels/chart13.xml.rels><?xml version="1.0" encoding="UTF-8" standalone="yes"?>
<Relationships xmlns="http://schemas.openxmlformats.org/package/2006/relationships"><Relationship Id="rId1" Type="http://schemas.openxmlformats.org/officeDocument/2006/relationships/oleObject" Target="file:///E:\wydatki%20miasta%20Chojnice%20-%20tabelki%20ost..xls" TargetMode="External"/></Relationships>
</file>

<file path=ppt/charts/_rels/chart14.xml.rels><?xml version="1.0" encoding="UTF-8" standalone="yes"?>
<Relationships xmlns="http://schemas.openxmlformats.org/package/2006/relationships"><Relationship Id="rId1" Type="http://schemas.openxmlformats.org/officeDocument/2006/relationships/oleObject" Target="file:///E:\wydatki%20miasta%20Chojnice%20-%20tabelki%20ost..xls" TargetMode="External"/></Relationships>
</file>

<file path=ppt/charts/_rels/chart15.xml.rels><?xml version="1.0" encoding="UTF-8" standalone="yes"?>
<Relationships xmlns="http://schemas.openxmlformats.org/package/2006/relationships"><Relationship Id="rId1" Type="http://schemas.openxmlformats.org/officeDocument/2006/relationships/oleObject" Target="file:///E:\wydatki%20miasta%20Chojnice%20-%20tabelki%20ost..xls" TargetMode="External"/></Relationships>
</file>

<file path=ppt/charts/_rels/chart16.xml.rels><?xml version="1.0" encoding="UTF-8" standalone="yes"?>
<Relationships xmlns="http://schemas.openxmlformats.org/package/2006/relationships"><Relationship Id="rId1" Type="http://schemas.openxmlformats.org/officeDocument/2006/relationships/oleObject" Target="file:///C:\Documents%20and%20Settings\kinga\Pulpit\wydatki%20inwestycyjne\wydatki%20miasta%20Chojnice%20-%20tabelki%20ost..xls" TargetMode="External"/></Relationships>
</file>

<file path=ppt/charts/_rels/chart17.xml.rels><?xml version="1.0" encoding="UTF-8" standalone="yes"?>
<Relationships xmlns="http://schemas.openxmlformats.org/package/2006/relationships"><Relationship Id="rId1" Type="http://schemas.openxmlformats.org/officeDocument/2006/relationships/oleObject" Target="file:///C:\Documents%20and%20Settings\kinga\Pulpit\wydatki%20inwestycyjne\wydatki%20miasta%20Chojnice%20-%20tabelki%20ost..xls" TargetMode="External"/></Relationships>
</file>

<file path=ppt/charts/_rels/chart18.xml.rels><?xml version="1.0" encoding="UTF-8" standalone="yes"?>
<Relationships xmlns="http://schemas.openxmlformats.org/package/2006/relationships"><Relationship Id="rId1" Type="http://schemas.openxmlformats.org/officeDocument/2006/relationships/oleObject" Target="file:///C:\Documents%20and%20Settings\Asia\Pulpit\Zeszyt1.xlsx" TargetMode="External"/></Relationships>
</file>

<file path=ppt/charts/_rels/chart19.xml.rels><?xml version="1.0" encoding="UTF-8" standalone="yes"?>
<Relationships xmlns="http://schemas.openxmlformats.org/package/2006/relationships"><Relationship Id="rId1" Type="http://schemas.openxmlformats.org/officeDocument/2006/relationships/oleObject" Target="file:///C:\Documents%20and%20Settings\Asia\Pulpit\wydatki%20miasta%20Chojnice%20-%20tabelki%20ost..xls"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Documents%20and%20Settings\Asia\Pulpit\Zeszyt1.xlsx" TargetMode="External"/></Relationships>
</file>

<file path=ppt/charts/_rels/chart20.xml.rels><?xml version="1.0" encoding="UTF-8" standalone="yes"?>
<Relationships xmlns="http://schemas.openxmlformats.org/package/2006/relationships"><Relationship Id="rId1" Type="http://schemas.openxmlformats.org/officeDocument/2006/relationships/oleObject" Target="file:///C:\Documents%20and%20Settings\Asia\Pulpit\Zeszyt1.xlsx" TargetMode="External"/></Relationships>
</file>

<file path=ppt/charts/_rels/chart21.xml.rels><?xml version="1.0" encoding="UTF-8" standalone="yes"?>
<Relationships xmlns="http://schemas.openxmlformats.org/package/2006/relationships"><Relationship Id="rId1" Type="http://schemas.openxmlformats.org/officeDocument/2006/relationships/oleObject" Target="file:///C:\Documents%20and%20Settings\Asia\Pulpit\Zeszyt1.xlsx" TargetMode="External"/></Relationships>
</file>

<file path=ppt/charts/_rels/chart22.xml.rels><?xml version="1.0" encoding="UTF-8" standalone="yes"?>
<Relationships xmlns="http://schemas.openxmlformats.org/package/2006/relationships"><Relationship Id="rId1" Type="http://schemas.openxmlformats.org/officeDocument/2006/relationships/oleObject" Target="file:///C:\Documents%20and%20Settings\Asia\Pulpit\Zeszyt1.xlsx" TargetMode="External"/></Relationships>
</file>

<file path=ppt/charts/_rels/chart23.xml.rels><?xml version="1.0" encoding="UTF-8" standalone="yes"?>
<Relationships xmlns="http://schemas.openxmlformats.org/package/2006/relationships"><Relationship Id="rId1" Type="http://schemas.openxmlformats.org/officeDocument/2006/relationships/oleObject" Target="file:///C:\Documents%20and%20Settings\Asia\Pulpit\Zeszyt1.xlsx" TargetMode="External"/></Relationships>
</file>

<file path=ppt/charts/_rels/chart24.xml.rels><?xml version="1.0" encoding="UTF-8" standalone="yes"?>
<Relationships xmlns="http://schemas.openxmlformats.org/package/2006/relationships"><Relationship Id="rId1" Type="http://schemas.openxmlformats.org/officeDocument/2006/relationships/oleObject" Target="file:///C:\Documents%20and%20Settings\Asia\Pulpit\Zeszyt1.xlsx" TargetMode="External"/></Relationships>
</file>

<file path=ppt/charts/_rels/chart25.xml.rels><?xml version="1.0" encoding="UTF-8" standalone="yes"?>
<Relationships xmlns="http://schemas.openxmlformats.org/package/2006/relationships"><Relationship Id="rId1" Type="http://schemas.openxmlformats.org/officeDocument/2006/relationships/oleObject" Target="file:///C:\Documents%20and%20Settings\Asia\Pulpit\Zeszyt1.xlsx" TargetMode="External"/></Relationships>
</file>

<file path=ppt/charts/_rels/chart26.xml.rels><?xml version="1.0" encoding="UTF-8" standalone="yes"?>
<Relationships xmlns="http://schemas.openxmlformats.org/package/2006/relationships"><Relationship Id="rId1" Type="http://schemas.openxmlformats.org/officeDocument/2006/relationships/oleObject" Target="file:///C:\Documents%20and%20Settings\Asia\Pulpit\wydatki%20miasta%20Chojnice%20-%20tabelki%20ost..xls" TargetMode="External"/></Relationships>
</file>

<file path=ppt/charts/_rels/chart27.xml.rels><?xml version="1.0" encoding="UTF-8" standalone="yes"?>
<Relationships xmlns="http://schemas.openxmlformats.org/package/2006/relationships"><Relationship Id="rId1" Type="http://schemas.openxmlformats.org/officeDocument/2006/relationships/oleObject" Target="file:///C:\Documents%20and%20Settings\Asia\Pulpit\Zeszyt1.xlsx" TargetMode="External"/></Relationships>
</file>

<file path=ppt/charts/_rels/chart28.xml.rels><?xml version="1.0" encoding="UTF-8" standalone="yes"?>
<Relationships xmlns="http://schemas.openxmlformats.org/package/2006/relationships"><Relationship Id="rId1" Type="http://schemas.openxmlformats.org/officeDocument/2006/relationships/oleObject" Target="file:///C:\Documents%20and%20Settings\Asia\Pulpit\Zeszyt1.xlsx" TargetMode="External"/></Relationships>
</file>

<file path=ppt/charts/_rels/chart29.xml.rels><?xml version="1.0" encoding="UTF-8" standalone="yes"?>
<Relationships xmlns="http://schemas.openxmlformats.org/package/2006/relationships"><Relationship Id="rId1" Type="http://schemas.openxmlformats.org/officeDocument/2006/relationships/oleObject" Target="file:///C:\Documents%20and%20Settings\Asia\Pulpit\Zeszyt1.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Documents%20and%20Settings\Asia\Pulpit\Zeszyt1.xlsx" TargetMode="External"/></Relationships>
</file>

<file path=ppt/charts/_rels/chart30.xml.rels><?xml version="1.0" encoding="UTF-8" standalone="yes"?>
<Relationships xmlns="http://schemas.openxmlformats.org/package/2006/relationships"><Relationship Id="rId1" Type="http://schemas.openxmlformats.org/officeDocument/2006/relationships/oleObject" Target="file:///C:\Documents%20and%20Settings\Asia\Pulpit\Zeszyt1.xlsx" TargetMode="External"/></Relationships>
</file>

<file path=ppt/charts/_rels/chart31.xml.rels><?xml version="1.0" encoding="UTF-8" standalone="yes"?>
<Relationships xmlns="http://schemas.openxmlformats.org/package/2006/relationships"><Relationship Id="rId1" Type="http://schemas.openxmlformats.org/officeDocument/2006/relationships/oleObject" Target="file:///C:\Documents%20and%20Settings\Asia\Pulpit\Zeszyt1.xlsx" TargetMode="External"/></Relationships>
</file>

<file path=ppt/charts/_rels/chart32.xml.rels><?xml version="1.0" encoding="UTF-8" standalone="yes"?>
<Relationships xmlns="http://schemas.openxmlformats.org/package/2006/relationships"><Relationship Id="rId1" Type="http://schemas.openxmlformats.org/officeDocument/2006/relationships/oleObject" Target="file:///C:\Documents%20and%20Settings\Asia\Pulpit\wydatki%20miasta%20Chojnice%20-%20tabelki%20ost..xls" TargetMode="External"/></Relationships>
</file>

<file path=ppt/charts/_rels/chart33.xml.rels><?xml version="1.0" encoding="UTF-8" standalone="yes"?>
<Relationships xmlns="http://schemas.openxmlformats.org/package/2006/relationships"><Relationship Id="rId1" Type="http://schemas.openxmlformats.org/officeDocument/2006/relationships/oleObject" Target="file:///C:\Documents%20and%20Settings\Asia\Pulpit\Zeszyt1.xlsx" TargetMode="External"/></Relationships>
</file>

<file path=ppt/charts/_rels/chart34.xml.rels><?xml version="1.0" encoding="UTF-8" standalone="yes"?>
<Relationships xmlns="http://schemas.openxmlformats.org/package/2006/relationships"><Relationship Id="rId1" Type="http://schemas.openxmlformats.org/officeDocument/2006/relationships/oleObject" Target="file:///C:\Documents%20and%20Settings\kinga\Pulpit\Zeszyt.xlsx" TargetMode="External"/></Relationships>
</file>

<file path=ppt/charts/_rels/chart35.xml.rels><?xml version="1.0" encoding="UTF-8" standalone="yes"?>
<Relationships xmlns="http://schemas.openxmlformats.org/package/2006/relationships"><Relationship Id="rId1" Type="http://schemas.openxmlformats.org/officeDocument/2006/relationships/oleObject" Target="file:///C:\Documents%20and%20Settings\kinga\Pulpit\Zeszyt.xlsx" TargetMode="External"/></Relationships>
</file>

<file path=ppt/charts/_rels/chart36.xml.rels><?xml version="1.0" encoding="UTF-8" standalone="yes"?>
<Relationships xmlns="http://schemas.openxmlformats.org/package/2006/relationships"><Relationship Id="rId1" Type="http://schemas.openxmlformats.org/officeDocument/2006/relationships/oleObject" Target="file:///C:\Users\MADZIA\Desktop\Zeszyt.xlsx" TargetMode="External"/></Relationships>
</file>

<file path=ppt/charts/_rels/chart37.xml.rels><?xml version="1.0" encoding="UTF-8" standalone="yes"?>
<Relationships xmlns="http://schemas.openxmlformats.org/package/2006/relationships"><Relationship Id="rId1" Type="http://schemas.openxmlformats.org/officeDocument/2006/relationships/oleObject" Target="file:///C:\Users\MADZIA\Desktop\Zeszyt.xlsx" TargetMode="External"/></Relationships>
</file>

<file path=ppt/charts/_rels/chart38.xml.rels><?xml version="1.0" encoding="UTF-8" standalone="yes"?>
<Relationships xmlns="http://schemas.openxmlformats.org/package/2006/relationships"><Relationship Id="rId1" Type="http://schemas.openxmlformats.org/officeDocument/2006/relationships/oleObject" Target="file:///C:\Users\MADZIA\Desktop\Zeszyt.xlsx" TargetMode="External"/></Relationships>
</file>

<file path=ppt/charts/_rels/chart39.xml.rels><?xml version="1.0" encoding="UTF-8" standalone="yes"?>
<Relationships xmlns="http://schemas.openxmlformats.org/package/2006/relationships"><Relationship Id="rId1" Type="http://schemas.openxmlformats.org/officeDocument/2006/relationships/oleObject" Target="file:///C:\Users\MADZIA\Desktop\Zeszyt.xlsx" TargetMode="External"/></Relationships>
</file>

<file path=ppt/charts/_rels/chart4.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C:\Documents%20and%20Settings\Asia\Pulpit\Zeszyt1.xlsx" TargetMode="External"/></Relationships>
</file>

<file path=ppt/charts/_rels/chart40.xml.rels><?xml version="1.0" encoding="UTF-8" standalone="yes"?>
<Relationships xmlns="http://schemas.openxmlformats.org/package/2006/relationships"><Relationship Id="rId1" Type="http://schemas.openxmlformats.org/officeDocument/2006/relationships/oleObject" Target="file:///C:\Users\MADZIA\Desktop\Zeszyt.xlsx" TargetMode="External"/></Relationships>
</file>

<file path=ppt/charts/_rels/chart41.xml.rels><?xml version="1.0" encoding="UTF-8" standalone="yes"?>
<Relationships xmlns="http://schemas.openxmlformats.org/package/2006/relationships"><Relationship Id="rId1" Type="http://schemas.openxmlformats.org/officeDocument/2006/relationships/oleObject" Target="file:///C:\Documents%20and%20Settings\kinga\Pulpit\Zeszyt.xlsx" TargetMode="External"/></Relationships>
</file>

<file path=ppt/charts/_rels/chart42.xml.rels><?xml version="1.0" encoding="UTF-8" standalone="yes"?>
<Relationships xmlns="http://schemas.openxmlformats.org/package/2006/relationships"><Relationship Id="rId1" Type="http://schemas.openxmlformats.org/officeDocument/2006/relationships/oleObject" Target="file:///C:\Documents%20and%20Settings\kinga\Pulpit\Zeszyt.xlsx" TargetMode="External"/></Relationships>
</file>

<file path=ppt/charts/_rels/chart43.xml.rels><?xml version="1.0" encoding="UTF-8" standalone="yes"?>
<Relationships xmlns="http://schemas.openxmlformats.org/package/2006/relationships"><Relationship Id="rId1" Type="http://schemas.openxmlformats.org/officeDocument/2006/relationships/oleObject" Target="file:///C:\Documents%20and%20Settings\kinga\Pulpit\Zeszyt.xlsx" TargetMode="External"/></Relationships>
</file>

<file path=ppt/charts/_rels/chart44.xml.rels><?xml version="1.0" encoding="UTF-8" standalone="yes"?>
<Relationships xmlns="http://schemas.openxmlformats.org/package/2006/relationships"><Relationship Id="rId1" Type="http://schemas.openxmlformats.org/officeDocument/2006/relationships/oleObject" Target="file:///C:\Documents%20and%20Settings\kinga\Pulpit\Zeszyt.xlsx" TargetMode="External"/></Relationships>
</file>

<file path=ppt/charts/_rels/chart45.xml.rels><?xml version="1.0" encoding="UTF-8" standalone="yes"?>
<Relationships xmlns="http://schemas.openxmlformats.org/package/2006/relationships"><Relationship Id="rId1" Type="http://schemas.openxmlformats.org/officeDocument/2006/relationships/oleObject" Target="file:///C:\Documents%20and%20Settings\kinga\Pulpit\Zeszyt.xlsx" TargetMode="External"/></Relationships>
</file>

<file path=ppt/charts/_rels/chart46.xml.rels><?xml version="1.0" encoding="UTF-8" standalone="yes"?>
<Relationships xmlns="http://schemas.openxmlformats.org/package/2006/relationships"><Relationship Id="rId1" Type="http://schemas.openxmlformats.org/officeDocument/2006/relationships/oleObject" Target="file:///C:\Documents%20and%20Settings\kinga\Pulpit\Zeszyt.xlsx" TargetMode="External"/></Relationships>
</file>

<file path=ppt/charts/_rels/chart47.xml.rels><?xml version="1.0" encoding="UTF-8" standalone="yes"?>
<Relationships xmlns="http://schemas.openxmlformats.org/package/2006/relationships"><Relationship Id="rId1" Type="http://schemas.openxmlformats.org/officeDocument/2006/relationships/oleObject" Target="file:///C:\Documents%20and%20Settings\kinga\Pulpit\Zeszyt.xlsx" TargetMode="External"/></Relationships>
</file>

<file path=ppt/charts/_rels/chart48.xml.rels><?xml version="1.0" encoding="UTF-8" standalone="yes"?>
<Relationships xmlns="http://schemas.openxmlformats.org/package/2006/relationships"><Relationship Id="rId1" Type="http://schemas.openxmlformats.org/officeDocument/2006/relationships/oleObject" Target="file:///C:\Documents%20and%20Settings\kinga\Pulpit\Zeszyt.xlsx" TargetMode="External"/></Relationships>
</file>

<file path=ppt/charts/_rels/chart49.xml.rels><?xml version="1.0" encoding="UTF-8" standalone="yes"?>
<Relationships xmlns="http://schemas.openxmlformats.org/package/2006/relationships"><Relationship Id="rId1" Type="http://schemas.openxmlformats.org/officeDocument/2006/relationships/oleObject" Target="file:///C:\Documents%20and%20Settings\kinga\Pulpit\Zeszyt.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C:\Documents%20and%20Settings\kinga\Pulpit\wydatki%20inwestycyjne\wydatki%20miasta%20Chojnice%20-%20tabelki%20ost..xls" TargetMode="External"/></Relationships>
</file>

<file path=ppt/charts/_rels/chart50.xml.rels><?xml version="1.0" encoding="UTF-8" standalone="yes"?>
<Relationships xmlns="http://schemas.openxmlformats.org/package/2006/relationships"><Relationship Id="rId1" Type="http://schemas.openxmlformats.org/officeDocument/2006/relationships/oleObject" Target="file:///C:\Documents%20and%20Settings\kinga\Pulpit\wydatki%20inwestycyjne\Zeszyt1.xlsx" TargetMode="External"/></Relationships>
</file>

<file path=ppt/charts/_rels/chart51.xml.rels><?xml version="1.0" encoding="UTF-8" standalone="yes"?>
<Relationships xmlns="http://schemas.openxmlformats.org/package/2006/relationships"><Relationship Id="rId1" Type="http://schemas.openxmlformats.org/officeDocument/2006/relationships/oleObject" Target="file:///C:\Documents%20and%20Settings\kinga\Pulpit\Zeszyt.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C:\Documents%20and%20Settings\Asia\Pulpit\Zeszyt1.xlsx"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C:\Documents%20and%20Settings\Asia\Pulpit\Zeszyt1.xlsx"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file:///C:\Documents%20and%20Settings\kinga\Pulpit\wydatki%20inwestycyjne\wydatki%20miasta%20Chojnice%20-%20tabelki%20ost..xls" TargetMode="External"/></Relationships>
</file>

<file path=ppt/charts/_rels/chart9.xml.rels><?xml version="1.0" encoding="UTF-8" standalone="yes"?>
<Relationships xmlns="http://schemas.openxmlformats.org/package/2006/relationships"><Relationship Id="rId1" Type="http://schemas.openxmlformats.org/officeDocument/2006/relationships/oleObject" Target="file:///C:\Documents%20and%20Settings\Asia\Pulpit\Zeszyt1.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pl-PL"/>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rAngAx val="1"/>
    </c:view3D>
    <c:floor>
      <c:thickness val="0"/>
    </c:floor>
    <c:sideWall>
      <c:thickness val="0"/>
    </c:sideWall>
    <c:backWall>
      <c:thickness val="0"/>
    </c:backWall>
    <c:plotArea>
      <c:layout/>
      <c:bar3DChart>
        <c:barDir val="col"/>
        <c:grouping val="stacked"/>
        <c:varyColors val="0"/>
        <c:ser>
          <c:idx val="0"/>
          <c:order val="0"/>
          <c:tx>
            <c:strRef>
              <c:f>Arkusz1!$B$1</c:f>
              <c:strCache>
                <c:ptCount val="1"/>
                <c:pt idx="0">
                  <c:v>Wydatki bieżące </c:v>
                </c:pt>
              </c:strCache>
            </c:strRef>
          </c:tx>
          <c:invertIfNegative val="0"/>
          <c:cat>
            <c:numRef>
              <c:f>Arkusz1!$A$2:$A$15</c:f>
              <c:numCache>
                <c:formatCode>General</c:formatCode>
                <c:ptCount val="14"/>
                <c:pt idx="0">
                  <c:v>1998</c:v>
                </c:pt>
                <c:pt idx="1">
                  <c:v>1999</c:v>
                </c:pt>
                <c:pt idx="2">
                  <c:v>2000</c:v>
                </c:pt>
                <c:pt idx="3">
                  <c:v>2001</c:v>
                </c:pt>
                <c:pt idx="4">
                  <c:v>2002</c:v>
                </c:pt>
                <c:pt idx="5">
                  <c:v>2003</c:v>
                </c:pt>
                <c:pt idx="6">
                  <c:v>2004</c:v>
                </c:pt>
                <c:pt idx="7">
                  <c:v>2005</c:v>
                </c:pt>
                <c:pt idx="8">
                  <c:v>2006</c:v>
                </c:pt>
                <c:pt idx="9">
                  <c:v>2007</c:v>
                </c:pt>
                <c:pt idx="10">
                  <c:v>2008</c:v>
                </c:pt>
                <c:pt idx="11">
                  <c:v>2009</c:v>
                </c:pt>
                <c:pt idx="12">
                  <c:v>2010</c:v>
                </c:pt>
                <c:pt idx="13">
                  <c:v>2011</c:v>
                </c:pt>
              </c:numCache>
            </c:numRef>
          </c:cat>
          <c:val>
            <c:numRef>
              <c:f>Arkusz1!$B$2:$B$15</c:f>
              <c:numCache>
                <c:formatCode>0.00</c:formatCode>
                <c:ptCount val="14"/>
                <c:pt idx="0">
                  <c:v>32487253</c:v>
                </c:pt>
                <c:pt idx="1">
                  <c:v>33753943</c:v>
                </c:pt>
                <c:pt idx="2">
                  <c:v>39213427</c:v>
                </c:pt>
                <c:pt idx="3">
                  <c:v>43263563</c:v>
                </c:pt>
                <c:pt idx="4">
                  <c:v>44723600</c:v>
                </c:pt>
                <c:pt idx="5">
                  <c:v>45556229</c:v>
                </c:pt>
                <c:pt idx="6">
                  <c:v>50970796</c:v>
                </c:pt>
                <c:pt idx="7">
                  <c:v>58012718</c:v>
                </c:pt>
                <c:pt idx="8">
                  <c:v>63871596</c:v>
                </c:pt>
                <c:pt idx="9">
                  <c:v>69149155</c:v>
                </c:pt>
                <c:pt idx="10">
                  <c:v>73857018</c:v>
                </c:pt>
                <c:pt idx="11">
                  <c:v>81255634</c:v>
                </c:pt>
                <c:pt idx="12">
                  <c:v>87754150.970000014</c:v>
                </c:pt>
                <c:pt idx="13">
                  <c:v>91050019.720000014</c:v>
                </c:pt>
              </c:numCache>
            </c:numRef>
          </c:val>
        </c:ser>
        <c:ser>
          <c:idx val="1"/>
          <c:order val="1"/>
          <c:tx>
            <c:strRef>
              <c:f>Arkusz1!$C$1</c:f>
              <c:strCache>
                <c:ptCount val="1"/>
                <c:pt idx="0">
                  <c:v>Wydatki majątkowe suma</c:v>
                </c:pt>
              </c:strCache>
            </c:strRef>
          </c:tx>
          <c:invertIfNegative val="0"/>
          <c:cat>
            <c:numRef>
              <c:f>Arkusz1!$A$2:$A$15</c:f>
              <c:numCache>
                <c:formatCode>General</c:formatCode>
                <c:ptCount val="14"/>
                <c:pt idx="0">
                  <c:v>1998</c:v>
                </c:pt>
                <c:pt idx="1">
                  <c:v>1999</c:v>
                </c:pt>
                <c:pt idx="2">
                  <c:v>2000</c:v>
                </c:pt>
                <c:pt idx="3">
                  <c:v>2001</c:v>
                </c:pt>
                <c:pt idx="4">
                  <c:v>2002</c:v>
                </c:pt>
                <c:pt idx="5">
                  <c:v>2003</c:v>
                </c:pt>
                <c:pt idx="6">
                  <c:v>2004</c:v>
                </c:pt>
                <c:pt idx="7">
                  <c:v>2005</c:v>
                </c:pt>
                <c:pt idx="8">
                  <c:v>2006</c:v>
                </c:pt>
                <c:pt idx="9">
                  <c:v>2007</c:v>
                </c:pt>
                <c:pt idx="10">
                  <c:v>2008</c:v>
                </c:pt>
                <c:pt idx="11">
                  <c:v>2009</c:v>
                </c:pt>
                <c:pt idx="12">
                  <c:v>2010</c:v>
                </c:pt>
                <c:pt idx="13">
                  <c:v>2011</c:v>
                </c:pt>
              </c:numCache>
            </c:numRef>
          </c:cat>
          <c:val>
            <c:numRef>
              <c:f>Arkusz1!$C$2:$C$15</c:f>
              <c:numCache>
                <c:formatCode>0.00</c:formatCode>
                <c:ptCount val="14"/>
                <c:pt idx="0">
                  <c:v>5734700</c:v>
                </c:pt>
                <c:pt idx="1">
                  <c:v>6454992</c:v>
                </c:pt>
                <c:pt idx="2">
                  <c:v>17713692</c:v>
                </c:pt>
                <c:pt idx="3">
                  <c:v>14459015</c:v>
                </c:pt>
                <c:pt idx="4">
                  <c:v>9447007</c:v>
                </c:pt>
                <c:pt idx="5">
                  <c:v>2068539</c:v>
                </c:pt>
                <c:pt idx="6">
                  <c:v>11785039</c:v>
                </c:pt>
                <c:pt idx="7">
                  <c:v>8888010</c:v>
                </c:pt>
                <c:pt idx="8">
                  <c:v>38056666</c:v>
                </c:pt>
                <c:pt idx="9">
                  <c:v>17911439</c:v>
                </c:pt>
                <c:pt idx="10">
                  <c:v>13607971</c:v>
                </c:pt>
                <c:pt idx="11">
                  <c:v>29630195</c:v>
                </c:pt>
                <c:pt idx="12">
                  <c:v>31356191.539999999</c:v>
                </c:pt>
                <c:pt idx="13">
                  <c:v>20181310.600000001</c:v>
                </c:pt>
              </c:numCache>
            </c:numRef>
          </c:val>
        </c:ser>
        <c:dLbls>
          <c:showLegendKey val="0"/>
          <c:showVal val="0"/>
          <c:showCatName val="0"/>
          <c:showSerName val="0"/>
          <c:showPercent val="0"/>
          <c:showBubbleSize val="0"/>
        </c:dLbls>
        <c:gapWidth val="75"/>
        <c:shape val="box"/>
        <c:axId val="435827040"/>
        <c:axId val="435832920"/>
        <c:axId val="0"/>
      </c:bar3DChart>
      <c:catAx>
        <c:axId val="435827040"/>
        <c:scaling>
          <c:orientation val="minMax"/>
        </c:scaling>
        <c:delete val="0"/>
        <c:axPos val="b"/>
        <c:numFmt formatCode="General" sourceLinked="1"/>
        <c:majorTickMark val="none"/>
        <c:minorTickMark val="none"/>
        <c:tickLblPos val="nextTo"/>
        <c:txPr>
          <a:bodyPr/>
          <a:lstStyle/>
          <a:p>
            <a:pPr>
              <a:defRPr sz="1100" b="1"/>
            </a:pPr>
            <a:endParaRPr lang="pl-PL"/>
          </a:p>
        </c:txPr>
        <c:crossAx val="435832920"/>
        <c:crosses val="autoZero"/>
        <c:auto val="1"/>
        <c:lblAlgn val="ctr"/>
        <c:lblOffset val="100"/>
        <c:noMultiLvlLbl val="0"/>
      </c:catAx>
      <c:valAx>
        <c:axId val="435832920"/>
        <c:scaling>
          <c:orientation val="minMax"/>
        </c:scaling>
        <c:delete val="0"/>
        <c:axPos val="l"/>
        <c:majorGridlines/>
        <c:numFmt formatCode="#,##0;\-#,##0" sourceLinked="0"/>
        <c:majorTickMark val="none"/>
        <c:minorTickMark val="none"/>
        <c:tickLblPos val="nextTo"/>
        <c:spPr>
          <a:ln w="9525">
            <a:noFill/>
          </a:ln>
        </c:spPr>
        <c:txPr>
          <a:bodyPr/>
          <a:lstStyle/>
          <a:p>
            <a:pPr>
              <a:defRPr sz="1100" b="1"/>
            </a:pPr>
            <a:endParaRPr lang="pl-PL"/>
          </a:p>
        </c:txPr>
        <c:crossAx val="435827040"/>
        <c:crosses val="autoZero"/>
        <c:crossBetween val="between"/>
      </c:valAx>
    </c:plotArea>
    <c:legend>
      <c:legendPos val="b"/>
      <c:layout>
        <c:manualLayout>
          <c:xMode val="edge"/>
          <c:yMode val="edge"/>
          <c:x val="0.27054247627446815"/>
          <c:y val="0.96114618425923337"/>
          <c:w val="0.45891492942239842"/>
          <c:h val="3.8853815740766726E-2"/>
        </c:manualLayout>
      </c:layout>
      <c:overlay val="0"/>
      <c:txPr>
        <a:bodyPr/>
        <a:lstStyle/>
        <a:p>
          <a:pPr>
            <a:defRPr sz="1100" b="1"/>
          </a:pPr>
          <a:endParaRPr lang="pl-PL"/>
        </a:p>
      </c:txPr>
    </c:legend>
    <c:plotVisOnly val="1"/>
    <c:dispBlanksAs val="gap"/>
    <c:showDLblsOverMax val="0"/>
  </c:chart>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pl-PL"/>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Arkusz1!$B$104</c:f>
              <c:strCache>
                <c:ptCount val="1"/>
                <c:pt idx="0">
                  <c:v>środki własne</c:v>
                </c:pt>
              </c:strCache>
            </c:strRef>
          </c:tx>
          <c:spPr>
            <a:ln w="38100">
              <a:solidFill>
                <a:srgbClr val="000080"/>
              </a:solidFill>
              <a:prstDash val="solid"/>
            </a:ln>
          </c:spPr>
          <c:marker>
            <c:symbol val="none"/>
          </c:marker>
          <c:cat>
            <c:numRef>
              <c:f>Arkusz1!$A$105:$A$118</c:f>
              <c:numCache>
                <c:formatCode>General</c:formatCode>
                <c:ptCount val="14"/>
                <c:pt idx="0">
                  <c:v>1998</c:v>
                </c:pt>
                <c:pt idx="1">
                  <c:v>1999</c:v>
                </c:pt>
                <c:pt idx="2">
                  <c:v>2000</c:v>
                </c:pt>
                <c:pt idx="3">
                  <c:v>2001</c:v>
                </c:pt>
                <c:pt idx="4">
                  <c:v>2002</c:v>
                </c:pt>
                <c:pt idx="5">
                  <c:v>2003</c:v>
                </c:pt>
                <c:pt idx="6">
                  <c:v>2004</c:v>
                </c:pt>
                <c:pt idx="7">
                  <c:v>2005</c:v>
                </c:pt>
                <c:pt idx="8">
                  <c:v>2006</c:v>
                </c:pt>
                <c:pt idx="9">
                  <c:v>2007</c:v>
                </c:pt>
                <c:pt idx="10">
                  <c:v>2008</c:v>
                </c:pt>
                <c:pt idx="11">
                  <c:v>2009</c:v>
                </c:pt>
                <c:pt idx="12">
                  <c:v>2010</c:v>
                </c:pt>
                <c:pt idx="13">
                  <c:v>2011</c:v>
                </c:pt>
              </c:numCache>
            </c:numRef>
          </c:cat>
          <c:val>
            <c:numRef>
              <c:f>Arkusz1!$B$105:$B$118</c:f>
              <c:numCache>
                <c:formatCode>#,##0.00</c:formatCode>
                <c:ptCount val="14"/>
                <c:pt idx="0">
                  <c:v>4801900</c:v>
                </c:pt>
                <c:pt idx="1">
                  <c:v>5720025</c:v>
                </c:pt>
                <c:pt idx="2">
                  <c:v>12211435</c:v>
                </c:pt>
                <c:pt idx="3">
                  <c:v>12723349</c:v>
                </c:pt>
                <c:pt idx="4">
                  <c:v>6677015</c:v>
                </c:pt>
                <c:pt idx="5">
                  <c:v>1324138</c:v>
                </c:pt>
                <c:pt idx="6">
                  <c:v>8826650</c:v>
                </c:pt>
                <c:pt idx="7">
                  <c:v>6365415</c:v>
                </c:pt>
                <c:pt idx="8">
                  <c:v>21640754</c:v>
                </c:pt>
                <c:pt idx="9">
                  <c:v>12793840</c:v>
                </c:pt>
                <c:pt idx="10">
                  <c:v>11246362</c:v>
                </c:pt>
                <c:pt idx="11">
                  <c:v>23374710</c:v>
                </c:pt>
                <c:pt idx="12">
                  <c:v>13760309.380000006</c:v>
                </c:pt>
                <c:pt idx="13">
                  <c:v>13207065.41</c:v>
                </c:pt>
              </c:numCache>
            </c:numRef>
          </c:val>
          <c:smooth val="0"/>
        </c:ser>
        <c:ser>
          <c:idx val="1"/>
          <c:order val="1"/>
          <c:tx>
            <c:strRef>
              <c:f>Arkusz1!$C$104</c:f>
              <c:strCache>
                <c:ptCount val="1"/>
                <c:pt idx="0">
                  <c:v>środki zewnetrzne (bezzwrotne)</c:v>
                </c:pt>
              </c:strCache>
            </c:strRef>
          </c:tx>
          <c:spPr>
            <a:ln w="38100">
              <a:solidFill>
                <a:srgbClr val="FF00FF"/>
              </a:solidFill>
              <a:prstDash val="solid"/>
            </a:ln>
          </c:spPr>
          <c:marker>
            <c:symbol val="none"/>
          </c:marker>
          <c:cat>
            <c:numRef>
              <c:f>Arkusz1!$A$105:$A$118</c:f>
              <c:numCache>
                <c:formatCode>General</c:formatCode>
                <c:ptCount val="14"/>
                <c:pt idx="0">
                  <c:v>1998</c:v>
                </c:pt>
                <c:pt idx="1">
                  <c:v>1999</c:v>
                </c:pt>
                <c:pt idx="2">
                  <c:v>2000</c:v>
                </c:pt>
                <c:pt idx="3">
                  <c:v>2001</c:v>
                </c:pt>
                <c:pt idx="4">
                  <c:v>2002</c:v>
                </c:pt>
                <c:pt idx="5">
                  <c:v>2003</c:v>
                </c:pt>
                <c:pt idx="6">
                  <c:v>2004</c:v>
                </c:pt>
                <c:pt idx="7">
                  <c:v>2005</c:v>
                </c:pt>
                <c:pt idx="8">
                  <c:v>2006</c:v>
                </c:pt>
                <c:pt idx="9">
                  <c:v>2007</c:v>
                </c:pt>
                <c:pt idx="10">
                  <c:v>2008</c:v>
                </c:pt>
                <c:pt idx="11">
                  <c:v>2009</c:v>
                </c:pt>
                <c:pt idx="12">
                  <c:v>2010</c:v>
                </c:pt>
                <c:pt idx="13">
                  <c:v>2011</c:v>
                </c:pt>
              </c:numCache>
            </c:numRef>
          </c:cat>
          <c:val>
            <c:numRef>
              <c:f>Arkusz1!$C$105:$C$118</c:f>
              <c:numCache>
                <c:formatCode>#,##0.00</c:formatCode>
                <c:ptCount val="14"/>
                <c:pt idx="0">
                  <c:v>10000</c:v>
                </c:pt>
                <c:pt idx="1">
                  <c:v>222167</c:v>
                </c:pt>
                <c:pt idx="2">
                  <c:v>3568550</c:v>
                </c:pt>
                <c:pt idx="3">
                  <c:v>248250</c:v>
                </c:pt>
                <c:pt idx="4">
                  <c:v>860000</c:v>
                </c:pt>
                <c:pt idx="5">
                  <c:v>10800</c:v>
                </c:pt>
                <c:pt idx="6">
                  <c:v>158000</c:v>
                </c:pt>
                <c:pt idx="7">
                  <c:v>1047595</c:v>
                </c:pt>
                <c:pt idx="8">
                  <c:v>13927412</c:v>
                </c:pt>
                <c:pt idx="9">
                  <c:v>3099526</c:v>
                </c:pt>
                <c:pt idx="10">
                  <c:v>640247</c:v>
                </c:pt>
                <c:pt idx="11">
                  <c:v>4640985</c:v>
                </c:pt>
                <c:pt idx="12">
                  <c:v>15714334.16</c:v>
                </c:pt>
                <c:pt idx="13">
                  <c:v>3990649.66</c:v>
                </c:pt>
              </c:numCache>
            </c:numRef>
          </c:val>
          <c:smooth val="0"/>
        </c:ser>
        <c:dLbls>
          <c:showLegendKey val="0"/>
          <c:showVal val="0"/>
          <c:showCatName val="0"/>
          <c:showSerName val="0"/>
          <c:showPercent val="0"/>
          <c:showBubbleSize val="0"/>
        </c:dLbls>
        <c:smooth val="0"/>
        <c:axId val="431171872"/>
        <c:axId val="431181672"/>
      </c:lineChart>
      <c:catAx>
        <c:axId val="431171872"/>
        <c:scaling>
          <c:orientation val="minMax"/>
        </c:scaling>
        <c:delete val="0"/>
        <c:axPos val="b"/>
        <c:numFmt formatCode="General" sourceLinked="1"/>
        <c:majorTickMark val="none"/>
        <c:minorTickMark val="none"/>
        <c:tickLblPos val="nextTo"/>
        <c:txPr>
          <a:bodyPr rot="0" vert="horz"/>
          <a:lstStyle/>
          <a:p>
            <a:pPr>
              <a:defRPr sz="1075" b="1" i="0" u="none" strike="noStrike" baseline="0">
                <a:solidFill>
                  <a:srgbClr val="000000"/>
                </a:solidFill>
                <a:latin typeface="+mn-lt"/>
                <a:ea typeface="Arial"/>
                <a:cs typeface="Times New Roman" pitchFamily="18" charset="0"/>
              </a:defRPr>
            </a:pPr>
            <a:endParaRPr lang="pl-PL"/>
          </a:p>
        </c:txPr>
        <c:crossAx val="431181672"/>
        <c:crosses val="autoZero"/>
        <c:auto val="1"/>
        <c:lblAlgn val="ctr"/>
        <c:lblOffset val="100"/>
        <c:tickLblSkip val="1"/>
        <c:tickMarkSkip val="1"/>
        <c:noMultiLvlLbl val="0"/>
      </c:catAx>
      <c:valAx>
        <c:axId val="431181672"/>
        <c:scaling>
          <c:orientation val="minMax"/>
        </c:scaling>
        <c:delete val="0"/>
        <c:axPos val="l"/>
        <c:majorGridlines>
          <c:spPr>
            <a:ln w="3175">
              <a:solidFill>
                <a:srgbClr val="000000"/>
              </a:solidFill>
              <a:prstDash val="solid"/>
            </a:ln>
          </c:spPr>
        </c:majorGridlines>
        <c:numFmt formatCode="#,##0.00" sourceLinked="1"/>
        <c:majorTickMark val="none"/>
        <c:minorTickMark val="none"/>
        <c:tickLblPos val="nextTo"/>
        <c:spPr>
          <a:ln w="9525">
            <a:noFill/>
          </a:ln>
        </c:spPr>
        <c:txPr>
          <a:bodyPr rot="0" vert="horz"/>
          <a:lstStyle/>
          <a:p>
            <a:pPr>
              <a:defRPr sz="1000" b="1" i="0" u="none" strike="noStrike" baseline="0">
                <a:solidFill>
                  <a:srgbClr val="000000"/>
                </a:solidFill>
                <a:latin typeface="+mn-lt"/>
                <a:ea typeface="Arial"/>
                <a:cs typeface="Times New Roman" pitchFamily="18" charset="0"/>
              </a:defRPr>
            </a:pPr>
            <a:endParaRPr lang="pl-PL"/>
          </a:p>
        </c:txPr>
        <c:crossAx val="431171872"/>
        <c:crosses val="autoZero"/>
        <c:crossBetween val="between"/>
      </c:valAx>
      <c:spPr>
        <a:solidFill>
          <a:srgbClr val="FFFF00"/>
        </a:solidFill>
        <a:ln w="12700">
          <a:solidFill>
            <a:srgbClr val="808080"/>
          </a:solidFill>
          <a:prstDash val="solid"/>
        </a:ln>
      </c:spPr>
    </c:plotArea>
    <c:legend>
      <c:legendPos val="b"/>
      <c:layout>
        <c:manualLayout>
          <c:xMode val="edge"/>
          <c:yMode val="edge"/>
          <c:x val="0.25575415573053334"/>
          <c:y val="0.91816498847066796"/>
          <c:w val="0.48849168853893266"/>
          <c:h val="8.1835011529331203E-2"/>
        </c:manualLayout>
      </c:layout>
      <c:overlay val="0"/>
      <c:txPr>
        <a:bodyPr/>
        <a:lstStyle/>
        <a:p>
          <a:pPr>
            <a:defRPr sz="1100" b="1">
              <a:latin typeface="+mn-lt"/>
            </a:defRPr>
          </a:pPr>
          <a:endParaRPr lang="pl-PL"/>
        </a:p>
      </c:txPr>
    </c:legend>
    <c:plotVisOnly val="1"/>
    <c:dispBlanksAs val="gap"/>
    <c:showDLblsOverMax val="0"/>
  </c:chart>
  <c:spPr>
    <a:solidFill>
      <a:srgbClr val="FFFFFF"/>
    </a:solidFill>
    <a:ln w="3175">
      <a:noFill/>
      <a:prstDash val="solid"/>
    </a:ln>
  </c:spPr>
  <c:txPr>
    <a:bodyPr/>
    <a:lstStyle/>
    <a:p>
      <a:pPr>
        <a:defRPr sz="1075" b="0" i="0" u="none" strike="noStrike" baseline="0">
          <a:solidFill>
            <a:srgbClr val="000000"/>
          </a:solidFill>
          <a:latin typeface="Arial"/>
          <a:ea typeface="Arial"/>
          <a:cs typeface="Arial"/>
        </a:defRPr>
      </a:pPr>
      <a:endParaRPr lang="pl-PL"/>
    </a:p>
  </c:txPr>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pl-PL"/>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30"/>
      <c:rotY val="0"/>
      <c:rAngAx val="0"/>
    </c:view3D>
    <c:floor>
      <c:thickness val="0"/>
    </c:floor>
    <c:sideWall>
      <c:thickness val="0"/>
    </c:sideWall>
    <c:backWall>
      <c:thickness val="0"/>
    </c:backWall>
    <c:plotArea>
      <c:layout/>
      <c:pie3DChart>
        <c:varyColors val="1"/>
        <c:ser>
          <c:idx val="0"/>
          <c:order val="0"/>
          <c:explosion val="25"/>
          <c:dLbls>
            <c:dLbl>
              <c:idx val="0"/>
              <c:spPr/>
              <c:txPr>
                <a:bodyPr/>
                <a:lstStyle/>
                <a:p>
                  <a:pPr>
                    <a:defRPr sz="1100" b="1">
                      <a:solidFill>
                        <a:schemeClr val="tx1"/>
                      </a:solidFill>
                    </a:defRPr>
                  </a:pPr>
                  <a:endParaRPr lang="pl-PL"/>
                </a:p>
              </c:txPr>
              <c:dLblPos val="inEnd"/>
              <c:showLegendKey val="0"/>
              <c:showVal val="0"/>
              <c:showCatName val="0"/>
              <c:showSerName val="0"/>
              <c:showPercent val="1"/>
              <c:showBubbleSize val="0"/>
            </c:dLbl>
            <c:dLbl>
              <c:idx val="1"/>
              <c:spPr/>
              <c:txPr>
                <a:bodyPr/>
                <a:lstStyle/>
                <a:p>
                  <a:pPr>
                    <a:defRPr sz="1100" b="1">
                      <a:solidFill>
                        <a:schemeClr val="tx1"/>
                      </a:solidFill>
                    </a:defRPr>
                  </a:pPr>
                  <a:endParaRPr lang="pl-PL"/>
                </a:p>
              </c:txPr>
              <c:dLblPos val="inEnd"/>
              <c:showLegendKey val="0"/>
              <c:showVal val="0"/>
              <c:showCatName val="0"/>
              <c:showSerName val="0"/>
              <c:showPercent val="1"/>
              <c:showBubbleSize val="0"/>
            </c:dLbl>
            <c:spPr>
              <a:noFill/>
              <a:ln>
                <a:noFill/>
              </a:ln>
              <a:effectLst/>
            </c:spPr>
            <c:txPr>
              <a:bodyPr/>
              <a:lstStyle/>
              <a:p>
                <a:pPr>
                  <a:defRPr>
                    <a:solidFill>
                      <a:schemeClr val="tx1"/>
                    </a:solidFill>
                  </a:defRPr>
                </a:pPr>
                <a:endParaRPr lang="pl-PL"/>
              </a:p>
            </c:txPr>
            <c:dLblPos val="inEnd"/>
            <c:showLegendKey val="0"/>
            <c:showVal val="0"/>
            <c:showCatName val="0"/>
            <c:showSerName val="0"/>
            <c:showPercent val="1"/>
            <c:showBubbleSize val="0"/>
            <c:showLeaderLines val="1"/>
            <c:extLst>
              <c:ext xmlns:c15="http://schemas.microsoft.com/office/drawing/2012/chart" uri="{CE6537A1-D6FC-4f65-9D91-7224C49458BB}"/>
            </c:extLst>
          </c:dLbls>
          <c:cat>
            <c:strRef>
              <c:f>[Zeszyt1.xlsx]Arkusz1!$B$403,[Zeszyt1.xlsx]Arkusz1!$C$403</c:f>
              <c:strCache>
                <c:ptCount val="2"/>
                <c:pt idx="0">
                  <c:v>środki własne</c:v>
                </c:pt>
                <c:pt idx="1">
                  <c:v>środki zewnetrzne (bezzwrotne)</c:v>
                </c:pt>
              </c:strCache>
            </c:strRef>
          </c:cat>
          <c:val>
            <c:numRef>
              <c:f>[Zeszyt1.xlsx]Arkusz1!$B$418,[Zeszyt1.xlsx]Arkusz1!$C$418</c:f>
              <c:numCache>
                <c:formatCode>#,##0.00</c:formatCode>
                <c:ptCount val="2"/>
                <c:pt idx="0">
                  <c:v>154672967.78999999</c:v>
                </c:pt>
                <c:pt idx="1">
                  <c:v>48138515.819999993</c:v>
                </c:pt>
              </c:numCache>
            </c:numRef>
          </c:val>
        </c:ser>
        <c:dLbls>
          <c:showLegendKey val="0"/>
          <c:showVal val="0"/>
          <c:showCatName val="0"/>
          <c:showSerName val="0"/>
          <c:showPercent val="0"/>
          <c:showBubbleSize val="0"/>
          <c:showLeaderLines val="1"/>
        </c:dLbls>
      </c:pie3DChart>
    </c:plotArea>
    <c:legend>
      <c:legendPos val="b"/>
      <c:layout>
        <c:manualLayout>
          <c:xMode val="edge"/>
          <c:yMode val="edge"/>
          <c:x val="0.16981498017407945"/>
          <c:y val="0.83788580673934965"/>
          <c:w val="0.75159800900896923"/>
          <c:h val="0.1373079715216762"/>
        </c:manualLayout>
      </c:layout>
      <c:overlay val="0"/>
      <c:txPr>
        <a:bodyPr/>
        <a:lstStyle/>
        <a:p>
          <a:pPr>
            <a:defRPr sz="1100" b="1"/>
          </a:pPr>
          <a:endParaRPr lang="pl-PL"/>
        </a:p>
      </c:txPr>
    </c:legend>
    <c:plotVisOnly val="1"/>
    <c:dispBlanksAs val="gap"/>
    <c:showDLblsOverMax val="0"/>
  </c:chart>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pl-PL"/>
  <c:roundedCorners val="0"/>
  <mc:AlternateContent xmlns:mc="http://schemas.openxmlformats.org/markup-compatibility/2006">
    <mc:Choice xmlns:c14="http://schemas.microsoft.com/office/drawing/2007/8/2/chart" Requires="c14">
      <c14:style val="126"/>
    </mc:Choice>
    <mc:Fallback>
      <c:style val="26"/>
    </mc:Fallback>
  </mc:AlternateContent>
  <c:chart>
    <c:autoTitleDeleted val="1"/>
    <c:plotArea>
      <c:layout>
        <c:manualLayout>
          <c:layoutTarget val="inner"/>
          <c:xMode val="edge"/>
          <c:yMode val="edge"/>
          <c:x val="0.1064102005688138"/>
          <c:y val="4.0033442858269999E-2"/>
          <c:w val="0.79915040240823065"/>
          <c:h val="0.91671903564048873"/>
        </c:manualLayout>
      </c:layout>
      <c:barChart>
        <c:barDir val="bar"/>
        <c:grouping val="clustered"/>
        <c:varyColors val="0"/>
        <c:ser>
          <c:idx val="0"/>
          <c:order val="0"/>
          <c:invertIfNegative val="0"/>
          <c:cat>
            <c:numRef>
              <c:f>Arkusz1!$A$407:$A$420</c:f>
              <c:numCache>
                <c:formatCode>General</c:formatCode>
                <c:ptCount val="14"/>
                <c:pt idx="0">
                  <c:v>1998</c:v>
                </c:pt>
                <c:pt idx="1">
                  <c:v>1999</c:v>
                </c:pt>
                <c:pt idx="2">
                  <c:v>2000</c:v>
                </c:pt>
                <c:pt idx="3">
                  <c:v>2001</c:v>
                </c:pt>
                <c:pt idx="4">
                  <c:v>2002</c:v>
                </c:pt>
                <c:pt idx="5">
                  <c:v>2003</c:v>
                </c:pt>
                <c:pt idx="6">
                  <c:v>2004</c:v>
                </c:pt>
                <c:pt idx="7">
                  <c:v>2005</c:v>
                </c:pt>
                <c:pt idx="8">
                  <c:v>2006</c:v>
                </c:pt>
                <c:pt idx="9">
                  <c:v>2007</c:v>
                </c:pt>
                <c:pt idx="10">
                  <c:v>2008</c:v>
                </c:pt>
                <c:pt idx="11">
                  <c:v>2009</c:v>
                </c:pt>
                <c:pt idx="12">
                  <c:v>2010</c:v>
                </c:pt>
                <c:pt idx="13">
                  <c:v>2011</c:v>
                </c:pt>
              </c:numCache>
            </c:numRef>
          </c:cat>
          <c:val>
            <c:numRef>
              <c:f>Arkusz1!$A$407:$A$420</c:f>
              <c:numCache>
                <c:formatCode>General</c:formatCode>
                <c:ptCount val="14"/>
                <c:pt idx="0">
                  <c:v>1998</c:v>
                </c:pt>
                <c:pt idx="1">
                  <c:v>1999</c:v>
                </c:pt>
                <c:pt idx="2">
                  <c:v>2000</c:v>
                </c:pt>
                <c:pt idx="3">
                  <c:v>2001</c:v>
                </c:pt>
                <c:pt idx="4">
                  <c:v>2002</c:v>
                </c:pt>
                <c:pt idx="5">
                  <c:v>2003</c:v>
                </c:pt>
                <c:pt idx="6">
                  <c:v>2004</c:v>
                </c:pt>
                <c:pt idx="7">
                  <c:v>2005</c:v>
                </c:pt>
                <c:pt idx="8">
                  <c:v>2006</c:v>
                </c:pt>
                <c:pt idx="9">
                  <c:v>2007</c:v>
                </c:pt>
                <c:pt idx="10">
                  <c:v>2008</c:v>
                </c:pt>
                <c:pt idx="11">
                  <c:v>2009</c:v>
                </c:pt>
                <c:pt idx="12">
                  <c:v>2010</c:v>
                </c:pt>
                <c:pt idx="13">
                  <c:v>2011</c:v>
                </c:pt>
              </c:numCache>
            </c:numRef>
          </c:val>
        </c:ser>
        <c:ser>
          <c:idx val="1"/>
          <c:order val="1"/>
          <c:invertIfNegative val="0"/>
          <c:dLbls>
            <c:spPr>
              <a:noFill/>
              <a:ln>
                <a:noFill/>
              </a:ln>
              <a:effectLst/>
            </c:spPr>
            <c:txPr>
              <a:bodyPr/>
              <a:lstStyle/>
              <a:p>
                <a:pPr>
                  <a:defRPr sz="1000" b="1">
                    <a:latin typeface="+mn-lt"/>
                    <a:cs typeface="Times New Roman" pitchFamily="18" charset="0"/>
                  </a:defRPr>
                </a:pPr>
                <a:endParaRPr lang="pl-PL"/>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Arkusz1!$A$407:$A$420</c:f>
              <c:numCache>
                <c:formatCode>General</c:formatCode>
                <c:ptCount val="14"/>
                <c:pt idx="0">
                  <c:v>1998</c:v>
                </c:pt>
                <c:pt idx="1">
                  <c:v>1999</c:v>
                </c:pt>
                <c:pt idx="2">
                  <c:v>2000</c:v>
                </c:pt>
                <c:pt idx="3">
                  <c:v>2001</c:v>
                </c:pt>
                <c:pt idx="4">
                  <c:v>2002</c:v>
                </c:pt>
                <c:pt idx="5">
                  <c:v>2003</c:v>
                </c:pt>
                <c:pt idx="6">
                  <c:v>2004</c:v>
                </c:pt>
                <c:pt idx="7">
                  <c:v>2005</c:v>
                </c:pt>
                <c:pt idx="8">
                  <c:v>2006</c:v>
                </c:pt>
                <c:pt idx="9">
                  <c:v>2007</c:v>
                </c:pt>
                <c:pt idx="10">
                  <c:v>2008</c:v>
                </c:pt>
                <c:pt idx="11">
                  <c:v>2009</c:v>
                </c:pt>
                <c:pt idx="12">
                  <c:v>2010</c:v>
                </c:pt>
                <c:pt idx="13">
                  <c:v>2011</c:v>
                </c:pt>
              </c:numCache>
            </c:numRef>
          </c:cat>
          <c:val>
            <c:numRef>
              <c:f>Arkusz1!$B$407:$B$420</c:f>
              <c:numCache>
                <c:formatCode>#,##0.00</c:formatCode>
                <c:ptCount val="14"/>
                <c:pt idx="0">
                  <c:v>27500</c:v>
                </c:pt>
                <c:pt idx="1">
                  <c:v>19800</c:v>
                </c:pt>
                <c:pt idx="2">
                  <c:v>553707</c:v>
                </c:pt>
                <c:pt idx="3">
                  <c:v>908416</c:v>
                </c:pt>
                <c:pt idx="4">
                  <c:v>1520298</c:v>
                </c:pt>
                <c:pt idx="5">
                  <c:v>100101</c:v>
                </c:pt>
                <c:pt idx="6">
                  <c:v>2646889</c:v>
                </c:pt>
                <c:pt idx="7">
                  <c:v>1000000</c:v>
                </c:pt>
                <c:pt idx="8">
                  <c:v>1288500</c:v>
                </c:pt>
                <c:pt idx="9">
                  <c:v>68073</c:v>
                </c:pt>
                <c:pt idx="10">
                  <c:v>213162</c:v>
                </c:pt>
                <c:pt idx="11">
                  <c:v>490000</c:v>
                </c:pt>
                <c:pt idx="12">
                  <c:v>715748</c:v>
                </c:pt>
                <c:pt idx="13">
                  <c:v>2017795.53</c:v>
                </c:pt>
              </c:numCache>
            </c:numRef>
          </c:val>
        </c:ser>
        <c:dLbls>
          <c:showLegendKey val="0"/>
          <c:showVal val="0"/>
          <c:showCatName val="0"/>
          <c:showSerName val="0"/>
          <c:showPercent val="0"/>
          <c:showBubbleSize val="0"/>
        </c:dLbls>
        <c:gapWidth val="150"/>
        <c:axId val="431169912"/>
        <c:axId val="431172264"/>
      </c:barChart>
      <c:catAx>
        <c:axId val="431169912"/>
        <c:scaling>
          <c:orientation val="minMax"/>
        </c:scaling>
        <c:delete val="0"/>
        <c:axPos val="l"/>
        <c:numFmt formatCode="General" sourceLinked="1"/>
        <c:majorTickMark val="out"/>
        <c:minorTickMark val="none"/>
        <c:tickLblPos val="low"/>
        <c:txPr>
          <a:bodyPr rot="0" vert="horz"/>
          <a:lstStyle/>
          <a:p>
            <a:pPr>
              <a:defRPr sz="1000" b="1">
                <a:latin typeface="+mn-lt"/>
                <a:cs typeface="Times New Roman" pitchFamily="18" charset="0"/>
              </a:defRPr>
            </a:pPr>
            <a:endParaRPr lang="pl-PL"/>
          </a:p>
        </c:txPr>
        <c:crossAx val="431172264"/>
        <c:crosses val="autoZero"/>
        <c:auto val="1"/>
        <c:lblAlgn val="ctr"/>
        <c:lblOffset val="100"/>
        <c:tickLblSkip val="1"/>
        <c:tickMarkSkip val="1"/>
        <c:noMultiLvlLbl val="0"/>
      </c:catAx>
      <c:valAx>
        <c:axId val="431172264"/>
        <c:scaling>
          <c:orientation val="minMax"/>
        </c:scaling>
        <c:delete val="1"/>
        <c:axPos val="b"/>
        <c:majorGridlines/>
        <c:numFmt formatCode="General" sourceLinked="1"/>
        <c:majorTickMark val="out"/>
        <c:minorTickMark val="none"/>
        <c:tickLblPos val="none"/>
        <c:crossAx val="431169912"/>
        <c:crosses val="autoZero"/>
        <c:crossBetween val="between"/>
      </c:valAx>
    </c:plotArea>
    <c:plotVisOnly val="1"/>
    <c:dispBlanksAs val="gap"/>
    <c:showDLblsOverMax val="0"/>
  </c:chart>
  <c:txPr>
    <a:bodyPr/>
    <a:lstStyle/>
    <a:p>
      <a:pPr>
        <a:defRPr sz="1800"/>
      </a:pPr>
      <a:endParaRPr lang="pl-PL"/>
    </a:p>
  </c:txPr>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pl-PL"/>
  <c:roundedCorners val="0"/>
  <mc:AlternateContent xmlns:mc="http://schemas.openxmlformats.org/markup-compatibility/2006">
    <mc:Choice xmlns:c14="http://schemas.microsoft.com/office/drawing/2007/8/2/chart" Requires="c14">
      <c14:style val="126"/>
    </mc:Choice>
    <mc:Fallback>
      <c:style val="26"/>
    </mc:Fallback>
  </mc:AlternateContent>
  <c:chart>
    <c:autoTitleDeleted val="1"/>
    <c:plotArea>
      <c:layout/>
      <c:lineChart>
        <c:grouping val="standard"/>
        <c:varyColors val="0"/>
        <c:ser>
          <c:idx val="1"/>
          <c:order val="0"/>
          <c:marker>
            <c:symbol val="none"/>
          </c:marker>
          <c:cat>
            <c:numRef>
              <c:f>Arkusz1!$A$407:$A$420</c:f>
              <c:numCache>
                <c:formatCode>General</c:formatCode>
                <c:ptCount val="14"/>
                <c:pt idx="0">
                  <c:v>1998</c:v>
                </c:pt>
                <c:pt idx="1">
                  <c:v>1999</c:v>
                </c:pt>
                <c:pt idx="2">
                  <c:v>2000</c:v>
                </c:pt>
                <c:pt idx="3">
                  <c:v>2001</c:v>
                </c:pt>
                <c:pt idx="4">
                  <c:v>2002</c:v>
                </c:pt>
                <c:pt idx="5">
                  <c:v>2003</c:v>
                </c:pt>
                <c:pt idx="6">
                  <c:v>2004</c:v>
                </c:pt>
                <c:pt idx="7">
                  <c:v>2005</c:v>
                </c:pt>
                <c:pt idx="8">
                  <c:v>2006</c:v>
                </c:pt>
                <c:pt idx="9">
                  <c:v>2007</c:v>
                </c:pt>
                <c:pt idx="10">
                  <c:v>2008</c:v>
                </c:pt>
                <c:pt idx="11">
                  <c:v>2009</c:v>
                </c:pt>
                <c:pt idx="12">
                  <c:v>2010</c:v>
                </c:pt>
                <c:pt idx="13">
                  <c:v>2011</c:v>
                </c:pt>
              </c:numCache>
            </c:numRef>
          </c:cat>
          <c:val>
            <c:numRef>
              <c:f>Arkusz1!$B$407:$B$420</c:f>
              <c:numCache>
                <c:formatCode>#,##0.00</c:formatCode>
                <c:ptCount val="14"/>
                <c:pt idx="0">
                  <c:v>27500</c:v>
                </c:pt>
                <c:pt idx="1">
                  <c:v>19800</c:v>
                </c:pt>
                <c:pt idx="2">
                  <c:v>553707</c:v>
                </c:pt>
                <c:pt idx="3">
                  <c:v>908416</c:v>
                </c:pt>
                <c:pt idx="4">
                  <c:v>1520298</c:v>
                </c:pt>
                <c:pt idx="5">
                  <c:v>100101</c:v>
                </c:pt>
                <c:pt idx="6">
                  <c:v>2646889</c:v>
                </c:pt>
                <c:pt idx="7">
                  <c:v>1000000</c:v>
                </c:pt>
                <c:pt idx="8">
                  <c:v>1288500</c:v>
                </c:pt>
                <c:pt idx="9">
                  <c:v>68073</c:v>
                </c:pt>
                <c:pt idx="10">
                  <c:v>213162</c:v>
                </c:pt>
                <c:pt idx="11">
                  <c:v>490000</c:v>
                </c:pt>
                <c:pt idx="12">
                  <c:v>715748</c:v>
                </c:pt>
                <c:pt idx="13">
                  <c:v>2017795.53</c:v>
                </c:pt>
              </c:numCache>
            </c:numRef>
          </c:val>
          <c:smooth val="0"/>
        </c:ser>
        <c:dLbls>
          <c:showLegendKey val="0"/>
          <c:showVal val="0"/>
          <c:showCatName val="0"/>
          <c:showSerName val="0"/>
          <c:showPercent val="0"/>
          <c:showBubbleSize val="0"/>
        </c:dLbls>
        <c:smooth val="0"/>
        <c:axId val="320087000"/>
        <c:axId val="320083864"/>
      </c:lineChart>
      <c:catAx>
        <c:axId val="320087000"/>
        <c:scaling>
          <c:orientation val="minMax"/>
        </c:scaling>
        <c:delete val="0"/>
        <c:axPos val="b"/>
        <c:numFmt formatCode="General" sourceLinked="1"/>
        <c:majorTickMark val="out"/>
        <c:minorTickMark val="none"/>
        <c:tickLblPos val="nextTo"/>
        <c:txPr>
          <a:bodyPr rot="0" vert="horz"/>
          <a:lstStyle/>
          <a:p>
            <a:pPr>
              <a:defRPr sz="1000" b="1">
                <a:latin typeface="+mn-lt"/>
              </a:defRPr>
            </a:pPr>
            <a:endParaRPr lang="pl-PL"/>
          </a:p>
        </c:txPr>
        <c:crossAx val="320083864"/>
        <c:crosses val="autoZero"/>
        <c:auto val="1"/>
        <c:lblAlgn val="ctr"/>
        <c:lblOffset val="100"/>
        <c:tickLblSkip val="1"/>
        <c:tickMarkSkip val="1"/>
        <c:noMultiLvlLbl val="0"/>
      </c:catAx>
      <c:valAx>
        <c:axId val="320083864"/>
        <c:scaling>
          <c:orientation val="minMax"/>
        </c:scaling>
        <c:delete val="0"/>
        <c:axPos val="l"/>
        <c:majorGridlines/>
        <c:numFmt formatCode="#,##0;\-#,##0" sourceLinked="0"/>
        <c:majorTickMark val="out"/>
        <c:minorTickMark val="none"/>
        <c:tickLblPos val="nextTo"/>
        <c:txPr>
          <a:bodyPr rot="0" vert="horz"/>
          <a:lstStyle/>
          <a:p>
            <a:pPr>
              <a:defRPr sz="1000" b="1">
                <a:latin typeface="+mn-lt"/>
              </a:defRPr>
            </a:pPr>
            <a:endParaRPr lang="pl-PL"/>
          </a:p>
        </c:txPr>
        <c:crossAx val="320087000"/>
        <c:crosses val="autoZero"/>
        <c:crossBetween val="between"/>
      </c:valAx>
    </c:plotArea>
    <c:plotVisOnly val="1"/>
    <c:dispBlanksAs val="gap"/>
    <c:showDLblsOverMax val="0"/>
  </c:chart>
  <c:txPr>
    <a:bodyPr/>
    <a:lstStyle/>
    <a:p>
      <a:pPr>
        <a:defRPr sz="1200">
          <a:latin typeface="Times New Roman" pitchFamily="18" charset="0"/>
          <a:cs typeface="Times New Roman" pitchFamily="18" charset="0"/>
        </a:defRPr>
      </a:pPr>
      <a:endParaRPr lang="pl-PL"/>
    </a:p>
  </c:txPr>
  <c:externalData r:id="rId1">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c:date1904 val="0"/>
  <c:lang val="pl-PL"/>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manualLayout>
          <c:layoutTarget val="inner"/>
          <c:xMode val="edge"/>
          <c:yMode val="edge"/>
          <c:x val="0.13520511324973269"/>
          <c:y val="2.1034867841889383E-2"/>
          <c:w val="0.79915040240823065"/>
          <c:h val="0.93350037795011054"/>
        </c:manualLayout>
      </c:layout>
      <c:barChart>
        <c:barDir val="bar"/>
        <c:grouping val="clustered"/>
        <c:varyColors val="0"/>
        <c:ser>
          <c:idx val="0"/>
          <c:order val="0"/>
          <c:invertIfNegative val="0"/>
          <c:cat>
            <c:numRef>
              <c:f>Arkusz1!$A$498:$A$511</c:f>
              <c:numCache>
                <c:formatCode>General</c:formatCode>
                <c:ptCount val="14"/>
                <c:pt idx="0">
                  <c:v>1998</c:v>
                </c:pt>
                <c:pt idx="1">
                  <c:v>1999</c:v>
                </c:pt>
                <c:pt idx="2">
                  <c:v>2000</c:v>
                </c:pt>
                <c:pt idx="3">
                  <c:v>2001</c:v>
                </c:pt>
                <c:pt idx="4">
                  <c:v>2002</c:v>
                </c:pt>
                <c:pt idx="5">
                  <c:v>2003</c:v>
                </c:pt>
                <c:pt idx="6">
                  <c:v>2004</c:v>
                </c:pt>
                <c:pt idx="7">
                  <c:v>2005</c:v>
                </c:pt>
                <c:pt idx="8">
                  <c:v>2006</c:v>
                </c:pt>
                <c:pt idx="9">
                  <c:v>2007</c:v>
                </c:pt>
                <c:pt idx="10">
                  <c:v>2008</c:v>
                </c:pt>
                <c:pt idx="11">
                  <c:v>2009</c:v>
                </c:pt>
                <c:pt idx="12">
                  <c:v>2010</c:v>
                </c:pt>
                <c:pt idx="13">
                  <c:v>2011</c:v>
                </c:pt>
              </c:numCache>
            </c:numRef>
          </c:cat>
          <c:val>
            <c:numRef>
              <c:f>Arkusz1!$A$498:$A$511</c:f>
              <c:numCache>
                <c:formatCode>General</c:formatCode>
                <c:ptCount val="14"/>
                <c:pt idx="0">
                  <c:v>1998</c:v>
                </c:pt>
                <c:pt idx="1">
                  <c:v>1999</c:v>
                </c:pt>
                <c:pt idx="2">
                  <c:v>2000</c:v>
                </c:pt>
                <c:pt idx="3">
                  <c:v>2001</c:v>
                </c:pt>
                <c:pt idx="4">
                  <c:v>2002</c:v>
                </c:pt>
                <c:pt idx="5">
                  <c:v>2003</c:v>
                </c:pt>
                <c:pt idx="6">
                  <c:v>2004</c:v>
                </c:pt>
                <c:pt idx="7">
                  <c:v>2005</c:v>
                </c:pt>
                <c:pt idx="8">
                  <c:v>2006</c:v>
                </c:pt>
                <c:pt idx="9">
                  <c:v>2007</c:v>
                </c:pt>
                <c:pt idx="10">
                  <c:v>2008</c:v>
                </c:pt>
                <c:pt idx="11">
                  <c:v>2009</c:v>
                </c:pt>
                <c:pt idx="12">
                  <c:v>2010</c:v>
                </c:pt>
                <c:pt idx="13">
                  <c:v>2011</c:v>
                </c:pt>
              </c:numCache>
            </c:numRef>
          </c:val>
        </c:ser>
        <c:ser>
          <c:idx val="1"/>
          <c:order val="1"/>
          <c:invertIfNegative val="0"/>
          <c:dLbls>
            <c:spPr>
              <a:noFill/>
              <a:ln>
                <a:noFill/>
              </a:ln>
              <a:effectLst/>
            </c:spPr>
            <c:txPr>
              <a:bodyPr/>
              <a:lstStyle/>
              <a:p>
                <a:pPr>
                  <a:defRPr sz="1000" b="1">
                    <a:latin typeface="+mn-lt"/>
                    <a:cs typeface="Times New Roman" pitchFamily="18" charset="0"/>
                  </a:defRPr>
                </a:pPr>
                <a:endParaRPr lang="pl-PL"/>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Arkusz1!$A$498:$A$511</c:f>
              <c:numCache>
                <c:formatCode>General</c:formatCode>
                <c:ptCount val="14"/>
                <c:pt idx="0">
                  <c:v>1998</c:v>
                </c:pt>
                <c:pt idx="1">
                  <c:v>1999</c:v>
                </c:pt>
                <c:pt idx="2">
                  <c:v>2000</c:v>
                </c:pt>
                <c:pt idx="3">
                  <c:v>2001</c:v>
                </c:pt>
                <c:pt idx="4">
                  <c:v>2002</c:v>
                </c:pt>
                <c:pt idx="5">
                  <c:v>2003</c:v>
                </c:pt>
                <c:pt idx="6">
                  <c:v>2004</c:v>
                </c:pt>
                <c:pt idx="7">
                  <c:v>2005</c:v>
                </c:pt>
                <c:pt idx="8">
                  <c:v>2006</c:v>
                </c:pt>
                <c:pt idx="9">
                  <c:v>2007</c:v>
                </c:pt>
                <c:pt idx="10">
                  <c:v>2008</c:v>
                </c:pt>
                <c:pt idx="11">
                  <c:v>2009</c:v>
                </c:pt>
                <c:pt idx="12">
                  <c:v>2010</c:v>
                </c:pt>
                <c:pt idx="13">
                  <c:v>2011</c:v>
                </c:pt>
              </c:numCache>
            </c:numRef>
          </c:cat>
          <c:val>
            <c:numRef>
              <c:f>Arkusz1!$B$498:$B$511</c:f>
              <c:numCache>
                <c:formatCode>#,##0.00</c:formatCode>
                <c:ptCount val="14"/>
                <c:pt idx="0">
                  <c:v>895300</c:v>
                </c:pt>
                <c:pt idx="1">
                  <c:v>493000</c:v>
                </c:pt>
                <c:pt idx="2">
                  <c:v>1380000</c:v>
                </c:pt>
                <c:pt idx="3">
                  <c:v>579000</c:v>
                </c:pt>
                <c:pt idx="4">
                  <c:v>389694</c:v>
                </c:pt>
                <c:pt idx="5">
                  <c:v>633500</c:v>
                </c:pt>
                <c:pt idx="6">
                  <c:v>153500</c:v>
                </c:pt>
                <c:pt idx="7">
                  <c:v>475000</c:v>
                </c:pt>
                <c:pt idx="8">
                  <c:v>1200000</c:v>
                </c:pt>
                <c:pt idx="9">
                  <c:v>1950000</c:v>
                </c:pt>
                <c:pt idx="10">
                  <c:v>1508200</c:v>
                </c:pt>
                <c:pt idx="11">
                  <c:v>1124500</c:v>
                </c:pt>
                <c:pt idx="12">
                  <c:v>1165800</c:v>
                </c:pt>
                <c:pt idx="13">
                  <c:v>965800</c:v>
                </c:pt>
              </c:numCache>
            </c:numRef>
          </c:val>
        </c:ser>
        <c:dLbls>
          <c:showLegendKey val="0"/>
          <c:showVal val="0"/>
          <c:showCatName val="0"/>
          <c:showSerName val="0"/>
          <c:showPercent val="0"/>
          <c:showBubbleSize val="0"/>
        </c:dLbls>
        <c:gapWidth val="150"/>
        <c:axId val="320086216"/>
        <c:axId val="320086608"/>
      </c:barChart>
      <c:catAx>
        <c:axId val="320086216"/>
        <c:scaling>
          <c:orientation val="minMax"/>
        </c:scaling>
        <c:delete val="0"/>
        <c:axPos val="l"/>
        <c:numFmt formatCode="General" sourceLinked="1"/>
        <c:majorTickMark val="out"/>
        <c:minorTickMark val="none"/>
        <c:tickLblPos val="low"/>
        <c:txPr>
          <a:bodyPr rot="0" vert="horz"/>
          <a:lstStyle/>
          <a:p>
            <a:pPr>
              <a:defRPr sz="1000" b="1">
                <a:latin typeface="+mn-lt"/>
                <a:cs typeface="Times New Roman" pitchFamily="18" charset="0"/>
              </a:defRPr>
            </a:pPr>
            <a:endParaRPr lang="pl-PL"/>
          </a:p>
        </c:txPr>
        <c:crossAx val="320086608"/>
        <c:crosses val="autoZero"/>
        <c:auto val="1"/>
        <c:lblAlgn val="ctr"/>
        <c:lblOffset val="100"/>
        <c:tickLblSkip val="1"/>
        <c:tickMarkSkip val="1"/>
        <c:noMultiLvlLbl val="0"/>
      </c:catAx>
      <c:valAx>
        <c:axId val="320086608"/>
        <c:scaling>
          <c:orientation val="minMax"/>
        </c:scaling>
        <c:delete val="1"/>
        <c:axPos val="b"/>
        <c:majorGridlines/>
        <c:numFmt formatCode="General" sourceLinked="1"/>
        <c:majorTickMark val="out"/>
        <c:minorTickMark val="none"/>
        <c:tickLblPos val="none"/>
        <c:crossAx val="320086216"/>
        <c:crosses val="autoZero"/>
        <c:crossBetween val="between"/>
      </c:valAx>
    </c:plotArea>
    <c:plotVisOnly val="1"/>
    <c:dispBlanksAs val="gap"/>
    <c:showDLblsOverMax val="0"/>
  </c:chart>
  <c:txPr>
    <a:bodyPr/>
    <a:lstStyle/>
    <a:p>
      <a:pPr>
        <a:defRPr sz="1800"/>
      </a:pPr>
      <a:endParaRPr lang="pl-PL"/>
    </a:p>
  </c:txPr>
  <c:externalData r:id="rId1">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c:date1904 val="0"/>
  <c:lang val="pl-PL"/>
  <c:roundedCorners val="0"/>
  <mc:AlternateContent xmlns:mc="http://schemas.openxmlformats.org/markup-compatibility/2006">
    <mc:Choice xmlns:c14="http://schemas.microsoft.com/office/drawing/2007/8/2/chart" Requires="c14">
      <c14:style val="126"/>
    </mc:Choice>
    <mc:Fallback>
      <c:style val="26"/>
    </mc:Fallback>
  </mc:AlternateContent>
  <c:chart>
    <c:autoTitleDeleted val="1"/>
    <c:plotArea>
      <c:layout>
        <c:manualLayout>
          <c:layoutTarget val="inner"/>
          <c:xMode val="edge"/>
          <c:yMode val="edge"/>
          <c:x val="0.12730691649654902"/>
          <c:y val="7.1600548727567812E-2"/>
          <c:w val="0.81648936170212316"/>
          <c:h val="0.69975329110215989"/>
        </c:manualLayout>
      </c:layout>
      <c:lineChart>
        <c:grouping val="standard"/>
        <c:varyColors val="0"/>
        <c:ser>
          <c:idx val="1"/>
          <c:order val="0"/>
          <c:marker>
            <c:symbol val="none"/>
          </c:marker>
          <c:cat>
            <c:numRef>
              <c:f>Arkusz1!$A$498:$A$511</c:f>
              <c:numCache>
                <c:formatCode>General</c:formatCode>
                <c:ptCount val="14"/>
                <c:pt idx="0">
                  <c:v>1998</c:v>
                </c:pt>
                <c:pt idx="1">
                  <c:v>1999</c:v>
                </c:pt>
                <c:pt idx="2">
                  <c:v>2000</c:v>
                </c:pt>
                <c:pt idx="3">
                  <c:v>2001</c:v>
                </c:pt>
                <c:pt idx="4">
                  <c:v>2002</c:v>
                </c:pt>
                <c:pt idx="5">
                  <c:v>2003</c:v>
                </c:pt>
                <c:pt idx="6">
                  <c:v>2004</c:v>
                </c:pt>
                <c:pt idx="7">
                  <c:v>2005</c:v>
                </c:pt>
                <c:pt idx="8">
                  <c:v>2006</c:v>
                </c:pt>
                <c:pt idx="9">
                  <c:v>2007</c:v>
                </c:pt>
                <c:pt idx="10">
                  <c:v>2008</c:v>
                </c:pt>
                <c:pt idx="11">
                  <c:v>2009</c:v>
                </c:pt>
                <c:pt idx="12">
                  <c:v>2010</c:v>
                </c:pt>
                <c:pt idx="13">
                  <c:v>2011</c:v>
                </c:pt>
              </c:numCache>
            </c:numRef>
          </c:cat>
          <c:val>
            <c:numRef>
              <c:f>Arkusz1!$B$498:$B$511</c:f>
              <c:numCache>
                <c:formatCode>#,##0.00</c:formatCode>
                <c:ptCount val="14"/>
                <c:pt idx="0">
                  <c:v>895300</c:v>
                </c:pt>
                <c:pt idx="1">
                  <c:v>493000</c:v>
                </c:pt>
                <c:pt idx="2">
                  <c:v>1380000</c:v>
                </c:pt>
                <c:pt idx="3">
                  <c:v>579000</c:v>
                </c:pt>
                <c:pt idx="4">
                  <c:v>389694</c:v>
                </c:pt>
                <c:pt idx="5">
                  <c:v>633500</c:v>
                </c:pt>
                <c:pt idx="6">
                  <c:v>153500</c:v>
                </c:pt>
                <c:pt idx="7">
                  <c:v>475000</c:v>
                </c:pt>
                <c:pt idx="8">
                  <c:v>1200000</c:v>
                </c:pt>
                <c:pt idx="9">
                  <c:v>1950000</c:v>
                </c:pt>
                <c:pt idx="10">
                  <c:v>1508200</c:v>
                </c:pt>
                <c:pt idx="11">
                  <c:v>1124500</c:v>
                </c:pt>
                <c:pt idx="12">
                  <c:v>1165800</c:v>
                </c:pt>
                <c:pt idx="13">
                  <c:v>965800</c:v>
                </c:pt>
              </c:numCache>
            </c:numRef>
          </c:val>
          <c:smooth val="0"/>
        </c:ser>
        <c:dLbls>
          <c:showLegendKey val="0"/>
          <c:showVal val="0"/>
          <c:showCatName val="0"/>
          <c:showSerName val="0"/>
          <c:showPercent val="0"/>
          <c:showBubbleSize val="0"/>
        </c:dLbls>
        <c:smooth val="0"/>
        <c:axId val="320084256"/>
        <c:axId val="320081904"/>
      </c:lineChart>
      <c:catAx>
        <c:axId val="320084256"/>
        <c:scaling>
          <c:orientation val="minMax"/>
        </c:scaling>
        <c:delete val="0"/>
        <c:axPos val="b"/>
        <c:numFmt formatCode="General" sourceLinked="1"/>
        <c:majorTickMark val="out"/>
        <c:minorTickMark val="none"/>
        <c:tickLblPos val="nextTo"/>
        <c:txPr>
          <a:bodyPr rot="0" vert="horz"/>
          <a:lstStyle/>
          <a:p>
            <a:pPr>
              <a:defRPr sz="1100" b="1">
                <a:latin typeface="+mn-lt"/>
                <a:cs typeface="Times New Roman" pitchFamily="18" charset="0"/>
              </a:defRPr>
            </a:pPr>
            <a:endParaRPr lang="pl-PL"/>
          </a:p>
        </c:txPr>
        <c:crossAx val="320081904"/>
        <c:crosses val="autoZero"/>
        <c:auto val="1"/>
        <c:lblAlgn val="ctr"/>
        <c:lblOffset val="100"/>
        <c:tickLblSkip val="1"/>
        <c:tickMarkSkip val="1"/>
        <c:noMultiLvlLbl val="0"/>
      </c:catAx>
      <c:valAx>
        <c:axId val="320081904"/>
        <c:scaling>
          <c:orientation val="minMax"/>
        </c:scaling>
        <c:delete val="0"/>
        <c:axPos val="l"/>
        <c:majorGridlines/>
        <c:numFmt formatCode="#,##0;\-#,##0" sourceLinked="0"/>
        <c:majorTickMark val="out"/>
        <c:minorTickMark val="none"/>
        <c:tickLblPos val="nextTo"/>
        <c:txPr>
          <a:bodyPr rot="0" vert="horz"/>
          <a:lstStyle/>
          <a:p>
            <a:pPr>
              <a:defRPr sz="1100" b="1">
                <a:latin typeface="+mn-lt"/>
                <a:cs typeface="Times New Roman" pitchFamily="18" charset="0"/>
              </a:defRPr>
            </a:pPr>
            <a:endParaRPr lang="pl-PL"/>
          </a:p>
        </c:txPr>
        <c:crossAx val="320084256"/>
        <c:crosses val="autoZero"/>
        <c:crossBetween val="between"/>
      </c:valAx>
      <c:spPr>
        <a:noFill/>
        <a:ln w="25400">
          <a:noFill/>
        </a:ln>
      </c:spPr>
    </c:plotArea>
    <c:plotVisOnly val="1"/>
    <c:dispBlanksAs val="gap"/>
    <c:showDLblsOverMax val="0"/>
  </c:chart>
  <c:txPr>
    <a:bodyPr/>
    <a:lstStyle/>
    <a:p>
      <a:pPr>
        <a:defRPr sz="1800"/>
      </a:pPr>
      <a:endParaRPr lang="pl-PL"/>
    </a:p>
  </c:txPr>
  <c:externalData r:id="rId1">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c:date1904 val="0"/>
  <c:lang val="pl-PL"/>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manualLayout>
          <c:layoutTarget val="inner"/>
          <c:xMode val="edge"/>
          <c:yMode val="edge"/>
          <c:x val="9.6710046660834062E-2"/>
          <c:y val="4.6644233205119366E-2"/>
          <c:w val="0.85409571610566548"/>
          <c:h val="0.88325950730601122"/>
        </c:manualLayout>
      </c:layout>
      <c:barChart>
        <c:barDir val="bar"/>
        <c:grouping val="clustered"/>
        <c:varyColors val="0"/>
        <c:ser>
          <c:idx val="0"/>
          <c:order val="0"/>
          <c:invertIfNegative val="0"/>
          <c:cat>
            <c:numRef>
              <c:f>Arkusz1!$A$218:$A$231</c:f>
              <c:numCache>
                <c:formatCode>General</c:formatCode>
                <c:ptCount val="14"/>
                <c:pt idx="0">
                  <c:v>1998</c:v>
                </c:pt>
                <c:pt idx="1">
                  <c:v>1999</c:v>
                </c:pt>
                <c:pt idx="2">
                  <c:v>2000</c:v>
                </c:pt>
                <c:pt idx="3">
                  <c:v>2001</c:v>
                </c:pt>
                <c:pt idx="4">
                  <c:v>2002</c:v>
                </c:pt>
                <c:pt idx="5">
                  <c:v>2003</c:v>
                </c:pt>
                <c:pt idx="6">
                  <c:v>2004</c:v>
                </c:pt>
                <c:pt idx="7">
                  <c:v>2005</c:v>
                </c:pt>
                <c:pt idx="8">
                  <c:v>2006</c:v>
                </c:pt>
                <c:pt idx="9">
                  <c:v>2007</c:v>
                </c:pt>
                <c:pt idx="10">
                  <c:v>2008</c:v>
                </c:pt>
                <c:pt idx="11">
                  <c:v>2009</c:v>
                </c:pt>
                <c:pt idx="12">
                  <c:v>2010</c:v>
                </c:pt>
                <c:pt idx="13">
                  <c:v>2011</c:v>
                </c:pt>
              </c:numCache>
            </c:numRef>
          </c:cat>
          <c:val>
            <c:numRef>
              <c:f>Arkusz1!$A$218:$A$231</c:f>
              <c:numCache>
                <c:formatCode>General</c:formatCode>
                <c:ptCount val="14"/>
                <c:pt idx="0">
                  <c:v>1998</c:v>
                </c:pt>
                <c:pt idx="1">
                  <c:v>1999</c:v>
                </c:pt>
                <c:pt idx="2">
                  <c:v>2000</c:v>
                </c:pt>
                <c:pt idx="3">
                  <c:v>2001</c:v>
                </c:pt>
                <c:pt idx="4">
                  <c:v>2002</c:v>
                </c:pt>
                <c:pt idx="5">
                  <c:v>2003</c:v>
                </c:pt>
                <c:pt idx="6">
                  <c:v>2004</c:v>
                </c:pt>
                <c:pt idx="7">
                  <c:v>2005</c:v>
                </c:pt>
                <c:pt idx="8">
                  <c:v>2006</c:v>
                </c:pt>
                <c:pt idx="9">
                  <c:v>2007</c:v>
                </c:pt>
                <c:pt idx="10">
                  <c:v>2008</c:v>
                </c:pt>
                <c:pt idx="11">
                  <c:v>2009</c:v>
                </c:pt>
                <c:pt idx="12">
                  <c:v>2010</c:v>
                </c:pt>
                <c:pt idx="13">
                  <c:v>2011</c:v>
                </c:pt>
              </c:numCache>
            </c:numRef>
          </c:val>
        </c:ser>
        <c:ser>
          <c:idx val="1"/>
          <c:order val="1"/>
          <c:invertIfNegative val="0"/>
          <c:dLbls>
            <c:spPr>
              <a:noFill/>
              <a:ln>
                <a:noFill/>
              </a:ln>
              <a:effectLst/>
            </c:spPr>
            <c:txPr>
              <a:bodyPr/>
              <a:lstStyle/>
              <a:p>
                <a:pPr>
                  <a:defRPr sz="1100" b="1">
                    <a:latin typeface="+mn-lt"/>
                    <a:cs typeface="Times New Roman" pitchFamily="18" charset="0"/>
                  </a:defRPr>
                </a:pPr>
                <a:endParaRPr lang="pl-PL"/>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Arkusz1!$A$218:$A$231</c:f>
              <c:numCache>
                <c:formatCode>General</c:formatCode>
                <c:ptCount val="14"/>
                <c:pt idx="0">
                  <c:v>1998</c:v>
                </c:pt>
                <c:pt idx="1">
                  <c:v>1999</c:v>
                </c:pt>
                <c:pt idx="2">
                  <c:v>2000</c:v>
                </c:pt>
                <c:pt idx="3">
                  <c:v>2001</c:v>
                </c:pt>
                <c:pt idx="4">
                  <c:v>2002</c:v>
                </c:pt>
                <c:pt idx="5">
                  <c:v>2003</c:v>
                </c:pt>
                <c:pt idx="6">
                  <c:v>2004</c:v>
                </c:pt>
                <c:pt idx="7">
                  <c:v>2005</c:v>
                </c:pt>
                <c:pt idx="8">
                  <c:v>2006</c:v>
                </c:pt>
                <c:pt idx="9">
                  <c:v>2007</c:v>
                </c:pt>
                <c:pt idx="10">
                  <c:v>2008</c:v>
                </c:pt>
                <c:pt idx="11">
                  <c:v>2009</c:v>
                </c:pt>
                <c:pt idx="12">
                  <c:v>2010</c:v>
                </c:pt>
                <c:pt idx="13">
                  <c:v>2011</c:v>
                </c:pt>
              </c:numCache>
            </c:numRef>
          </c:cat>
          <c:val>
            <c:numRef>
              <c:f>Arkusz1!$B$218:$B$231</c:f>
              <c:numCache>
                <c:formatCode>#,##0.00</c:formatCode>
                <c:ptCount val="14"/>
                <c:pt idx="0">
                  <c:v>1031249</c:v>
                </c:pt>
                <c:pt idx="1">
                  <c:v>1130995</c:v>
                </c:pt>
                <c:pt idx="2">
                  <c:v>899526</c:v>
                </c:pt>
                <c:pt idx="3">
                  <c:v>1380049</c:v>
                </c:pt>
                <c:pt idx="4">
                  <c:v>1566313</c:v>
                </c:pt>
                <c:pt idx="5">
                  <c:v>1149664.93</c:v>
                </c:pt>
                <c:pt idx="6">
                  <c:v>1912234</c:v>
                </c:pt>
                <c:pt idx="7">
                  <c:v>3310880</c:v>
                </c:pt>
                <c:pt idx="8">
                  <c:v>3071598</c:v>
                </c:pt>
                <c:pt idx="9">
                  <c:v>3237611</c:v>
                </c:pt>
                <c:pt idx="10">
                  <c:v>2340415</c:v>
                </c:pt>
                <c:pt idx="11">
                  <c:v>3544876</c:v>
                </c:pt>
                <c:pt idx="12">
                  <c:v>3401717.51</c:v>
                </c:pt>
                <c:pt idx="13">
                  <c:v>4367090.8100000005</c:v>
                </c:pt>
              </c:numCache>
            </c:numRef>
          </c:val>
        </c:ser>
        <c:dLbls>
          <c:showLegendKey val="0"/>
          <c:showVal val="0"/>
          <c:showCatName val="0"/>
          <c:showSerName val="0"/>
          <c:showPercent val="0"/>
          <c:showBubbleSize val="0"/>
        </c:dLbls>
        <c:gapWidth val="150"/>
        <c:axId val="320080336"/>
        <c:axId val="320080728"/>
      </c:barChart>
      <c:catAx>
        <c:axId val="320080336"/>
        <c:scaling>
          <c:orientation val="minMax"/>
        </c:scaling>
        <c:delete val="0"/>
        <c:axPos val="l"/>
        <c:numFmt formatCode="General" sourceLinked="1"/>
        <c:majorTickMark val="out"/>
        <c:minorTickMark val="none"/>
        <c:tickLblPos val="low"/>
        <c:txPr>
          <a:bodyPr rot="0" vert="horz"/>
          <a:lstStyle/>
          <a:p>
            <a:pPr>
              <a:defRPr sz="1100" b="1">
                <a:latin typeface="+mn-lt"/>
                <a:cs typeface="Times New Roman" pitchFamily="18" charset="0"/>
              </a:defRPr>
            </a:pPr>
            <a:endParaRPr lang="pl-PL"/>
          </a:p>
        </c:txPr>
        <c:crossAx val="320080728"/>
        <c:crosses val="autoZero"/>
        <c:auto val="1"/>
        <c:lblAlgn val="ctr"/>
        <c:lblOffset val="100"/>
        <c:tickLblSkip val="1"/>
        <c:tickMarkSkip val="1"/>
        <c:noMultiLvlLbl val="0"/>
      </c:catAx>
      <c:valAx>
        <c:axId val="320080728"/>
        <c:scaling>
          <c:orientation val="minMax"/>
        </c:scaling>
        <c:delete val="1"/>
        <c:axPos val="b"/>
        <c:majorGridlines/>
        <c:numFmt formatCode="#,##0;\-#,##0" sourceLinked="0"/>
        <c:majorTickMark val="out"/>
        <c:minorTickMark val="none"/>
        <c:tickLblPos val="none"/>
        <c:crossAx val="320080336"/>
        <c:crosses val="autoZero"/>
        <c:crossBetween val="between"/>
      </c:valAx>
    </c:plotArea>
    <c:plotVisOnly val="1"/>
    <c:dispBlanksAs val="gap"/>
    <c:showDLblsOverMax val="0"/>
  </c:chart>
  <c:txPr>
    <a:bodyPr/>
    <a:lstStyle/>
    <a:p>
      <a:pPr>
        <a:defRPr sz="1800"/>
      </a:pPr>
      <a:endParaRPr lang="pl-PL"/>
    </a:p>
  </c:txPr>
  <c:externalData r:id="rId1">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c:date1904 val="0"/>
  <c:lang val="pl-PL"/>
  <c:roundedCorners val="0"/>
  <mc:AlternateContent xmlns:mc="http://schemas.openxmlformats.org/markup-compatibility/2006">
    <mc:Choice xmlns:c14="http://schemas.microsoft.com/office/drawing/2007/8/2/chart" Requires="c14">
      <c14:style val="126"/>
    </mc:Choice>
    <mc:Fallback>
      <c:style val="26"/>
    </mc:Fallback>
  </mc:AlternateContent>
  <c:chart>
    <c:autoTitleDeleted val="1"/>
    <c:plotArea>
      <c:layout>
        <c:manualLayout>
          <c:layoutTarget val="inner"/>
          <c:xMode val="edge"/>
          <c:yMode val="edge"/>
          <c:x val="0.12606896805140144"/>
          <c:y val="0.15393910881025832"/>
          <c:w val="0.84059775840597761"/>
          <c:h val="0.65759782808475964"/>
        </c:manualLayout>
      </c:layout>
      <c:lineChart>
        <c:grouping val="standard"/>
        <c:varyColors val="0"/>
        <c:ser>
          <c:idx val="1"/>
          <c:order val="0"/>
          <c:marker>
            <c:symbol val="none"/>
          </c:marker>
          <c:cat>
            <c:numRef>
              <c:f>Arkusz1!$A$218:$A$231</c:f>
              <c:numCache>
                <c:formatCode>General</c:formatCode>
                <c:ptCount val="14"/>
                <c:pt idx="0">
                  <c:v>1998</c:v>
                </c:pt>
                <c:pt idx="1">
                  <c:v>1999</c:v>
                </c:pt>
                <c:pt idx="2">
                  <c:v>2000</c:v>
                </c:pt>
                <c:pt idx="3">
                  <c:v>2001</c:v>
                </c:pt>
                <c:pt idx="4">
                  <c:v>2002</c:v>
                </c:pt>
                <c:pt idx="5">
                  <c:v>2003</c:v>
                </c:pt>
                <c:pt idx="6">
                  <c:v>2004</c:v>
                </c:pt>
                <c:pt idx="7">
                  <c:v>2005</c:v>
                </c:pt>
                <c:pt idx="8">
                  <c:v>2006</c:v>
                </c:pt>
                <c:pt idx="9">
                  <c:v>2007</c:v>
                </c:pt>
                <c:pt idx="10">
                  <c:v>2008</c:v>
                </c:pt>
                <c:pt idx="11">
                  <c:v>2009</c:v>
                </c:pt>
                <c:pt idx="12">
                  <c:v>2010</c:v>
                </c:pt>
                <c:pt idx="13">
                  <c:v>2011</c:v>
                </c:pt>
              </c:numCache>
            </c:numRef>
          </c:cat>
          <c:val>
            <c:numRef>
              <c:f>Arkusz1!$B$218:$B$230</c:f>
              <c:numCache>
                <c:formatCode>#,##0.00</c:formatCode>
                <c:ptCount val="13"/>
                <c:pt idx="0">
                  <c:v>1031249</c:v>
                </c:pt>
                <c:pt idx="1">
                  <c:v>1130995</c:v>
                </c:pt>
                <c:pt idx="2">
                  <c:v>899526</c:v>
                </c:pt>
                <c:pt idx="3">
                  <c:v>1380049</c:v>
                </c:pt>
                <c:pt idx="4">
                  <c:v>1566313</c:v>
                </c:pt>
                <c:pt idx="5">
                  <c:v>1149664.93</c:v>
                </c:pt>
                <c:pt idx="6">
                  <c:v>1912234</c:v>
                </c:pt>
                <c:pt idx="7">
                  <c:v>3310880</c:v>
                </c:pt>
                <c:pt idx="8">
                  <c:v>3071598</c:v>
                </c:pt>
                <c:pt idx="9">
                  <c:v>3237611</c:v>
                </c:pt>
                <c:pt idx="10">
                  <c:v>2340415</c:v>
                </c:pt>
                <c:pt idx="11">
                  <c:v>3544876</c:v>
                </c:pt>
                <c:pt idx="12">
                  <c:v>3401717.51</c:v>
                </c:pt>
              </c:numCache>
            </c:numRef>
          </c:val>
          <c:smooth val="1"/>
        </c:ser>
        <c:dLbls>
          <c:showLegendKey val="0"/>
          <c:showVal val="0"/>
          <c:showCatName val="0"/>
          <c:showSerName val="0"/>
          <c:showPercent val="0"/>
          <c:showBubbleSize val="0"/>
        </c:dLbls>
        <c:smooth val="0"/>
        <c:axId val="320085824"/>
        <c:axId val="320085432"/>
      </c:lineChart>
      <c:catAx>
        <c:axId val="320085824"/>
        <c:scaling>
          <c:orientation val="minMax"/>
        </c:scaling>
        <c:delete val="0"/>
        <c:axPos val="b"/>
        <c:numFmt formatCode="General" sourceLinked="1"/>
        <c:majorTickMark val="out"/>
        <c:minorTickMark val="none"/>
        <c:tickLblPos val="nextTo"/>
        <c:txPr>
          <a:bodyPr rot="0" vert="horz"/>
          <a:lstStyle/>
          <a:p>
            <a:pPr>
              <a:defRPr sz="1100" b="1">
                <a:latin typeface="+mn-lt"/>
                <a:cs typeface="Times New Roman" pitchFamily="18" charset="0"/>
              </a:defRPr>
            </a:pPr>
            <a:endParaRPr lang="pl-PL"/>
          </a:p>
        </c:txPr>
        <c:crossAx val="320085432"/>
        <c:crosses val="autoZero"/>
        <c:auto val="1"/>
        <c:lblAlgn val="ctr"/>
        <c:lblOffset val="100"/>
        <c:tickLblSkip val="1"/>
        <c:tickMarkSkip val="1"/>
        <c:noMultiLvlLbl val="0"/>
      </c:catAx>
      <c:valAx>
        <c:axId val="320085432"/>
        <c:scaling>
          <c:orientation val="minMax"/>
        </c:scaling>
        <c:delete val="0"/>
        <c:axPos val="l"/>
        <c:majorGridlines/>
        <c:numFmt formatCode="#,##0;\-#,##0" sourceLinked="0"/>
        <c:majorTickMark val="out"/>
        <c:minorTickMark val="none"/>
        <c:tickLblPos val="nextTo"/>
        <c:txPr>
          <a:bodyPr rot="0" vert="horz"/>
          <a:lstStyle/>
          <a:p>
            <a:pPr>
              <a:defRPr sz="1100" b="1">
                <a:latin typeface="+mn-lt"/>
                <a:cs typeface="Times New Roman" pitchFamily="18" charset="0"/>
              </a:defRPr>
            </a:pPr>
            <a:endParaRPr lang="pl-PL"/>
          </a:p>
        </c:txPr>
        <c:crossAx val="320085824"/>
        <c:crosses val="autoZero"/>
        <c:crossBetween val="midCat"/>
      </c:valAx>
      <c:spPr>
        <a:noFill/>
        <a:ln w="25400">
          <a:noFill/>
        </a:ln>
      </c:spPr>
    </c:plotArea>
    <c:plotVisOnly val="1"/>
    <c:dispBlanksAs val="gap"/>
    <c:showDLblsOverMax val="0"/>
  </c:chart>
  <c:txPr>
    <a:bodyPr/>
    <a:lstStyle/>
    <a:p>
      <a:pPr>
        <a:defRPr sz="1800"/>
      </a:pPr>
      <a:endParaRPr lang="pl-PL"/>
    </a:p>
  </c:txPr>
  <c:externalData r:id="rId1">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c:date1904 val="0"/>
  <c:lang val="pl-PL"/>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rAngAx val="1"/>
    </c:view3D>
    <c:floor>
      <c:thickness val="0"/>
    </c:floor>
    <c:sideWall>
      <c:thickness val="0"/>
    </c:sideWall>
    <c:backWall>
      <c:thickness val="0"/>
    </c:backWall>
    <c:plotArea>
      <c:layout/>
      <c:bar3DChart>
        <c:barDir val="col"/>
        <c:grouping val="stacked"/>
        <c:varyColors val="0"/>
        <c:ser>
          <c:idx val="0"/>
          <c:order val="0"/>
          <c:tx>
            <c:strRef>
              <c:f>Arkusz1!$C$446</c:f>
              <c:strCache>
                <c:ptCount val="1"/>
                <c:pt idx="0">
                  <c:v>inwestycje własne</c:v>
                </c:pt>
              </c:strCache>
            </c:strRef>
          </c:tx>
          <c:invertIfNegative val="0"/>
          <c:cat>
            <c:numRef>
              <c:f>Arkusz1!$B$447:$B$460</c:f>
              <c:numCache>
                <c:formatCode>General</c:formatCode>
                <c:ptCount val="14"/>
                <c:pt idx="0">
                  <c:v>1998</c:v>
                </c:pt>
                <c:pt idx="1">
                  <c:v>1999</c:v>
                </c:pt>
                <c:pt idx="2">
                  <c:v>2000</c:v>
                </c:pt>
                <c:pt idx="3">
                  <c:v>2001</c:v>
                </c:pt>
                <c:pt idx="4">
                  <c:v>2002</c:v>
                </c:pt>
                <c:pt idx="5">
                  <c:v>2003</c:v>
                </c:pt>
                <c:pt idx="6">
                  <c:v>2004</c:v>
                </c:pt>
                <c:pt idx="7">
                  <c:v>2005</c:v>
                </c:pt>
                <c:pt idx="8">
                  <c:v>2006</c:v>
                </c:pt>
                <c:pt idx="9">
                  <c:v>2007</c:v>
                </c:pt>
                <c:pt idx="10">
                  <c:v>2008</c:v>
                </c:pt>
                <c:pt idx="11">
                  <c:v>2009</c:v>
                </c:pt>
                <c:pt idx="12">
                  <c:v>2010</c:v>
                </c:pt>
                <c:pt idx="13">
                  <c:v>2011</c:v>
                </c:pt>
              </c:numCache>
            </c:numRef>
          </c:cat>
          <c:val>
            <c:numRef>
              <c:f>Arkusz1!$C$447:$C$460</c:f>
              <c:numCache>
                <c:formatCode>#,##0.00</c:formatCode>
                <c:ptCount val="14"/>
                <c:pt idx="0">
                  <c:v>0</c:v>
                </c:pt>
                <c:pt idx="1">
                  <c:v>880950</c:v>
                </c:pt>
                <c:pt idx="2">
                  <c:v>2691950</c:v>
                </c:pt>
                <c:pt idx="3">
                  <c:v>1817204</c:v>
                </c:pt>
                <c:pt idx="4">
                  <c:v>1734384</c:v>
                </c:pt>
                <c:pt idx="5">
                  <c:v>287531</c:v>
                </c:pt>
                <c:pt idx="6">
                  <c:v>5370944</c:v>
                </c:pt>
                <c:pt idx="7">
                  <c:v>2175858</c:v>
                </c:pt>
                <c:pt idx="8">
                  <c:v>6291413</c:v>
                </c:pt>
                <c:pt idx="9">
                  <c:v>6375425</c:v>
                </c:pt>
                <c:pt idx="10">
                  <c:v>5948269</c:v>
                </c:pt>
                <c:pt idx="11">
                  <c:v>20551988</c:v>
                </c:pt>
                <c:pt idx="12">
                  <c:v>11882715.53999998</c:v>
                </c:pt>
                <c:pt idx="13">
                  <c:v>5320447.05</c:v>
                </c:pt>
              </c:numCache>
            </c:numRef>
          </c:val>
        </c:ser>
        <c:ser>
          <c:idx val="1"/>
          <c:order val="1"/>
          <c:tx>
            <c:strRef>
              <c:f>Arkusz1!$D$446</c:f>
              <c:strCache>
                <c:ptCount val="1"/>
                <c:pt idx="0">
                  <c:v>inwestycje obce</c:v>
                </c:pt>
              </c:strCache>
            </c:strRef>
          </c:tx>
          <c:invertIfNegative val="0"/>
          <c:cat>
            <c:numRef>
              <c:f>Arkusz1!$B$447:$B$460</c:f>
              <c:numCache>
                <c:formatCode>General</c:formatCode>
                <c:ptCount val="14"/>
                <c:pt idx="0">
                  <c:v>1998</c:v>
                </c:pt>
                <c:pt idx="1">
                  <c:v>1999</c:v>
                </c:pt>
                <c:pt idx="2">
                  <c:v>2000</c:v>
                </c:pt>
                <c:pt idx="3">
                  <c:v>2001</c:v>
                </c:pt>
                <c:pt idx="4">
                  <c:v>2002</c:v>
                </c:pt>
                <c:pt idx="5">
                  <c:v>2003</c:v>
                </c:pt>
                <c:pt idx="6">
                  <c:v>2004</c:v>
                </c:pt>
                <c:pt idx="7">
                  <c:v>2005</c:v>
                </c:pt>
                <c:pt idx="8">
                  <c:v>2006</c:v>
                </c:pt>
                <c:pt idx="9">
                  <c:v>2007</c:v>
                </c:pt>
                <c:pt idx="10">
                  <c:v>2008</c:v>
                </c:pt>
                <c:pt idx="11">
                  <c:v>2009</c:v>
                </c:pt>
                <c:pt idx="12">
                  <c:v>2010</c:v>
                </c:pt>
                <c:pt idx="13">
                  <c:v>2011</c:v>
                </c:pt>
              </c:numCache>
            </c:numRef>
          </c:cat>
          <c:val>
            <c:numRef>
              <c:f>Arkusz1!$D$447:$D$460</c:f>
              <c:numCache>
                <c:formatCode>#,##0.00</c:formatCode>
                <c:ptCount val="14"/>
                <c:pt idx="0">
                  <c:v>0</c:v>
                </c:pt>
                <c:pt idx="1">
                  <c:v>0</c:v>
                </c:pt>
                <c:pt idx="2">
                  <c:v>500000</c:v>
                </c:pt>
                <c:pt idx="3">
                  <c:v>883536</c:v>
                </c:pt>
                <c:pt idx="4">
                  <c:v>1490298</c:v>
                </c:pt>
                <c:pt idx="5">
                  <c:v>100101</c:v>
                </c:pt>
                <c:pt idx="6">
                  <c:v>2612154</c:v>
                </c:pt>
                <c:pt idx="7">
                  <c:v>1000000</c:v>
                </c:pt>
                <c:pt idx="8">
                  <c:v>1263500</c:v>
                </c:pt>
                <c:pt idx="9">
                  <c:v>17757</c:v>
                </c:pt>
                <c:pt idx="10">
                  <c:v>0</c:v>
                </c:pt>
                <c:pt idx="11">
                  <c:v>140000</c:v>
                </c:pt>
                <c:pt idx="12">
                  <c:v>365748</c:v>
                </c:pt>
                <c:pt idx="13">
                  <c:v>1824669.1500000001</c:v>
                </c:pt>
              </c:numCache>
            </c:numRef>
          </c:val>
        </c:ser>
        <c:ser>
          <c:idx val="2"/>
          <c:order val="2"/>
          <c:tx>
            <c:strRef>
              <c:f>Arkusz1!$E$446</c:f>
              <c:strCache>
                <c:ptCount val="1"/>
                <c:pt idx="0">
                  <c:v>aporty</c:v>
                </c:pt>
              </c:strCache>
            </c:strRef>
          </c:tx>
          <c:invertIfNegative val="0"/>
          <c:cat>
            <c:numRef>
              <c:f>Arkusz1!$B$447:$B$460</c:f>
              <c:numCache>
                <c:formatCode>General</c:formatCode>
                <c:ptCount val="14"/>
                <c:pt idx="0">
                  <c:v>1998</c:v>
                </c:pt>
                <c:pt idx="1">
                  <c:v>1999</c:v>
                </c:pt>
                <c:pt idx="2">
                  <c:v>2000</c:v>
                </c:pt>
                <c:pt idx="3">
                  <c:v>2001</c:v>
                </c:pt>
                <c:pt idx="4">
                  <c:v>2002</c:v>
                </c:pt>
                <c:pt idx="5">
                  <c:v>2003</c:v>
                </c:pt>
                <c:pt idx="6">
                  <c:v>2004</c:v>
                </c:pt>
                <c:pt idx="7">
                  <c:v>2005</c:v>
                </c:pt>
                <c:pt idx="8">
                  <c:v>2006</c:v>
                </c:pt>
                <c:pt idx="9">
                  <c:v>2007</c:v>
                </c:pt>
                <c:pt idx="10">
                  <c:v>2008</c:v>
                </c:pt>
                <c:pt idx="11">
                  <c:v>2009</c:v>
                </c:pt>
                <c:pt idx="12">
                  <c:v>2010</c:v>
                </c:pt>
                <c:pt idx="13">
                  <c:v>2011</c:v>
                </c:pt>
              </c:numCache>
            </c:numRef>
          </c:cat>
          <c:val>
            <c:numRef>
              <c:f>Arkusz1!$E$447:$E$460</c:f>
              <c:numCache>
                <c:formatCode>#,##0.00</c:formatCode>
                <c:ptCount val="14"/>
                <c:pt idx="0">
                  <c:v>0</c:v>
                </c:pt>
                <c:pt idx="1">
                  <c:v>0</c:v>
                </c:pt>
                <c:pt idx="2">
                  <c:v>0</c:v>
                </c:pt>
                <c:pt idx="3">
                  <c:v>0</c:v>
                </c:pt>
                <c:pt idx="4">
                  <c:v>0</c:v>
                </c:pt>
                <c:pt idx="5">
                  <c:v>400000</c:v>
                </c:pt>
                <c:pt idx="6">
                  <c:v>0</c:v>
                </c:pt>
                <c:pt idx="7">
                  <c:v>325000</c:v>
                </c:pt>
                <c:pt idx="8">
                  <c:v>0</c:v>
                </c:pt>
                <c:pt idx="9">
                  <c:v>0</c:v>
                </c:pt>
                <c:pt idx="10">
                  <c:v>600000</c:v>
                </c:pt>
                <c:pt idx="11">
                  <c:v>0</c:v>
                </c:pt>
                <c:pt idx="12">
                  <c:v>0</c:v>
                </c:pt>
                <c:pt idx="13">
                  <c:v>0</c:v>
                </c:pt>
              </c:numCache>
            </c:numRef>
          </c:val>
        </c:ser>
        <c:dLbls>
          <c:showLegendKey val="0"/>
          <c:showVal val="0"/>
          <c:showCatName val="0"/>
          <c:showSerName val="0"/>
          <c:showPercent val="0"/>
          <c:showBubbleSize val="0"/>
        </c:dLbls>
        <c:gapWidth val="55"/>
        <c:gapDepth val="55"/>
        <c:shape val="box"/>
        <c:axId val="320081512"/>
        <c:axId val="320085040"/>
        <c:axId val="0"/>
      </c:bar3DChart>
      <c:catAx>
        <c:axId val="320081512"/>
        <c:scaling>
          <c:orientation val="minMax"/>
        </c:scaling>
        <c:delete val="0"/>
        <c:axPos val="b"/>
        <c:numFmt formatCode="General" sourceLinked="1"/>
        <c:majorTickMark val="none"/>
        <c:minorTickMark val="none"/>
        <c:tickLblPos val="nextTo"/>
        <c:txPr>
          <a:bodyPr/>
          <a:lstStyle/>
          <a:p>
            <a:pPr>
              <a:defRPr b="1"/>
            </a:pPr>
            <a:endParaRPr lang="pl-PL"/>
          </a:p>
        </c:txPr>
        <c:crossAx val="320085040"/>
        <c:crosses val="autoZero"/>
        <c:auto val="1"/>
        <c:lblAlgn val="ctr"/>
        <c:lblOffset val="100"/>
        <c:noMultiLvlLbl val="0"/>
      </c:catAx>
      <c:valAx>
        <c:axId val="320085040"/>
        <c:scaling>
          <c:orientation val="minMax"/>
        </c:scaling>
        <c:delete val="0"/>
        <c:axPos val="l"/>
        <c:majorGridlines/>
        <c:numFmt formatCode="#,##0.00" sourceLinked="1"/>
        <c:majorTickMark val="none"/>
        <c:minorTickMark val="none"/>
        <c:tickLblPos val="nextTo"/>
        <c:txPr>
          <a:bodyPr/>
          <a:lstStyle/>
          <a:p>
            <a:pPr>
              <a:defRPr b="1"/>
            </a:pPr>
            <a:endParaRPr lang="pl-PL"/>
          </a:p>
        </c:txPr>
        <c:crossAx val="320081512"/>
        <c:crosses val="autoZero"/>
        <c:crossBetween val="between"/>
      </c:valAx>
    </c:plotArea>
    <c:legend>
      <c:legendPos val="r"/>
      <c:overlay val="0"/>
    </c:legend>
    <c:plotVisOnly val="1"/>
    <c:dispBlanksAs val="gap"/>
    <c:showDLblsOverMax val="0"/>
  </c:chart>
  <c:externalData r:id="rId1">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c:date1904 val="0"/>
  <c:lang val="pl-PL"/>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rAngAx val="1"/>
    </c:view3D>
    <c:floor>
      <c:thickness val="0"/>
    </c:floor>
    <c:sideWall>
      <c:thickness val="0"/>
    </c:sideWall>
    <c:backWall>
      <c:thickness val="0"/>
    </c:backWall>
    <c:plotArea>
      <c:layout/>
      <c:bar3DChart>
        <c:barDir val="bar"/>
        <c:grouping val="clustered"/>
        <c:varyColors val="0"/>
        <c:ser>
          <c:idx val="0"/>
          <c:order val="0"/>
          <c:tx>
            <c:strRef>
              <c:f>Arkusz2!$B$82</c:f>
              <c:strCache>
                <c:ptCount val="1"/>
                <c:pt idx="0">
                  <c:v>środki własne</c:v>
                </c:pt>
              </c:strCache>
            </c:strRef>
          </c:tx>
          <c:invertIfNegative val="0"/>
          <c:dLbls>
            <c:spPr>
              <a:noFill/>
              <a:ln>
                <a:noFill/>
              </a:ln>
              <a:effectLst/>
            </c:spPr>
            <c:txPr>
              <a:bodyPr/>
              <a:lstStyle/>
              <a:p>
                <a:pPr>
                  <a:defRPr b="1"/>
                </a:pPr>
                <a:endParaRPr lang="pl-PL"/>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Arkusz2!$A$83:$A$96</c:f>
              <c:numCache>
                <c:formatCode>General</c:formatCode>
                <c:ptCount val="14"/>
                <c:pt idx="0">
                  <c:v>1998</c:v>
                </c:pt>
                <c:pt idx="1">
                  <c:v>1999</c:v>
                </c:pt>
                <c:pt idx="2">
                  <c:v>2000</c:v>
                </c:pt>
                <c:pt idx="3">
                  <c:v>2001</c:v>
                </c:pt>
                <c:pt idx="4">
                  <c:v>2002</c:v>
                </c:pt>
                <c:pt idx="5">
                  <c:v>2003</c:v>
                </c:pt>
                <c:pt idx="6">
                  <c:v>2004</c:v>
                </c:pt>
                <c:pt idx="7">
                  <c:v>2005</c:v>
                </c:pt>
                <c:pt idx="8">
                  <c:v>2006</c:v>
                </c:pt>
                <c:pt idx="9">
                  <c:v>2007</c:v>
                </c:pt>
                <c:pt idx="10">
                  <c:v>2008</c:v>
                </c:pt>
                <c:pt idx="11">
                  <c:v>2009</c:v>
                </c:pt>
                <c:pt idx="12">
                  <c:v>2010</c:v>
                </c:pt>
                <c:pt idx="13">
                  <c:v>2011</c:v>
                </c:pt>
              </c:numCache>
            </c:numRef>
          </c:cat>
          <c:val>
            <c:numRef>
              <c:f>Arkusz2!$B$83:$B$96</c:f>
              <c:numCache>
                <c:formatCode>#,##0.00</c:formatCode>
                <c:ptCount val="14"/>
                <c:pt idx="0">
                  <c:v>0</c:v>
                </c:pt>
                <c:pt idx="1">
                  <c:v>880950</c:v>
                </c:pt>
                <c:pt idx="2">
                  <c:v>2419700</c:v>
                </c:pt>
                <c:pt idx="3">
                  <c:v>1807204</c:v>
                </c:pt>
                <c:pt idx="4">
                  <c:v>1694384</c:v>
                </c:pt>
                <c:pt idx="5">
                  <c:v>287531</c:v>
                </c:pt>
                <c:pt idx="6">
                  <c:v>5370944</c:v>
                </c:pt>
                <c:pt idx="7">
                  <c:v>2175858</c:v>
                </c:pt>
                <c:pt idx="8">
                  <c:v>6291413</c:v>
                </c:pt>
                <c:pt idx="9">
                  <c:v>6375425</c:v>
                </c:pt>
                <c:pt idx="10">
                  <c:v>5948269</c:v>
                </c:pt>
                <c:pt idx="11">
                  <c:v>18512317</c:v>
                </c:pt>
                <c:pt idx="12">
                  <c:v>3487629.2</c:v>
                </c:pt>
                <c:pt idx="13">
                  <c:v>3695569.14</c:v>
                </c:pt>
              </c:numCache>
            </c:numRef>
          </c:val>
        </c:ser>
        <c:ser>
          <c:idx val="1"/>
          <c:order val="1"/>
          <c:tx>
            <c:strRef>
              <c:f>Arkusz2!$C$82</c:f>
              <c:strCache>
                <c:ptCount val="1"/>
                <c:pt idx="0">
                  <c:v>środki zewnętrzne</c:v>
                </c:pt>
              </c:strCache>
            </c:strRef>
          </c:tx>
          <c:invertIfNegative val="0"/>
          <c:dLbls>
            <c:spPr>
              <a:noFill/>
              <a:ln>
                <a:noFill/>
              </a:ln>
              <a:effectLst/>
            </c:spPr>
            <c:txPr>
              <a:bodyPr/>
              <a:lstStyle/>
              <a:p>
                <a:pPr>
                  <a:defRPr b="1"/>
                </a:pPr>
                <a:endParaRPr lang="pl-PL"/>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Arkusz2!$A$83:$A$96</c:f>
              <c:numCache>
                <c:formatCode>General</c:formatCode>
                <c:ptCount val="14"/>
                <c:pt idx="0">
                  <c:v>1998</c:v>
                </c:pt>
                <c:pt idx="1">
                  <c:v>1999</c:v>
                </c:pt>
                <c:pt idx="2">
                  <c:v>2000</c:v>
                </c:pt>
                <c:pt idx="3">
                  <c:v>2001</c:v>
                </c:pt>
                <c:pt idx="4">
                  <c:v>2002</c:v>
                </c:pt>
                <c:pt idx="5">
                  <c:v>2003</c:v>
                </c:pt>
                <c:pt idx="6">
                  <c:v>2004</c:v>
                </c:pt>
                <c:pt idx="7">
                  <c:v>2005</c:v>
                </c:pt>
                <c:pt idx="8">
                  <c:v>2006</c:v>
                </c:pt>
                <c:pt idx="9">
                  <c:v>2007</c:v>
                </c:pt>
                <c:pt idx="10">
                  <c:v>2008</c:v>
                </c:pt>
                <c:pt idx="11">
                  <c:v>2009</c:v>
                </c:pt>
                <c:pt idx="12">
                  <c:v>2010</c:v>
                </c:pt>
                <c:pt idx="13">
                  <c:v>2011</c:v>
                </c:pt>
              </c:numCache>
            </c:numRef>
          </c:cat>
          <c:val>
            <c:numRef>
              <c:f>Arkusz2!$C$83:$C$96</c:f>
              <c:numCache>
                <c:formatCode>#,##0.00</c:formatCode>
                <c:ptCount val="14"/>
                <c:pt idx="0">
                  <c:v>0</c:v>
                </c:pt>
                <c:pt idx="1">
                  <c:v>0</c:v>
                </c:pt>
                <c:pt idx="2">
                  <c:v>272250</c:v>
                </c:pt>
                <c:pt idx="3">
                  <c:v>10000</c:v>
                </c:pt>
                <c:pt idx="4">
                  <c:v>40000</c:v>
                </c:pt>
                <c:pt idx="5">
                  <c:v>0</c:v>
                </c:pt>
                <c:pt idx="6">
                  <c:v>0</c:v>
                </c:pt>
                <c:pt idx="7">
                  <c:v>0</c:v>
                </c:pt>
                <c:pt idx="8">
                  <c:v>0</c:v>
                </c:pt>
                <c:pt idx="9">
                  <c:v>0</c:v>
                </c:pt>
                <c:pt idx="10">
                  <c:v>0</c:v>
                </c:pt>
                <c:pt idx="11">
                  <c:v>2039671</c:v>
                </c:pt>
                <c:pt idx="12">
                  <c:v>8395086.3399999831</c:v>
                </c:pt>
                <c:pt idx="13">
                  <c:v>1624907.91</c:v>
                </c:pt>
              </c:numCache>
            </c:numRef>
          </c:val>
        </c:ser>
        <c:dLbls>
          <c:showLegendKey val="0"/>
          <c:showVal val="1"/>
          <c:showCatName val="0"/>
          <c:showSerName val="0"/>
          <c:showPercent val="0"/>
          <c:showBubbleSize val="0"/>
        </c:dLbls>
        <c:gapWidth val="150"/>
        <c:shape val="box"/>
        <c:axId val="438362096"/>
        <c:axId val="438367192"/>
        <c:axId val="0"/>
      </c:bar3DChart>
      <c:catAx>
        <c:axId val="438362096"/>
        <c:scaling>
          <c:orientation val="minMax"/>
        </c:scaling>
        <c:delete val="0"/>
        <c:axPos val="l"/>
        <c:numFmt formatCode="General" sourceLinked="1"/>
        <c:majorTickMark val="none"/>
        <c:minorTickMark val="none"/>
        <c:tickLblPos val="nextTo"/>
        <c:txPr>
          <a:bodyPr/>
          <a:lstStyle/>
          <a:p>
            <a:pPr>
              <a:defRPr b="1"/>
            </a:pPr>
            <a:endParaRPr lang="pl-PL"/>
          </a:p>
        </c:txPr>
        <c:crossAx val="438367192"/>
        <c:crosses val="autoZero"/>
        <c:auto val="1"/>
        <c:lblAlgn val="ctr"/>
        <c:lblOffset val="100"/>
        <c:noMultiLvlLbl val="0"/>
      </c:catAx>
      <c:valAx>
        <c:axId val="438367192"/>
        <c:scaling>
          <c:orientation val="minMax"/>
        </c:scaling>
        <c:delete val="1"/>
        <c:axPos val="b"/>
        <c:numFmt formatCode="#,##0.00" sourceLinked="1"/>
        <c:majorTickMark val="none"/>
        <c:minorTickMark val="none"/>
        <c:tickLblPos val="none"/>
        <c:crossAx val="438362096"/>
        <c:crosses val="autoZero"/>
        <c:crossBetween val="between"/>
      </c:valAx>
    </c:plotArea>
    <c:legend>
      <c:legendPos val="t"/>
      <c:layout>
        <c:manualLayout>
          <c:xMode val="edge"/>
          <c:yMode val="edge"/>
          <c:x val="0.54608255264943761"/>
          <c:y val="6.6399326609478102E-2"/>
          <c:w val="0.2684627147412213"/>
          <c:h val="5.4410403342094411E-2"/>
        </c:manualLayout>
      </c:layout>
      <c:overlay val="0"/>
      <c:txPr>
        <a:bodyPr/>
        <a:lstStyle/>
        <a:p>
          <a:pPr>
            <a:defRPr b="1"/>
          </a:pPr>
          <a:endParaRPr lang="pl-PL"/>
        </a:p>
      </c:txPr>
    </c:legend>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pl-PL"/>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0"/>
          <c:order val="0"/>
          <c:tx>
            <c:strRef>
              <c:f>Arkusz1!$B$1</c:f>
              <c:strCache>
                <c:ptCount val="1"/>
                <c:pt idx="0">
                  <c:v>Wydatki bieżące </c:v>
                </c:pt>
              </c:strCache>
            </c:strRef>
          </c:tx>
          <c:marker>
            <c:symbol val="none"/>
          </c:marker>
          <c:cat>
            <c:numRef>
              <c:f>Arkusz1!$A$2:$A$15</c:f>
              <c:numCache>
                <c:formatCode>General</c:formatCode>
                <c:ptCount val="14"/>
                <c:pt idx="0">
                  <c:v>1998</c:v>
                </c:pt>
                <c:pt idx="1">
                  <c:v>1999</c:v>
                </c:pt>
                <c:pt idx="2">
                  <c:v>2000</c:v>
                </c:pt>
                <c:pt idx="3">
                  <c:v>2001</c:v>
                </c:pt>
                <c:pt idx="4">
                  <c:v>2002</c:v>
                </c:pt>
                <c:pt idx="5">
                  <c:v>2003</c:v>
                </c:pt>
                <c:pt idx="6">
                  <c:v>2004</c:v>
                </c:pt>
                <c:pt idx="7">
                  <c:v>2005</c:v>
                </c:pt>
                <c:pt idx="8">
                  <c:v>2006</c:v>
                </c:pt>
                <c:pt idx="9">
                  <c:v>2007</c:v>
                </c:pt>
                <c:pt idx="10">
                  <c:v>2008</c:v>
                </c:pt>
                <c:pt idx="11">
                  <c:v>2009</c:v>
                </c:pt>
                <c:pt idx="12">
                  <c:v>2010</c:v>
                </c:pt>
                <c:pt idx="13">
                  <c:v>2011</c:v>
                </c:pt>
              </c:numCache>
            </c:numRef>
          </c:cat>
          <c:val>
            <c:numRef>
              <c:f>Arkusz1!$B$2:$B$15</c:f>
              <c:numCache>
                <c:formatCode>0.00</c:formatCode>
                <c:ptCount val="14"/>
                <c:pt idx="0">
                  <c:v>32487253</c:v>
                </c:pt>
                <c:pt idx="1">
                  <c:v>33753943</c:v>
                </c:pt>
                <c:pt idx="2">
                  <c:v>39213427</c:v>
                </c:pt>
                <c:pt idx="3">
                  <c:v>43263563</c:v>
                </c:pt>
                <c:pt idx="4">
                  <c:v>44723600</c:v>
                </c:pt>
                <c:pt idx="5">
                  <c:v>45556229</c:v>
                </c:pt>
                <c:pt idx="6">
                  <c:v>50970796</c:v>
                </c:pt>
                <c:pt idx="7">
                  <c:v>58012718</c:v>
                </c:pt>
                <c:pt idx="8">
                  <c:v>63871596</c:v>
                </c:pt>
                <c:pt idx="9">
                  <c:v>69149155</c:v>
                </c:pt>
                <c:pt idx="10">
                  <c:v>73857018</c:v>
                </c:pt>
                <c:pt idx="11">
                  <c:v>81255634</c:v>
                </c:pt>
                <c:pt idx="12">
                  <c:v>87754150.970000014</c:v>
                </c:pt>
                <c:pt idx="13">
                  <c:v>91050019.720000014</c:v>
                </c:pt>
              </c:numCache>
            </c:numRef>
          </c:val>
          <c:smooth val="0"/>
        </c:ser>
        <c:ser>
          <c:idx val="1"/>
          <c:order val="1"/>
          <c:tx>
            <c:strRef>
              <c:f>Arkusz1!$C$1</c:f>
              <c:strCache>
                <c:ptCount val="1"/>
                <c:pt idx="0">
                  <c:v>Wydatki majątkowe suma</c:v>
                </c:pt>
              </c:strCache>
            </c:strRef>
          </c:tx>
          <c:marker>
            <c:symbol val="none"/>
          </c:marker>
          <c:cat>
            <c:numRef>
              <c:f>Arkusz1!$A$2:$A$15</c:f>
              <c:numCache>
                <c:formatCode>General</c:formatCode>
                <c:ptCount val="14"/>
                <c:pt idx="0">
                  <c:v>1998</c:v>
                </c:pt>
                <c:pt idx="1">
                  <c:v>1999</c:v>
                </c:pt>
                <c:pt idx="2">
                  <c:v>2000</c:v>
                </c:pt>
                <c:pt idx="3">
                  <c:v>2001</c:v>
                </c:pt>
                <c:pt idx="4">
                  <c:v>2002</c:v>
                </c:pt>
                <c:pt idx="5">
                  <c:v>2003</c:v>
                </c:pt>
                <c:pt idx="6">
                  <c:v>2004</c:v>
                </c:pt>
                <c:pt idx="7">
                  <c:v>2005</c:v>
                </c:pt>
                <c:pt idx="8">
                  <c:v>2006</c:v>
                </c:pt>
                <c:pt idx="9">
                  <c:v>2007</c:v>
                </c:pt>
                <c:pt idx="10">
                  <c:v>2008</c:v>
                </c:pt>
                <c:pt idx="11">
                  <c:v>2009</c:v>
                </c:pt>
                <c:pt idx="12">
                  <c:v>2010</c:v>
                </c:pt>
                <c:pt idx="13">
                  <c:v>2011</c:v>
                </c:pt>
              </c:numCache>
            </c:numRef>
          </c:cat>
          <c:val>
            <c:numRef>
              <c:f>Arkusz1!$C$2:$C$15</c:f>
              <c:numCache>
                <c:formatCode>0.00</c:formatCode>
                <c:ptCount val="14"/>
                <c:pt idx="0">
                  <c:v>5734700</c:v>
                </c:pt>
                <c:pt idx="1">
                  <c:v>6454992</c:v>
                </c:pt>
                <c:pt idx="2">
                  <c:v>17713692</c:v>
                </c:pt>
                <c:pt idx="3">
                  <c:v>14459015</c:v>
                </c:pt>
                <c:pt idx="4">
                  <c:v>9447007</c:v>
                </c:pt>
                <c:pt idx="5">
                  <c:v>2068539</c:v>
                </c:pt>
                <c:pt idx="6">
                  <c:v>11785039</c:v>
                </c:pt>
                <c:pt idx="7">
                  <c:v>8888010</c:v>
                </c:pt>
                <c:pt idx="8">
                  <c:v>38056666</c:v>
                </c:pt>
                <c:pt idx="9">
                  <c:v>17911439</c:v>
                </c:pt>
                <c:pt idx="10">
                  <c:v>13607971</c:v>
                </c:pt>
                <c:pt idx="11">
                  <c:v>29630195</c:v>
                </c:pt>
                <c:pt idx="12">
                  <c:v>31356191.539999999</c:v>
                </c:pt>
                <c:pt idx="13">
                  <c:v>20181310.600000001</c:v>
                </c:pt>
              </c:numCache>
            </c:numRef>
          </c:val>
          <c:smooth val="0"/>
        </c:ser>
        <c:dLbls>
          <c:showLegendKey val="0"/>
          <c:showVal val="0"/>
          <c:showCatName val="0"/>
          <c:showSerName val="0"/>
          <c:showPercent val="0"/>
          <c:showBubbleSize val="0"/>
        </c:dLbls>
        <c:smooth val="0"/>
        <c:axId val="435827432"/>
        <c:axId val="435827824"/>
      </c:lineChart>
      <c:catAx>
        <c:axId val="435827432"/>
        <c:scaling>
          <c:orientation val="minMax"/>
        </c:scaling>
        <c:delete val="0"/>
        <c:axPos val="b"/>
        <c:numFmt formatCode="General" sourceLinked="1"/>
        <c:majorTickMark val="out"/>
        <c:minorTickMark val="none"/>
        <c:tickLblPos val="nextTo"/>
        <c:txPr>
          <a:bodyPr/>
          <a:lstStyle/>
          <a:p>
            <a:pPr>
              <a:defRPr b="1"/>
            </a:pPr>
            <a:endParaRPr lang="pl-PL"/>
          </a:p>
        </c:txPr>
        <c:crossAx val="435827824"/>
        <c:crosses val="autoZero"/>
        <c:auto val="1"/>
        <c:lblAlgn val="ctr"/>
        <c:lblOffset val="100"/>
        <c:noMultiLvlLbl val="0"/>
      </c:catAx>
      <c:valAx>
        <c:axId val="435827824"/>
        <c:scaling>
          <c:orientation val="minMax"/>
        </c:scaling>
        <c:delete val="0"/>
        <c:axPos val="l"/>
        <c:majorGridlines/>
        <c:numFmt formatCode="0.00" sourceLinked="1"/>
        <c:majorTickMark val="out"/>
        <c:minorTickMark val="none"/>
        <c:tickLblPos val="nextTo"/>
        <c:txPr>
          <a:bodyPr/>
          <a:lstStyle/>
          <a:p>
            <a:pPr>
              <a:defRPr b="1"/>
            </a:pPr>
            <a:endParaRPr lang="pl-PL"/>
          </a:p>
        </c:txPr>
        <c:crossAx val="435827432"/>
        <c:crosses val="autoZero"/>
        <c:crossBetween val="between"/>
      </c:valAx>
    </c:plotArea>
    <c:legend>
      <c:legendPos val="b"/>
      <c:overlay val="0"/>
      <c:txPr>
        <a:bodyPr/>
        <a:lstStyle/>
        <a:p>
          <a:pPr>
            <a:defRPr b="1"/>
          </a:pPr>
          <a:endParaRPr lang="pl-PL"/>
        </a:p>
      </c:txPr>
    </c:legend>
    <c:plotVisOnly val="1"/>
    <c:dispBlanksAs val="gap"/>
    <c:showDLblsOverMax val="0"/>
  </c:chart>
  <c:externalData r:id="rId1">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c:date1904 val="0"/>
  <c:lang val="pl-PL"/>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30"/>
      <c:rotY val="0"/>
      <c:rAngAx val="0"/>
    </c:view3D>
    <c:floor>
      <c:thickness val="0"/>
    </c:floor>
    <c:sideWall>
      <c:thickness val="0"/>
    </c:sideWall>
    <c:backWall>
      <c:thickness val="0"/>
    </c:backWall>
    <c:plotArea>
      <c:layout/>
      <c:pie3DChart>
        <c:varyColors val="1"/>
        <c:ser>
          <c:idx val="0"/>
          <c:order val="0"/>
          <c:explosion val="25"/>
          <c:dLbls>
            <c:dLbl>
              <c:idx val="0"/>
              <c:tx>
                <c:rich>
                  <a:bodyPr/>
                  <a:lstStyle/>
                  <a:p>
                    <a:r>
                      <a:rPr lang="en-US" sz="800" dirty="0"/>
                      <a:t>58 947 </a:t>
                    </a:r>
                    <a:r>
                      <a:rPr lang="en-US" sz="800" dirty="0" smtClean="0"/>
                      <a:t>193,34</a:t>
                    </a:r>
                    <a:r>
                      <a:rPr lang="pl-PL" sz="800" dirty="0" smtClean="0"/>
                      <a:t> zł</a:t>
                    </a:r>
                    <a:r>
                      <a:rPr lang="en-US" sz="800" dirty="0" smtClean="0"/>
                      <a:t>; </a:t>
                    </a:r>
                    <a:endParaRPr lang="pl-PL" sz="800" dirty="0" smtClean="0"/>
                  </a:p>
                  <a:p>
                    <a:r>
                      <a:rPr lang="pl-PL" sz="800" dirty="0" smtClean="0"/>
                      <a:t>(</a:t>
                    </a:r>
                    <a:r>
                      <a:rPr lang="en-US" sz="800" dirty="0" smtClean="0"/>
                      <a:t>83%</a:t>
                    </a:r>
                    <a:r>
                      <a:rPr lang="pl-PL" sz="800" dirty="0" smtClean="0"/>
                      <a:t>)</a:t>
                    </a:r>
                    <a:endParaRPr lang="en-US" sz="800" dirty="0"/>
                  </a:p>
                </c:rich>
              </c:tx>
              <c:showLegendKey val="0"/>
              <c:showVal val="1"/>
              <c:showCatName val="0"/>
              <c:showSerName val="0"/>
              <c:showPercent val="1"/>
              <c:showBubbleSize val="0"/>
              <c:extLst>
                <c:ext xmlns:c15="http://schemas.microsoft.com/office/drawing/2012/chart" uri="{CE6537A1-D6FC-4f65-9D91-7224C49458BB}"/>
              </c:extLst>
            </c:dLbl>
            <c:dLbl>
              <c:idx val="1"/>
              <c:layout>
                <c:manualLayout>
                  <c:x val="-4.6520756992921693E-2"/>
                  <c:y val="0"/>
                </c:manualLayout>
              </c:layout>
              <c:tx>
                <c:rich>
                  <a:bodyPr/>
                  <a:lstStyle/>
                  <a:p>
                    <a:r>
                      <a:rPr lang="en-US" sz="800" dirty="0"/>
                      <a:t>12 381 </a:t>
                    </a:r>
                    <a:r>
                      <a:rPr lang="en-US" sz="800" dirty="0" smtClean="0"/>
                      <a:t>915,25</a:t>
                    </a:r>
                    <a:r>
                      <a:rPr lang="pl-PL" sz="800" dirty="0" smtClean="0"/>
                      <a:t> zł</a:t>
                    </a:r>
                    <a:r>
                      <a:rPr lang="en-US" sz="800" dirty="0" smtClean="0"/>
                      <a:t>; </a:t>
                    </a:r>
                    <a:endParaRPr lang="pl-PL" sz="800" dirty="0" smtClean="0"/>
                  </a:p>
                  <a:p>
                    <a:r>
                      <a:rPr lang="pl-PL" sz="800" dirty="0" smtClean="0"/>
                      <a:t>(</a:t>
                    </a:r>
                    <a:r>
                      <a:rPr lang="en-US" sz="800" dirty="0" smtClean="0"/>
                      <a:t>17%</a:t>
                    </a:r>
                    <a:r>
                      <a:rPr lang="pl-PL" sz="800" dirty="0" smtClean="0"/>
                      <a:t>)</a:t>
                    </a:r>
                    <a:endParaRPr lang="en-US" sz="800" dirty="0"/>
                  </a:p>
                </c:rich>
              </c:tx>
              <c:showLegendKey val="0"/>
              <c:showVal val="1"/>
              <c:showCatName val="0"/>
              <c:showSerName val="0"/>
              <c:showPercent val="1"/>
              <c:showBubbleSize val="0"/>
              <c:extLst>
                <c:ext xmlns:c15="http://schemas.microsoft.com/office/drawing/2012/chart" uri="{CE6537A1-D6FC-4f65-9D91-7224C49458BB}"/>
              </c:extLst>
            </c:dLbl>
            <c:spPr>
              <a:noFill/>
              <a:ln>
                <a:noFill/>
              </a:ln>
              <a:effectLst/>
            </c:spPr>
            <c:txPr>
              <a:bodyPr/>
              <a:lstStyle/>
              <a:p>
                <a:pPr>
                  <a:defRPr sz="800" b="1"/>
                </a:pPr>
                <a:endParaRPr lang="pl-PL"/>
              </a:p>
            </c:txPr>
            <c:showLegendKey val="0"/>
            <c:showVal val="1"/>
            <c:showCatName val="0"/>
            <c:showSerName val="0"/>
            <c:showPercent val="1"/>
            <c:showBubbleSize val="0"/>
            <c:showLeaderLines val="1"/>
            <c:extLst>
              <c:ext xmlns:c15="http://schemas.microsoft.com/office/drawing/2012/chart" uri="{CE6537A1-D6FC-4f65-9D91-7224C49458BB}"/>
            </c:extLst>
          </c:dLbls>
          <c:cat>
            <c:strRef>
              <c:f>[Zeszyt1.xlsx]Arkusz1!$B$536,[Zeszyt1.xlsx]Arkusz1!$C$536</c:f>
              <c:strCache>
                <c:ptCount val="2"/>
                <c:pt idx="0">
                  <c:v>środki własne</c:v>
                </c:pt>
                <c:pt idx="1">
                  <c:v>środki zewnętrzne</c:v>
                </c:pt>
              </c:strCache>
            </c:strRef>
          </c:cat>
          <c:val>
            <c:numRef>
              <c:f>[Zeszyt1.xlsx]Arkusz1!$B$551,[Zeszyt1.xlsx]Arkusz1!$C$551</c:f>
              <c:numCache>
                <c:formatCode>#,##0.00</c:formatCode>
                <c:ptCount val="2"/>
                <c:pt idx="0">
                  <c:v>58947193.340000004</c:v>
                </c:pt>
                <c:pt idx="1">
                  <c:v>12381915.25</c:v>
                </c:pt>
              </c:numCache>
            </c:numRef>
          </c:val>
        </c:ser>
        <c:dLbls>
          <c:showLegendKey val="0"/>
          <c:showVal val="0"/>
          <c:showCatName val="0"/>
          <c:showSerName val="0"/>
          <c:showPercent val="0"/>
          <c:showBubbleSize val="0"/>
          <c:showLeaderLines val="1"/>
        </c:dLbls>
      </c:pie3DChart>
    </c:plotArea>
    <c:legend>
      <c:legendPos val="b"/>
      <c:layout>
        <c:manualLayout>
          <c:xMode val="edge"/>
          <c:yMode val="edge"/>
          <c:x val="0.21990557985916998"/>
          <c:y val="0.80013751877164696"/>
          <c:w val="0.65161715688509658"/>
          <c:h val="0.17852915386760382"/>
        </c:manualLayout>
      </c:layout>
      <c:overlay val="0"/>
      <c:txPr>
        <a:bodyPr/>
        <a:lstStyle/>
        <a:p>
          <a:pPr>
            <a:defRPr b="1"/>
          </a:pPr>
          <a:endParaRPr lang="pl-PL"/>
        </a:p>
      </c:txPr>
    </c:legend>
    <c:plotVisOnly val="1"/>
    <c:dispBlanksAs val="gap"/>
    <c:showDLblsOverMax val="0"/>
  </c:chart>
  <c:externalData r:id="rId1">
    <c:autoUpdate val="0"/>
  </c:externalData>
</c:chartSpace>
</file>

<file path=ppt/charts/chart21.xml><?xml version="1.0" encoding="utf-8"?>
<c:chartSpace xmlns:c="http://schemas.openxmlformats.org/drawingml/2006/chart" xmlns:a="http://schemas.openxmlformats.org/drawingml/2006/main" xmlns:r="http://schemas.openxmlformats.org/officeDocument/2006/relationships">
  <c:date1904 val="0"/>
  <c:lang val="pl-PL"/>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rAngAx val="1"/>
    </c:view3D>
    <c:floor>
      <c:thickness val="0"/>
    </c:floor>
    <c:sideWall>
      <c:thickness val="0"/>
    </c:sideWall>
    <c:backWall>
      <c:thickness val="0"/>
    </c:backWall>
    <c:plotArea>
      <c:layout/>
      <c:bar3DChart>
        <c:barDir val="col"/>
        <c:grouping val="stacked"/>
        <c:varyColors val="0"/>
        <c:ser>
          <c:idx val="0"/>
          <c:order val="0"/>
          <c:tx>
            <c:strRef>
              <c:f>Arkusz1!$B$560</c:f>
              <c:strCache>
                <c:ptCount val="1"/>
                <c:pt idx="0">
                  <c:v>inwestycje własne</c:v>
                </c:pt>
              </c:strCache>
            </c:strRef>
          </c:tx>
          <c:invertIfNegative val="0"/>
          <c:cat>
            <c:numRef>
              <c:f>Arkusz1!$A$561:$A$574</c:f>
              <c:numCache>
                <c:formatCode>General</c:formatCode>
                <c:ptCount val="14"/>
                <c:pt idx="0">
                  <c:v>1998</c:v>
                </c:pt>
                <c:pt idx="1">
                  <c:v>1999</c:v>
                </c:pt>
                <c:pt idx="2">
                  <c:v>2000</c:v>
                </c:pt>
                <c:pt idx="3">
                  <c:v>2001</c:v>
                </c:pt>
                <c:pt idx="4">
                  <c:v>2002</c:v>
                </c:pt>
                <c:pt idx="5">
                  <c:v>2003</c:v>
                </c:pt>
                <c:pt idx="6">
                  <c:v>2004</c:v>
                </c:pt>
                <c:pt idx="7">
                  <c:v>2005</c:v>
                </c:pt>
                <c:pt idx="8">
                  <c:v>2006</c:v>
                </c:pt>
                <c:pt idx="9">
                  <c:v>2007</c:v>
                </c:pt>
                <c:pt idx="10">
                  <c:v>2008</c:v>
                </c:pt>
                <c:pt idx="11">
                  <c:v>2009</c:v>
                </c:pt>
                <c:pt idx="12">
                  <c:v>2010</c:v>
                </c:pt>
                <c:pt idx="13">
                  <c:v>2011</c:v>
                </c:pt>
              </c:numCache>
            </c:numRef>
          </c:cat>
          <c:val>
            <c:numRef>
              <c:f>Arkusz1!$B$561:$B$574</c:f>
              <c:numCache>
                <c:formatCode>#,##0.00</c:formatCode>
                <c:ptCount val="14"/>
                <c:pt idx="0">
                  <c:v>2450652</c:v>
                </c:pt>
                <c:pt idx="1">
                  <c:v>3064035</c:v>
                </c:pt>
                <c:pt idx="2">
                  <c:v>7442447</c:v>
                </c:pt>
                <c:pt idx="3">
                  <c:v>2969897</c:v>
                </c:pt>
                <c:pt idx="4">
                  <c:v>873155</c:v>
                </c:pt>
                <c:pt idx="5">
                  <c:v>124181</c:v>
                </c:pt>
                <c:pt idx="6">
                  <c:v>1543101</c:v>
                </c:pt>
                <c:pt idx="7">
                  <c:v>2542353</c:v>
                </c:pt>
                <c:pt idx="8">
                  <c:v>15624358</c:v>
                </c:pt>
                <c:pt idx="9">
                  <c:v>685938</c:v>
                </c:pt>
                <c:pt idx="10">
                  <c:v>572059</c:v>
                </c:pt>
                <c:pt idx="11">
                  <c:v>2030455</c:v>
                </c:pt>
                <c:pt idx="12">
                  <c:v>10777355.640000001</c:v>
                </c:pt>
                <c:pt idx="13">
                  <c:v>6387225.6299999999</c:v>
                </c:pt>
              </c:numCache>
            </c:numRef>
          </c:val>
        </c:ser>
        <c:ser>
          <c:idx val="1"/>
          <c:order val="1"/>
          <c:tx>
            <c:strRef>
              <c:f>Arkusz1!$C$560</c:f>
              <c:strCache>
                <c:ptCount val="1"/>
                <c:pt idx="0">
                  <c:v>inwestycje obce</c:v>
                </c:pt>
              </c:strCache>
            </c:strRef>
          </c:tx>
          <c:invertIfNegative val="0"/>
          <c:cat>
            <c:numRef>
              <c:f>Arkusz1!$A$561:$A$574</c:f>
              <c:numCache>
                <c:formatCode>General</c:formatCode>
                <c:ptCount val="14"/>
                <c:pt idx="0">
                  <c:v>1998</c:v>
                </c:pt>
                <c:pt idx="1">
                  <c:v>1999</c:v>
                </c:pt>
                <c:pt idx="2">
                  <c:v>2000</c:v>
                </c:pt>
                <c:pt idx="3">
                  <c:v>2001</c:v>
                </c:pt>
                <c:pt idx="4">
                  <c:v>2002</c:v>
                </c:pt>
                <c:pt idx="5">
                  <c:v>2003</c:v>
                </c:pt>
                <c:pt idx="6">
                  <c:v>2004</c:v>
                </c:pt>
                <c:pt idx="7">
                  <c:v>2005</c:v>
                </c:pt>
                <c:pt idx="8">
                  <c:v>2006</c:v>
                </c:pt>
                <c:pt idx="9">
                  <c:v>2007</c:v>
                </c:pt>
                <c:pt idx="10">
                  <c:v>2008</c:v>
                </c:pt>
                <c:pt idx="11">
                  <c:v>2009</c:v>
                </c:pt>
                <c:pt idx="12">
                  <c:v>2010</c:v>
                </c:pt>
                <c:pt idx="13">
                  <c:v>2011</c:v>
                </c:pt>
              </c:numCache>
            </c:numRef>
          </c:cat>
          <c:val>
            <c:numRef>
              <c:f>Arkusz1!$C$561:$C$574</c:f>
              <c:numCache>
                <c:formatCode>#,##0.00</c:formatCode>
                <c:ptCount val="14"/>
                <c:pt idx="0">
                  <c:v>0</c:v>
                </c:pt>
                <c:pt idx="1">
                  <c:v>0</c:v>
                </c:pt>
                <c:pt idx="2">
                  <c:v>0</c:v>
                </c:pt>
                <c:pt idx="3">
                  <c:v>0</c:v>
                </c:pt>
                <c:pt idx="4">
                  <c:v>0</c:v>
                </c:pt>
                <c:pt idx="5">
                  <c:v>0</c:v>
                </c:pt>
                <c:pt idx="6">
                  <c:v>0</c:v>
                </c:pt>
                <c:pt idx="7">
                  <c:v>0</c:v>
                </c:pt>
                <c:pt idx="8">
                  <c:v>0</c:v>
                </c:pt>
                <c:pt idx="9">
                  <c:v>0</c:v>
                </c:pt>
                <c:pt idx="10">
                  <c:v>30162</c:v>
                </c:pt>
                <c:pt idx="11">
                  <c:v>0</c:v>
                </c:pt>
                <c:pt idx="12">
                  <c:v>0</c:v>
                </c:pt>
                <c:pt idx="13">
                  <c:v>52904.76</c:v>
                </c:pt>
              </c:numCache>
            </c:numRef>
          </c:val>
        </c:ser>
        <c:ser>
          <c:idx val="2"/>
          <c:order val="2"/>
          <c:tx>
            <c:strRef>
              <c:f>Arkusz1!$D$560</c:f>
              <c:strCache>
                <c:ptCount val="1"/>
                <c:pt idx="0">
                  <c:v>aporty</c:v>
                </c:pt>
              </c:strCache>
            </c:strRef>
          </c:tx>
          <c:invertIfNegative val="0"/>
          <c:cat>
            <c:numRef>
              <c:f>Arkusz1!$A$561:$A$574</c:f>
              <c:numCache>
                <c:formatCode>General</c:formatCode>
                <c:ptCount val="14"/>
                <c:pt idx="0">
                  <c:v>1998</c:v>
                </c:pt>
                <c:pt idx="1">
                  <c:v>1999</c:v>
                </c:pt>
                <c:pt idx="2">
                  <c:v>2000</c:v>
                </c:pt>
                <c:pt idx="3">
                  <c:v>2001</c:v>
                </c:pt>
                <c:pt idx="4">
                  <c:v>2002</c:v>
                </c:pt>
                <c:pt idx="5">
                  <c:v>2003</c:v>
                </c:pt>
                <c:pt idx="6">
                  <c:v>2004</c:v>
                </c:pt>
                <c:pt idx="7">
                  <c:v>2005</c:v>
                </c:pt>
                <c:pt idx="8">
                  <c:v>2006</c:v>
                </c:pt>
                <c:pt idx="9">
                  <c:v>2007</c:v>
                </c:pt>
                <c:pt idx="10">
                  <c:v>2008</c:v>
                </c:pt>
                <c:pt idx="11">
                  <c:v>2009</c:v>
                </c:pt>
                <c:pt idx="12">
                  <c:v>2010</c:v>
                </c:pt>
                <c:pt idx="13">
                  <c:v>2011</c:v>
                </c:pt>
              </c:numCache>
            </c:numRef>
          </c:cat>
          <c:val>
            <c:numRef>
              <c:f>Arkusz1!$D$561:$D$574</c:f>
              <c:numCache>
                <c:formatCode>#,##0.00</c:formatCode>
                <c:ptCount val="14"/>
                <c:pt idx="0">
                  <c:v>515000</c:v>
                </c:pt>
                <c:pt idx="1">
                  <c:v>493000</c:v>
                </c:pt>
                <c:pt idx="2">
                  <c:v>1160000</c:v>
                </c:pt>
                <c:pt idx="3">
                  <c:v>244000</c:v>
                </c:pt>
                <c:pt idx="4">
                  <c:v>26000</c:v>
                </c:pt>
                <c:pt idx="5">
                  <c:v>0</c:v>
                </c:pt>
                <c:pt idx="6">
                  <c:v>0</c:v>
                </c:pt>
                <c:pt idx="7">
                  <c:v>0</c:v>
                </c:pt>
                <c:pt idx="8">
                  <c:v>0</c:v>
                </c:pt>
                <c:pt idx="9">
                  <c:v>0</c:v>
                </c:pt>
                <c:pt idx="10">
                  <c:v>58200</c:v>
                </c:pt>
                <c:pt idx="11">
                  <c:v>124500</c:v>
                </c:pt>
                <c:pt idx="12">
                  <c:v>965800</c:v>
                </c:pt>
                <c:pt idx="13">
                  <c:v>965800</c:v>
                </c:pt>
              </c:numCache>
            </c:numRef>
          </c:val>
        </c:ser>
        <c:dLbls>
          <c:showLegendKey val="0"/>
          <c:showVal val="0"/>
          <c:showCatName val="0"/>
          <c:showSerName val="0"/>
          <c:showPercent val="0"/>
          <c:showBubbleSize val="0"/>
        </c:dLbls>
        <c:gapWidth val="55"/>
        <c:gapDepth val="55"/>
        <c:shape val="box"/>
        <c:axId val="416137824"/>
        <c:axId val="416143704"/>
        <c:axId val="0"/>
      </c:bar3DChart>
      <c:catAx>
        <c:axId val="416137824"/>
        <c:scaling>
          <c:orientation val="minMax"/>
        </c:scaling>
        <c:delete val="0"/>
        <c:axPos val="b"/>
        <c:numFmt formatCode="General" sourceLinked="1"/>
        <c:majorTickMark val="none"/>
        <c:minorTickMark val="none"/>
        <c:tickLblPos val="nextTo"/>
        <c:txPr>
          <a:bodyPr/>
          <a:lstStyle/>
          <a:p>
            <a:pPr>
              <a:defRPr b="1"/>
            </a:pPr>
            <a:endParaRPr lang="pl-PL"/>
          </a:p>
        </c:txPr>
        <c:crossAx val="416143704"/>
        <c:crosses val="autoZero"/>
        <c:auto val="1"/>
        <c:lblAlgn val="ctr"/>
        <c:lblOffset val="100"/>
        <c:noMultiLvlLbl val="0"/>
      </c:catAx>
      <c:valAx>
        <c:axId val="416143704"/>
        <c:scaling>
          <c:orientation val="minMax"/>
        </c:scaling>
        <c:delete val="0"/>
        <c:axPos val="l"/>
        <c:majorGridlines/>
        <c:numFmt formatCode="#,##0.00" sourceLinked="1"/>
        <c:majorTickMark val="none"/>
        <c:minorTickMark val="none"/>
        <c:tickLblPos val="nextTo"/>
        <c:txPr>
          <a:bodyPr/>
          <a:lstStyle/>
          <a:p>
            <a:pPr>
              <a:defRPr b="1"/>
            </a:pPr>
            <a:endParaRPr lang="pl-PL"/>
          </a:p>
        </c:txPr>
        <c:crossAx val="416137824"/>
        <c:crosses val="autoZero"/>
        <c:crossBetween val="between"/>
      </c:valAx>
    </c:plotArea>
    <c:legend>
      <c:legendPos val="r"/>
      <c:overlay val="0"/>
    </c:legend>
    <c:plotVisOnly val="1"/>
    <c:dispBlanksAs val="gap"/>
    <c:showDLblsOverMax val="0"/>
  </c:chart>
  <c:externalData r:id="rId1">
    <c:autoUpdate val="0"/>
  </c:externalData>
</c:chartSpace>
</file>

<file path=ppt/charts/chart22.xml><?xml version="1.0" encoding="utf-8"?>
<c:chartSpace xmlns:c="http://schemas.openxmlformats.org/drawingml/2006/chart" xmlns:a="http://schemas.openxmlformats.org/drawingml/2006/main" xmlns:r="http://schemas.openxmlformats.org/officeDocument/2006/relationships">
  <c:date1904 val="0"/>
  <c:lang val="pl-PL"/>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rAngAx val="1"/>
    </c:view3D>
    <c:floor>
      <c:thickness val="0"/>
    </c:floor>
    <c:sideWall>
      <c:thickness val="0"/>
    </c:sideWall>
    <c:backWall>
      <c:thickness val="0"/>
    </c:backWall>
    <c:plotArea>
      <c:layout/>
      <c:bar3DChart>
        <c:barDir val="bar"/>
        <c:grouping val="clustered"/>
        <c:varyColors val="0"/>
        <c:ser>
          <c:idx val="0"/>
          <c:order val="0"/>
          <c:tx>
            <c:strRef>
              <c:f>Arkusz1!$B$592</c:f>
              <c:strCache>
                <c:ptCount val="1"/>
                <c:pt idx="0">
                  <c:v>środki własne</c:v>
                </c:pt>
              </c:strCache>
            </c:strRef>
          </c:tx>
          <c:invertIfNegative val="0"/>
          <c:dLbls>
            <c:spPr>
              <a:noFill/>
              <a:ln>
                <a:noFill/>
              </a:ln>
              <a:effectLst/>
            </c:spPr>
            <c:txPr>
              <a:bodyPr/>
              <a:lstStyle/>
              <a:p>
                <a:pPr>
                  <a:defRPr b="1"/>
                </a:pPr>
                <a:endParaRPr lang="pl-PL"/>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Arkusz1!$A$593:$A$606</c:f>
              <c:numCache>
                <c:formatCode>@</c:formatCode>
                <c:ptCount val="14"/>
                <c:pt idx="0">
                  <c:v>1998</c:v>
                </c:pt>
                <c:pt idx="1">
                  <c:v>1999</c:v>
                </c:pt>
                <c:pt idx="2">
                  <c:v>2000</c:v>
                </c:pt>
                <c:pt idx="3">
                  <c:v>2001</c:v>
                </c:pt>
                <c:pt idx="4">
                  <c:v>2002</c:v>
                </c:pt>
                <c:pt idx="5">
                  <c:v>2003</c:v>
                </c:pt>
                <c:pt idx="6">
                  <c:v>2004</c:v>
                </c:pt>
                <c:pt idx="7">
                  <c:v>2005</c:v>
                </c:pt>
                <c:pt idx="8">
                  <c:v>2006</c:v>
                </c:pt>
                <c:pt idx="9">
                  <c:v>2007</c:v>
                </c:pt>
                <c:pt idx="10">
                  <c:v>2008</c:v>
                </c:pt>
                <c:pt idx="11">
                  <c:v>2009</c:v>
                </c:pt>
                <c:pt idx="12">
                  <c:v>2010</c:v>
                </c:pt>
                <c:pt idx="13">
                  <c:v>2011</c:v>
                </c:pt>
              </c:numCache>
            </c:numRef>
          </c:cat>
          <c:val>
            <c:numRef>
              <c:f>Arkusz1!$B$593:$B$606</c:f>
              <c:numCache>
                <c:formatCode>#,##0.00</c:formatCode>
                <c:ptCount val="14"/>
                <c:pt idx="0">
                  <c:v>2450652</c:v>
                </c:pt>
                <c:pt idx="1">
                  <c:v>2841868</c:v>
                </c:pt>
                <c:pt idx="2">
                  <c:v>4192447</c:v>
                </c:pt>
                <c:pt idx="3">
                  <c:v>2731647</c:v>
                </c:pt>
                <c:pt idx="4">
                  <c:v>753155</c:v>
                </c:pt>
                <c:pt idx="5">
                  <c:v>113381</c:v>
                </c:pt>
                <c:pt idx="6">
                  <c:v>1543101</c:v>
                </c:pt>
                <c:pt idx="7">
                  <c:v>2054754</c:v>
                </c:pt>
                <c:pt idx="8">
                  <c:v>7113383</c:v>
                </c:pt>
                <c:pt idx="9">
                  <c:v>655938</c:v>
                </c:pt>
                <c:pt idx="10">
                  <c:v>572059</c:v>
                </c:pt>
                <c:pt idx="11">
                  <c:v>1910455</c:v>
                </c:pt>
                <c:pt idx="12">
                  <c:v>3753019.13</c:v>
                </c:pt>
                <c:pt idx="13">
                  <c:v>5279215.28</c:v>
                </c:pt>
              </c:numCache>
            </c:numRef>
          </c:val>
        </c:ser>
        <c:ser>
          <c:idx val="1"/>
          <c:order val="1"/>
          <c:tx>
            <c:strRef>
              <c:f>Arkusz1!$C$592</c:f>
              <c:strCache>
                <c:ptCount val="1"/>
                <c:pt idx="0">
                  <c:v>środki zewnętrzne</c:v>
                </c:pt>
              </c:strCache>
            </c:strRef>
          </c:tx>
          <c:invertIfNegative val="0"/>
          <c:dLbls>
            <c:spPr>
              <a:noFill/>
              <a:ln>
                <a:noFill/>
              </a:ln>
              <a:effectLst/>
            </c:spPr>
            <c:txPr>
              <a:bodyPr/>
              <a:lstStyle/>
              <a:p>
                <a:pPr>
                  <a:defRPr b="1"/>
                </a:pPr>
                <a:endParaRPr lang="pl-PL"/>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Arkusz1!$A$593:$A$606</c:f>
              <c:numCache>
                <c:formatCode>@</c:formatCode>
                <c:ptCount val="14"/>
                <c:pt idx="0">
                  <c:v>1998</c:v>
                </c:pt>
                <c:pt idx="1">
                  <c:v>1999</c:v>
                </c:pt>
                <c:pt idx="2">
                  <c:v>2000</c:v>
                </c:pt>
                <c:pt idx="3">
                  <c:v>2001</c:v>
                </c:pt>
                <c:pt idx="4">
                  <c:v>2002</c:v>
                </c:pt>
                <c:pt idx="5">
                  <c:v>2003</c:v>
                </c:pt>
                <c:pt idx="6">
                  <c:v>2004</c:v>
                </c:pt>
                <c:pt idx="7">
                  <c:v>2005</c:v>
                </c:pt>
                <c:pt idx="8">
                  <c:v>2006</c:v>
                </c:pt>
                <c:pt idx="9">
                  <c:v>2007</c:v>
                </c:pt>
                <c:pt idx="10">
                  <c:v>2008</c:v>
                </c:pt>
                <c:pt idx="11">
                  <c:v>2009</c:v>
                </c:pt>
                <c:pt idx="12">
                  <c:v>2010</c:v>
                </c:pt>
                <c:pt idx="13">
                  <c:v>2011</c:v>
                </c:pt>
              </c:numCache>
            </c:numRef>
          </c:cat>
          <c:val>
            <c:numRef>
              <c:f>Arkusz1!$C$593:$C$606</c:f>
              <c:numCache>
                <c:formatCode>#,##0.00</c:formatCode>
                <c:ptCount val="14"/>
                <c:pt idx="0">
                  <c:v>0</c:v>
                </c:pt>
                <c:pt idx="1">
                  <c:v>222167</c:v>
                </c:pt>
                <c:pt idx="2">
                  <c:v>3250000</c:v>
                </c:pt>
                <c:pt idx="3">
                  <c:v>238250</c:v>
                </c:pt>
                <c:pt idx="4">
                  <c:v>120000</c:v>
                </c:pt>
                <c:pt idx="5">
                  <c:v>10800</c:v>
                </c:pt>
                <c:pt idx="6">
                  <c:v>0</c:v>
                </c:pt>
                <c:pt idx="7">
                  <c:v>487599</c:v>
                </c:pt>
                <c:pt idx="8">
                  <c:v>8510975</c:v>
                </c:pt>
                <c:pt idx="9">
                  <c:v>30000</c:v>
                </c:pt>
                <c:pt idx="10">
                  <c:v>0</c:v>
                </c:pt>
                <c:pt idx="11">
                  <c:v>120000</c:v>
                </c:pt>
                <c:pt idx="12">
                  <c:v>7024336.5100000007</c:v>
                </c:pt>
                <c:pt idx="13">
                  <c:v>1108010.3500000001</c:v>
                </c:pt>
              </c:numCache>
            </c:numRef>
          </c:val>
        </c:ser>
        <c:dLbls>
          <c:showLegendKey val="0"/>
          <c:showVal val="1"/>
          <c:showCatName val="0"/>
          <c:showSerName val="0"/>
          <c:showPercent val="0"/>
          <c:showBubbleSize val="0"/>
        </c:dLbls>
        <c:gapWidth val="150"/>
        <c:shape val="box"/>
        <c:axId val="416140176"/>
        <c:axId val="416136648"/>
        <c:axId val="0"/>
      </c:bar3DChart>
      <c:catAx>
        <c:axId val="416140176"/>
        <c:scaling>
          <c:orientation val="minMax"/>
        </c:scaling>
        <c:delete val="0"/>
        <c:axPos val="l"/>
        <c:numFmt formatCode="@" sourceLinked="1"/>
        <c:majorTickMark val="none"/>
        <c:minorTickMark val="none"/>
        <c:tickLblPos val="nextTo"/>
        <c:txPr>
          <a:bodyPr/>
          <a:lstStyle/>
          <a:p>
            <a:pPr>
              <a:defRPr b="1"/>
            </a:pPr>
            <a:endParaRPr lang="pl-PL"/>
          </a:p>
        </c:txPr>
        <c:crossAx val="416136648"/>
        <c:crosses val="autoZero"/>
        <c:auto val="1"/>
        <c:lblAlgn val="ctr"/>
        <c:lblOffset val="100"/>
        <c:noMultiLvlLbl val="0"/>
      </c:catAx>
      <c:valAx>
        <c:axId val="416136648"/>
        <c:scaling>
          <c:orientation val="minMax"/>
        </c:scaling>
        <c:delete val="1"/>
        <c:axPos val="b"/>
        <c:numFmt formatCode="#,##0.00" sourceLinked="1"/>
        <c:majorTickMark val="none"/>
        <c:minorTickMark val="none"/>
        <c:tickLblPos val="none"/>
        <c:crossAx val="416140176"/>
        <c:crosses val="autoZero"/>
        <c:crossBetween val="between"/>
      </c:valAx>
    </c:plotArea>
    <c:legend>
      <c:legendPos val="t"/>
      <c:layout>
        <c:manualLayout>
          <c:xMode val="edge"/>
          <c:yMode val="edge"/>
          <c:x val="0.59369252454554289"/>
          <c:y val="4.1152149075342787E-2"/>
          <c:w val="0.33113334791484511"/>
          <c:h val="9.8181134880760829E-2"/>
        </c:manualLayout>
      </c:layout>
      <c:overlay val="0"/>
      <c:txPr>
        <a:bodyPr/>
        <a:lstStyle/>
        <a:p>
          <a:pPr>
            <a:defRPr b="1"/>
          </a:pPr>
          <a:endParaRPr lang="pl-PL"/>
        </a:p>
      </c:txPr>
    </c:legend>
    <c:plotVisOnly val="1"/>
    <c:dispBlanksAs val="gap"/>
    <c:showDLblsOverMax val="0"/>
  </c:chart>
  <c:externalData r:id="rId1">
    <c:autoUpdate val="0"/>
  </c:externalData>
</c:chartSpace>
</file>

<file path=ppt/charts/chart23.xml><?xml version="1.0" encoding="utf-8"?>
<c:chartSpace xmlns:c="http://schemas.openxmlformats.org/drawingml/2006/chart" xmlns:a="http://schemas.openxmlformats.org/drawingml/2006/main" xmlns:r="http://schemas.openxmlformats.org/officeDocument/2006/relationships">
  <c:date1904 val="0"/>
  <c:lang val="pl-PL"/>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30"/>
      <c:rotY val="0"/>
      <c:rAngAx val="0"/>
    </c:view3D>
    <c:floor>
      <c:thickness val="0"/>
    </c:floor>
    <c:sideWall>
      <c:thickness val="0"/>
    </c:sideWall>
    <c:backWall>
      <c:thickness val="0"/>
    </c:backWall>
    <c:plotArea>
      <c:layout/>
      <c:pie3DChart>
        <c:varyColors val="1"/>
        <c:ser>
          <c:idx val="0"/>
          <c:order val="0"/>
          <c:explosion val="25"/>
          <c:dLbls>
            <c:dLbl>
              <c:idx val="0"/>
              <c:tx>
                <c:rich>
                  <a:bodyPr/>
                  <a:lstStyle/>
                  <a:p>
                    <a:pPr>
                      <a:defRPr sz="1100" b="1"/>
                    </a:pPr>
                    <a:r>
                      <a:rPr lang="en-US" sz="1100" dirty="0"/>
                      <a:t>35 965 </a:t>
                    </a:r>
                    <a:r>
                      <a:rPr lang="en-US" sz="1100" dirty="0" smtClean="0"/>
                      <a:t>074,41</a:t>
                    </a:r>
                    <a:r>
                      <a:rPr lang="pl-PL" sz="1100" dirty="0" smtClean="0"/>
                      <a:t> zł</a:t>
                    </a:r>
                    <a:r>
                      <a:rPr lang="en-US" sz="1100" dirty="0" smtClean="0"/>
                      <a:t>; </a:t>
                    </a:r>
                    <a:endParaRPr lang="pl-PL" sz="1100" dirty="0" smtClean="0"/>
                  </a:p>
                  <a:p>
                    <a:pPr>
                      <a:defRPr sz="1100" b="1"/>
                    </a:pPr>
                    <a:r>
                      <a:rPr lang="pl-PL" sz="1100" dirty="0" smtClean="0"/>
                      <a:t>(</a:t>
                    </a:r>
                    <a:r>
                      <a:rPr lang="en-US" sz="1100" dirty="0" smtClean="0"/>
                      <a:t>63%</a:t>
                    </a:r>
                    <a:r>
                      <a:rPr lang="pl-PL" sz="1100" dirty="0" smtClean="0"/>
                      <a:t>)</a:t>
                    </a:r>
                    <a:endParaRPr lang="en-US" sz="1100" dirty="0"/>
                  </a:p>
                </c:rich>
              </c:tx>
              <c:spPr/>
              <c:dLblPos val="ctr"/>
              <c:showLegendKey val="0"/>
              <c:showVal val="1"/>
              <c:showCatName val="0"/>
              <c:showSerName val="0"/>
              <c:showPercent val="1"/>
              <c:showBubbleSize val="0"/>
              <c:extLst>
                <c:ext xmlns:c15="http://schemas.microsoft.com/office/drawing/2012/chart" uri="{CE6537A1-D6FC-4f65-9D91-7224C49458BB}"/>
              </c:extLst>
            </c:dLbl>
            <c:dLbl>
              <c:idx val="1"/>
              <c:tx>
                <c:rich>
                  <a:bodyPr/>
                  <a:lstStyle/>
                  <a:p>
                    <a:pPr>
                      <a:defRPr sz="1100" b="1"/>
                    </a:pPr>
                    <a:r>
                      <a:rPr lang="en-US" sz="1100" dirty="0"/>
                      <a:t>21 122 </a:t>
                    </a:r>
                    <a:r>
                      <a:rPr lang="en-US" sz="1100" dirty="0" smtClean="0"/>
                      <a:t>137,86</a:t>
                    </a:r>
                    <a:r>
                      <a:rPr lang="pl-PL" sz="1100" dirty="0" smtClean="0"/>
                      <a:t> zł</a:t>
                    </a:r>
                    <a:r>
                      <a:rPr lang="en-US" sz="1100" dirty="0" smtClean="0"/>
                      <a:t>; </a:t>
                    </a:r>
                    <a:endParaRPr lang="pl-PL" sz="1100" dirty="0" smtClean="0"/>
                  </a:p>
                  <a:p>
                    <a:pPr>
                      <a:defRPr sz="1100" b="1"/>
                    </a:pPr>
                    <a:r>
                      <a:rPr lang="pl-PL" sz="1100" dirty="0" smtClean="0"/>
                      <a:t>(</a:t>
                    </a:r>
                    <a:r>
                      <a:rPr lang="en-US" sz="1100" dirty="0" smtClean="0"/>
                      <a:t>37%</a:t>
                    </a:r>
                    <a:r>
                      <a:rPr lang="pl-PL" sz="1100" dirty="0" smtClean="0"/>
                      <a:t>)</a:t>
                    </a:r>
                    <a:endParaRPr lang="en-US" sz="1100" dirty="0"/>
                  </a:p>
                </c:rich>
              </c:tx>
              <c:spPr/>
              <c:dLblPos val="ctr"/>
              <c:showLegendKey val="0"/>
              <c:showVal val="1"/>
              <c:showCatName val="0"/>
              <c:showSerName val="0"/>
              <c:showPercent val="1"/>
              <c:showBubbleSize val="0"/>
              <c:extLst>
                <c:ext xmlns:c15="http://schemas.microsoft.com/office/drawing/2012/chart" uri="{CE6537A1-D6FC-4f65-9D91-7224C49458BB}"/>
              </c:extLst>
            </c:dLbl>
            <c:spPr>
              <a:noFill/>
              <a:ln>
                <a:noFill/>
              </a:ln>
              <a:effectLst/>
            </c:spPr>
            <c:txPr>
              <a:bodyPr/>
              <a:lstStyle/>
              <a:p>
                <a:pPr>
                  <a:defRPr sz="1400" b="1"/>
                </a:pPr>
                <a:endParaRPr lang="pl-PL"/>
              </a:p>
            </c:txPr>
            <c:dLblPos val="ctr"/>
            <c:showLegendKey val="0"/>
            <c:showVal val="1"/>
            <c:showCatName val="0"/>
            <c:showSerName val="0"/>
            <c:showPercent val="1"/>
            <c:showBubbleSize val="0"/>
            <c:showLeaderLines val="1"/>
            <c:extLst>
              <c:ext xmlns:c15="http://schemas.microsoft.com/office/drawing/2012/chart" uri="{CE6537A1-D6FC-4f65-9D91-7224C49458BB}"/>
            </c:extLst>
          </c:dLbls>
          <c:cat>
            <c:strRef>
              <c:f>[Zeszyt1.xlsx]Arkusz1!$B$592,[Zeszyt1.xlsx]Arkusz1!$C$592</c:f>
              <c:strCache>
                <c:ptCount val="2"/>
                <c:pt idx="0">
                  <c:v>środki własne</c:v>
                </c:pt>
                <c:pt idx="1">
                  <c:v>środki zewnętrzne</c:v>
                </c:pt>
              </c:strCache>
            </c:strRef>
          </c:cat>
          <c:val>
            <c:numRef>
              <c:f>[Zeszyt1.xlsx]Arkusz1!$B$607,[Zeszyt1.xlsx]Arkusz1!$C$607</c:f>
              <c:numCache>
                <c:formatCode>#,##0.00</c:formatCode>
                <c:ptCount val="2"/>
                <c:pt idx="0">
                  <c:v>35965074.410000004</c:v>
                </c:pt>
                <c:pt idx="1">
                  <c:v>21122137.859999999</c:v>
                </c:pt>
              </c:numCache>
            </c:numRef>
          </c:val>
        </c:ser>
        <c:dLbls>
          <c:showLegendKey val="0"/>
          <c:showVal val="0"/>
          <c:showCatName val="0"/>
          <c:showSerName val="0"/>
          <c:showPercent val="0"/>
          <c:showBubbleSize val="0"/>
          <c:showLeaderLines val="1"/>
        </c:dLbls>
      </c:pie3DChart>
    </c:plotArea>
    <c:legend>
      <c:legendPos val="b"/>
      <c:layout>
        <c:manualLayout>
          <c:xMode val="edge"/>
          <c:yMode val="edge"/>
          <c:x val="0.14988421528358237"/>
          <c:y val="0.74279529007328182"/>
          <c:w val="0.70023131946583062"/>
          <c:h val="0.23239848818774658"/>
        </c:manualLayout>
      </c:layout>
      <c:overlay val="0"/>
      <c:txPr>
        <a:bodyPr/>
        <a:lstStyle/>
        <a:p>
          <a:pPr>
            <a:defRPr b="1"/>
          </a:pPr>
          <a:endParaRPr lang="pl-PL"/>
        </a:p>
      </c:txPr>
    </c:legend>
    <c:plotVisOnly val="1"/>
    <c:dispBlanksAs val="gap"/>
    <c:showDLblsOverMax val="0"/>
  </c:chart>
  <c:externalData r:id="rId1">
    <c:autoUpdate val="0"/>
  </c:externalData>
</c:chartSpace>
</file>

<file path=ppt/charts/chart24.xml><?xml version="1.0" encoding="utf-8"?>
<c:chartSpace xmlns:c="http://schemas.openxmlformats.org/drawingml/2006/chart" xmlns:a="http://schemas.openxmlformats.org/drawingml/2006/main" xmlns:r="http://schemas.openxmlformats.org/officeDocument/2006/relationships">
  <c:date1904 val="0"/>
  <c:lang val="pl-PL"/>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rotY val="20"/>
      <c:rAngAx val="1"/>
    </c:view3D>
    <c:floor>
      <c:thickness val="0"/>
    </c:floor>
    <c:sideWall>
      <c:thickness val="0"/>
    </c:sideWall>
    <c:backWall>
      <c:thickness val="0"/>
    </c:backWall>
    <c:plotArea>
      <c:layout/>
      <c:bar3DChart>
        <c:barDir val="col"/>
        <c:grouping val="stacked"/>
        <c:varyColors val="0"/>
        <c:ser>
          <c:idx val="0"/>
          <c:order val="0"/>
          <c:tx>
            <c:strRef>
              <c:f>Arkusz1!$B$625</c:f>
              <c:strCache>
                <c:ptCount val="1"/>
                <c:pt idx="0">
                  <c:v>inwestycje własne</c:v>
                </c:pt>
              </c:strCache>
            </c:strRef>
          </c:tx>
          <c:invertIfNegative val="0"/>
          <c:cat>
            <c:numRef>
              <c:f>Arkusz1!$A$626:$A$639</c:f>
              <c:numCache>
                <c:formatCode>General</c:formatCode>
                <c:ptCount val="14"/>
                <c:pt idx="0">
                  <c:v>1998</c:v>
                </c:pt>
                <c:pt idx="1">
                  <c:v>1999</c:v>
                </c:pt>
                <c:pt idx="2">
                  <c:v>2000</c:v>
                </c:pt>
                <c:pt idx="3">
                  <c:v>2001</c:v>
                </c:pt>
                <c:pt idx="4">
                  <c:v>2002</c:v>
                </c:pt>
                <c:pt idx="5">
                  <c:v>2003</c:v>
                </c:pt>
                <c:pt idx="6">
                  <c:v>2004</c:v>
                </c:pt>
                <c:pt idx="7">
                  <c:v>2005</c:v>
                </c:pt>
                <c:pt idx="8">
                  <c:v>2006</c:v>
                </c:pt>
                <c:pt idx="9">
                  <c:v>2007</c:v>
                </c:pt>
                <c:pt idx="10">
                  <c:v>2008</c:v>
                </c:pt>
                <c:pt idx="11">
                  <c:v>2009</c:v>
                </c:pt>
                <c:pt idx="12">
                  <c:v>2010</c:v>
                </c:pt>
                <c:pt idx="13">
                  <c:v>2011</c:v>
                </c:pt>
              </c:numCache>
            </c:numRef>
          </c:cat>
          <c:val>
            <c:numRef>
              <c:f>Arkusz1!$B$626:$B$639</c:f>
              <c:numCache>
                <c:formatCode>#,##0.00</c:formatCode>
                <c:ptCount val="14"/>
                <c:pt idx="0">
                  <c:v>1469703</c:v>
                </c:pt>
                <c:pt idx="1">
                  <c:v>1817355</c:v>
                </c:pt>
                <c:pt idx="2">
                  <c:v>891666</c:v>
                </c:pt>
                <c:pt idx="3">
                  <c:v>675461</c:v>
                </c:pt>
                <c:pt idx="4">
                  <c:v>321197</c:v>
                </c:pt>
                <c:pt idx="5">
                  <c:v>232948</c:v>
                </c:pt>
                <c:pt idx="6">
                  <c:v>15726</c:v>
                </c:pt>
                <c:pt idx="7">
                  <c:v>49605</c:v>
                </c:pt>
                <c:pt idx="8">
                  <c:v>49532</c:v>
                </c:pt>
                <c:pt idx="9">
                  <c:v>101327</c:v>
                </c:pt>
                <c:pt idx="10">
                  <c:v>3130315</c:v>
                </c:pt>
                <c:pt idx="11">
                  <c:v>2670038</c:v>
                </c:pt>
                <c:pt idx="12">
                  <c:v>3724846.7</c:v>
                </c:pt>
                <c:pt idx="13">
                  <c:v>242098.12</c:v>
                </c:pt>
              </c:numCache>
            </c:numRef>
          </c:val>
        </c:ser>
        <c:ser>
          <c:idx val="1"/>
          <c:order val="1"/>
          <c:tx>
            <c:strRef>
              <c:f>Arkusz1!$C$625</c:f>
              <c:strCache>
                <c:ptCount val="1"/>
                <c:pt idx="0">
                  <c:v>inwestycje obce</c:v>
                </c:pt>
              </c:strCache>
            </c:strRef>
          </c:tx>
          <c:invertIfNegative val="0"/>
          <c:cat>
            <c:numRef>
              <c:f>Arkusz1!$A$626:$A$639</c:f>
              <c:numCache>
                <c:formatCode>General</c:formatCode>
                <c:ptCount val="14"/>
                <c:pt idx="0">
                  <c:v>1998</c:v>
                </c:pt>
                <c:pt idx="1">
                  <c:v>1999</c:v>
                </c:pt>
                <c:pt idx="2">
                  <c:v>2000</c:v>
                </c:pt>
                <c:pt idx="3">
                  <c:v>2001</c:v>
                </c:pt>
                <c:pt idx="4">
                  <c:v>2002</c:v>
                </c:pt>
                <c:pt idx="5">
                  <c:v>2003</c:v>
                </c:pt>
                <c:pt idx="6">
                  <c:v>2004</c:v>
                </c:pt>
                <c:pt idx="7">
                  <c:v>2005</c:v>
                </c:pt>
                <c:pt idx="8">
                  <c:v>2006</c:v>
                </c:pt>
                <c:pt idx="9">
                  <c:v>2007</c:v>
                </c:pt>
                <c:pt idx="10">
                  <c:v>2008</c:v>
                </c:pt>
                <c:pt idx="11">
                  <c:v>2009</c:v>
                </c:pt>
                <c:pt idx="12">
                  <c:v>2010</c:v>
                </c:pt>
                <c:pt idx="13">
                  <c:v>2011</c:v>
                </c:pt>
              </c:numCache>
            </c:numRef>
          </c:cat>
          <c:val>
            <c:numRef>
              <c:f>Arkusz1!$C$626:$C$639</c:f>
              <c:numCache>
                <c:formatCode>General</c:formatCode>
                <c:ptCount val="14"/>
                <c:pt idx="0" formatCode="#,##0.00">
                  <c:v>25000</c:v>
                </c:pt>
                <c:pt idx="9" formatCode="#,##0.00">
                  <c:v>12000</c:v>
                </c:pt>
              </c:numCache>
            </c:numRef>
          </c:val>
        </c:ser>
        <c:ser>
          <c:idx val="2"/>
          <c:order val="2"/>
          <c:tx>
            <c:strRef>
              <c:f>Arkusz1!$D$625</c:f>
              <c:strCache>
                <c:ptCount val="1"/>
                <c:pt idx="0">
                  <c:v>aporty</c:v>
                </c:pt>
              </c:strCache>
            </c:strRef>
          </c:tx>
          <c:invertIfNegative val="0"/>
          <c:cat>
            <c:numRef>
              <c:f>Arkusz1!$A$626:$A$639</c:f>
              <c:numCache>
                <c:formatCode>General</c:formatCode>
                <c:ptCount val="14"/>
                <c:pt idx="0">
                  <c:v>1998</c:v>
                </c:pt>
                <c:pt idx="1">
                  <c:v>1999</c:v>
                </c:pt>
                <c:pt idx="2">
                  <c:v>2000</c:v>
                </c:pt>
                <c:pt idx="3">
                  <c:v>2001</c:v>
                </c:pt>
                <c:pt idx="4">
                  <c:v>2002</c:v>
                </c:pt>
                <c:pt idx="5">
                  <c:v>2003</c:v>
                </c:pt>
                <c:pt idx="6">
                  <c:v>2004</c:v>
                </c:pt>
                <c:pt idx="7">
                  <c:v>2005</c:v>
                </c:pt>
                <c:pt idx="8">
                  <c:v>2006</c:v>
                </c:pt>
                <c:pt idx="9">
                  <c:v>2007</c:v>
                </c:pt>
                <c:pt idx="10">
                  <c:v>2008</c:v>
                </c:pt>
                <c:pt idx="11">
                  <c:v>2009</c:v>
                </c:pt>
                <c:pt idx="12">
                  <c:v>2010</c:v>
                </c:pt>
                <c:pt idx="13">
                  <c:v>2011</c:v>
                </c:pt>
              </c:numCache>
            </c:numRef>
          </c:cat>
          <c:val>
            <c:numRef>
              <c:f>Arkusz1!$D$626:$D$639</c:f>
              <c:numCache>
                <c:formatCode>General</c:formatCode>
                <c:ptCount val="14"/>
                <c:pt idx="2" formatCode="#,##0.00">
                  <c:v>220000</c:v>
                </c:pt>
              </c:numCache>
            </c:numRef>
          </c:val>
        </c:ser>
        <c:dLbls>
          <c:showLegendKey val="0"/>
          <c:showVal val="0"/>
          <c:showCatName val="0"/>
          <c:showSerName val="0"/>
          <c:showPercent val="0"/>
          <c:showBubbleSize val="0"/>
        </c:dLbls>
        <c:gapWidth val="150"/>
        <c:shape val="box"/>
        <c:axId val="429947088"/>
        <c:axId val="429948656"/>
        <c:axId val="0"/>
      </c:bar3DChart>
      <c:catAx>
        <c:axId val="429947088"/>
        <c:scaling>
          <c:orientation val="minMax"/>
        </c:scaling>
        <c:delete val="0"/>
        <c:axPos val="b"/>
        <c:numFmt formatCode="General" sourceLinked="1"/>
        <c:majorTickMark val="out"/>
        <c:minorTickMark val="none"/>
        <c:tickLblPos val="nextTo"/>
        <c:txPr>
          <a:bodyPr/>
          <a:lstStyle/>
          <a:p>
            <a:pPr>
              <a:defRPr b="1"/>
            </a:pPr>
            <a:endParaRPr lang="pl-PL"/>
          </a:p>
        </c:txPr>
        <c:crossAx val="429948656"/>
        <c:crosses val="autoZero"/>
        <c:auto val="1"/>
        <c:lblAlgn val="ctr"/>
        <c:lblOffset val="100"/>
        <c:noMultiLvlLbl val="0"/>
      </c:catAx>
      <c:valAx>
        <c:axId val="429948656"/>
        <c:scaling>
          <c:orientation val="minMax"/>
        </c:scaling>
        <c:delete val="0"/>
        <c:axPos val="l"/>
        <c:majorGridlines/>
        <c:numFmt formatCode="#,##0.00" sourceLinked="1"/>
        <c:majorTickMark val="out"/>
        <c:minorTickMark val="none"/>
        <c:tickLblPos val="nextTo"/>
        <c:txPr>
          <a:bodyPr/>
          <a:lstStyle/>
          <a:p>
            <a:pPr>
              <a:defRPr b="1"/>
            </a:pPr>
            <a:endParaRPr lang="pl-PL"/>
          </a:p>
        </c:txPr>
        <c:crossAx val="429947088"/>
        <c:crosses val="autoZero"/>
        <c:crossBetween val="between"/>
      </c:valAx>
    </c:plotArea>
    <c:legend>
      <c:legendPos val="r"/>
      <c:overlay val="0"/>
    </c:legend>
    <c:plotVisOnly val="1"/>
    <c:dispBlanksAs val="gap"/>
    <c:showDLblsOverMax val="0"/>
  </c:chart>
  <c:externalData r:id="rId1">
    <c:autoUpdate val="0"/>
  </c:externalData>
</c:chartSpace>
</file>

<file path=ppt/charts/chart25.xml><?xml version="1.0" encoding="utf-8"?>
<c:chartSpace xmlns:c="http://schemas.openxmlformats.org/drawingml/2006/chart" xmlns:a="http://schemas.openxmlformats.org/drawingml/2006/main" xmlns:r="http://schemas.openxmlformats.org/officeDocument/2006/relationships">
  <c:date1904 val="0"/>
  <c:lang val="pl-PL"/>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rAngAx val="1"/>
    </c:view3D>
    <c:floor>
      <c:thickness val="0"/>
    </c:floor>
    <c:sideWall>
      <c:thickness val="0"/>
    </c:sideWall>
    <c:backWall>
      <c:thickness val="0"/>
    </c:backWall>
    <c:plotArea>
      <c:layout/>
      <c:bar3DChart>
        <c:barDir val="bar"/>
        <c:grouping val="clustered"/>
        <c:varyColors val="0"/>
        <c:ser>
          <c:idx val="0"/>
          <c:order val="0"/>
          <c:tx>
            <c:strRef>
              <c:f>Arkusz1!$B$646</c:f>
              <c:strCache>
                <c:ptCount val="1"/>
                <c:pt idx="0">
                  <c:v>środki własne</c:v>
                </c:pt>
              </c:strCache>
            </c:strRef>
          </c:tx>
          <c:invertIfNegative val="0"/>
          <c:dLbls>
            <c:spPr>
              <a:noFill/>
              <a:ln>
                <a:noFill/>
              </a:ln>
              <a:effectLst/>
            </c:spPr>
            <c:txPr>
              <a:bodyPr/>
              <a:lstStyle/>
              <a:p>
                <a:pPr>
                  <a:defRPr b="1"/>
                </a:pPr>
                <a:endParaRPr lang="pl-PL"/>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Arkusz1!$A$647:$A$660</c:f>
              <c:numCache>
                <c:formatCode>General</c:formatCode>
                <c:ptCount val="14"/>
                <c:pt idx="0">
                  <c:v>1998</c:v>
                </c:pt>
                <c:pt idx="1">
                  <c:v>1999</c:v>
                </c:pt>
                <c:pt idx="2">
                  <c:v>2000</c:v>
                </c:pt>
                <c:pt idx="3">
                  <c:v>2001</c:v>
                </c:pt>
                <c:pt idx="4">
                  <c:v>2002</c:v>
                </c:pt>
                <c:pt idx="5">
                  <c:v>2003</c:v>
                </c:pt>
                <c:pt idx="6">
                  <c:v>2004</c:v>
                </c:pt>
                <c:pt idx="7">
                  <c:v>2005</c:v>
                </c:pt>
                <c:pt idx="8">
                  <c:v>2006</c:v>
                </c:pt>
                <c:pt idx="9">
                  <c:v>2007</c:v>
                </c:pt>
                <c:pt idx="10">
                  <c:v>2008</c:v>
                </c:pt>
                <c:pt idx="11">
                  <c:v>2009</c:v>
                </c:pt>
                <c:pt idx="12">
                  <c:v>2010</c:v>
                </c:pt>
                <c:pt idx="13">
                  <c:v>2011</c:v>
                </c:pt>
              </c:numCache>
            </c:numRef>
          </c:cat>
          <c:val>
            <c:numRef>
              <c:f>Arkusz1!$B$647:$B$660</c:f>
              <c:numCache>
                <c:formatCode>#,##0.00</c:formatCode>
                <c:ptCount val="14"/>
                <c:pt idx="0">
                  <c:v>1469703</c:v>
                </c:pt>
                <c:pt idx="1">
                  <c:v>1817355</c:v>
                </c:pt>
                <c:pt idx="2">
                  <c:v>869666</c:v>
                </c:pt>
                <c:pt idx="3">
                  <c:v>675461</c:v>
                </c:pt>
                <c:pt idx="4">
                  <c:v>321197</c:v>
                </c:pt>
                <c:pt idx="5">
                  <c:v>232948</c:v>
                </c:pt>
                <c:pt idx="6">
                  <c:v>15726</c:v>
                </c:pt>
                <c:pt idx="7">
                  <c:v>49605</c:v>
                </c:pt>
                <c:pt idx="8">
                  <c:v>49532</c:v>
                </c:pt>
                <c:pt idx="9">
                  <c:v>101327</c:v>
                </c:pt>
                <c:pt idx="10">
                  <c:v>3118315</c:v>
                </c:pt>
                <c:pt idx="11">
                  <c:v>2670038</c:v>
                </c:pt>
                <c:pt idx="12">
                  <c:v>3523610.8099999987</c:v>
                </c:pt>
                <c:pt idx="13">
                  <c:v>134799.06</c:v>
                </c:pt>
              </c:numCache>
            </c:numRef>
          </c:val>
        </c:ser>
        <c:ser>
          <c:idx val="1"/>
          <c:order val="1"/>
          <c:tx>
            <c:strRef>
              <c:f>Arkusz1!$C$646</c:f>
              <c:strCache>
                <c:ptCount val="1"/>
                <c:pt idx="0">
                  <c:v>środki zewnętrzne</c:v>
                </c:pt>
              </c:strCache>
            </c:strRef>
          </c:tx>
          <c:invertIfNegative val="0"/>
          <c:dLbls>
            <c:spPr>
              <a:noFill/>
              <a:ln>
                <a:noFill/>
              </a:ln>
              <a:effectLst/>
            </c:spPr>
            <c:txPr>
              <a:bodyPr/>
              <a:lstStyle/>
              <a:p>
                <a:pPr>
                  <a:defRPr b="1"/>
                </a:pPr>
                <a:endParaRPr lang="pl-PL"/>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Arkusz1!$A$647:$A$660</c:f>
              <c:numCache>
                <c:formatCode>General</c:formatCode>
                <c:ptCount val="14"/>
                <c:pt idx="0">
                  <c:v>1998</c:v>
                </c:pt>
                <c:pt idx="1">
                  <c:v>1999</c:v>
                </c:pt>
                <c:pt idx="2">
                  <c:v>2000</c:v>
                </c:pt>
                <c:pt idx="3">
                  <c:v>2001</c:v>
                </c:pt>
                <c:pt idx="4">
                  <c:v>2002</c:v>
                </c:pt>
                <c:pt idx="5">
                  <c:v>2003</c:v>
                </c:pt>
                <c:pt idx="6">
                  <c:v>2004</c:v>
                </c:pt>
                <c:pt idx="7">
                  <c:v>2005</c:v>
                </c:pt>
                <c:pt idx="8">
                  <c:v>2006</c:v>
                </c:pt>
                <c:pt idx="9">
                  <c:v>2007</c:v>
                </c:pt>
                <c:pt idx="10">
                  <c:v>2008</c:v>
                </c:pt>
                <c:pt idx="11">
                  <c:v>2009</c:v>
                </c:pt>
                <c:pt idx="12">
                  <c:v>2010</c:v>
                </c:pt>
                <c:pt idx="13">
                  <c:v>2011</c:v>
                </c:pt>
              </c:numCache>
            </c:numRef>
          </c:cat>
          <c:val>
            <c:numRef>
              <c:f>Arkusz1!$C$647:$C$660</c:f>
              <c:numCache>
                <c:formatCode>#,##0.00</c:formatCode>
                <c:ptCount val="14"/>
                <c:pt idx="0">
                  <c:v>0</c:v>
                </c:pt>
                <c:pt idx="1">
                  <c:v>0</c:v>
                </c:pt>
                <c:pt idx="2">
                  <c:v>22000</c:v>
                </c:pt>
                <c:pt idx="3">
                  <c:v>0</c:v>
                </c:pt>
                <c:pt idx="4">
                  <c:v>0</c:v>
                </c:pt>
                <c:pt idx="5">
                  <c:v>0</c:v>
                </c:pt>
                <c:pt idx="6">
                  <c:v>0</c:v>
                </c:pt>
                <c:pt idx="7">
                  <c:v>0</c:v>
                </c:pt>
                <c:pt idx="8">
                  <c:v>0</c:v>
                </c:pt>
                <c:pt idx="9">
                  <c:v>0</c:v>
                </c:pt>
                <c:pt idx="10">
                  <c:v>12000</c:v>
                </c:pt>
                <c:pt idx="11">
                  <c:v>0</c:v>
                </c:pt>
                <c:pt idx="12">
                  <c:v>201235.88999999966</c:v>
                </c:pt>
                <c:pt idx="13">
                  <c:v>107299.06</c:v>
                </c:pt>
              </c:numCache>
            </c:numRef>
          </c:val>
        </c:ser>
        <c:dLbls>
          <c:showLegendKey val="0"/>
          <c:showVal val="1"/>
          <c:showCatName val="0"/>
          <c:showSerName val="0"/>
          <c:showPercent val="0"/>
          <c:showBubbleSize val="0"/>
        </c:dLbls>
        <c:gapWidth val="150"/>
        <c:shape val="box"/>
        <c:axId val="429971000"/>
        <c:axId val="429971392"/>
        <c:axId val="0"/>
      </c:bar3DChart>
      <c:catAx>
        <c:axId val="429971000"/>
        <c:scaling>
          <c:orientation val="minMax"/>
        </c:scaling>
        <c:delete val="0"/>
        <c:axPos val="l"/>
        <c:numFmt formatCode="General" sourceLinked="1"/>
        <c:majorTickMark val="none"/>
        <c:minorTickMark val="none"/>
        <c:tickLblPos val="nextTo"/>
        <c:txPr>
          <a:bodyPr/>
          <a:lstStyle/>
          <a:p>
            <a:pPr>
              <a:defRPr b="1"/>
            </a:pPr>
            <a:endParaRPr lang="pl-PL"/>
          </a:p>
        </c:txPr>
        <c:crossAx val="429971392"/>
        <c:crosses val="autoZero"/>
        <c:auto val="1"/>
        <c:lblAlgn val="ctr"/>
        <c:lblOffset val="100"/>
        <c:noMultiLvlLbl val="0"/>
      </c:catAx>
      <c:valAx>
        <c:axId val="429971392"/>
        <c:scaling>
          <c:orientation val="minMax"/>
        </c:scaling>
        <c:delete val="1"/>
        <c:axPos val="b"/>
        <c:numFmt formatCode="#,##0.00" sourceLinked="1"/>
        <c:majorTickMark val="out"/>
        <c:minorTickMark val="none"/>
        <c:tickLblPos val="none"/>
        <c:crossAx val="429971000"/>
        <c:crosses val="autoZero"/>
        <c:crossBetween val="between"/>
      </c:valAx>
    </c:plotArea>
    <c:legend>
      <c:legendPos val="t"/>
      <c:layout>
        <c:manualLayout>
          <c:xMode val="edge"/>
          <c:yMode val="edge"/>
          <c:x val="0.58597647516282658"/>
          <c:y val="8.1583390392583E-2"/>
          <c:w val="0.34810865655681922"/>
          <c:h val="9.4088057159008642E-2"/>
        </c:manualLayout>
      </c:layout>
      <c:overlay val="0"/>
      <c:txPr>
        <a:bodyPr/>
        <a:lstStyle/>
        <a:p>
          <a:pPr>
            <a:defRPr b="1"/>
          </a:pPr>
          <a:endParaRPr lang="pl-PL"/>
        </a:p>
      </c:txPr>
    </c:legend>
    <c:plotVisOnly val="1"/>
    <c:dispBlanksAs val="gap"/>
    <c:showDLblsOverMax val="0"/>
  </c:chart>
  <c:externalData r:id="rId1">
    <c:autoUpdate val="0"/>
  </c:externalData>
</c:chartSpace>
</file>

<file path=ppt/charts/chart26.xml><?xml version="1.0" encoding="utf-8"?>
<c:chartSpace xmlns:c="http://schemas.openxmlformats.org/drawingml/2006/chart" xmlns:a="http://schemas.openxmlformats.org/drawingml/2006/main" xmlns:r="http://schemas.openxmlformats.org/officeDocument/2006/relationships">
  <c:date1904 val="0"/>
  <c:lang val="pl-PL"/>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30"/>
      <c:rotY val="0"/>
      <c:rAngAx val="0"/>
    </c:view3D>
    <c:floor>
      <c:thickness val="0"/>
    </c:floor>
    <c:sideWall>
      <c:thickness val="0"/>
    </c:sideWall>
    <c:backWall>
      <c:thickness val="0"/>
    </c:backWall>
    <c:plotArea>
      <c:layout>
        <c:manualLayout>
          <c:layoutTarget val="inner"/>
          <c:xMode val="edge"/>
          <c:yMode val="edge"/>
          <c:x val="4.4444444444444502E-2"/>
          <c:y val="5.5555555555555455E-2"/>
          <c:w val="0.61814304461942393"/>
          <c:h val="0.89814814814814814"/>
        </c:manualLayout>
      </c:layout>
      <c:pie3DChart>
        <c:varyColors val="1"/>
        <c:ser>
          <c:idx val="0"/>
          <c:order val="0"/>
          <c:explosion val="25"/>
          <c:dLbls>
            <c:dLbl>
              <c:idx val="0"/>
              <c:tx>
                <c:rich>
                  <a:bodyPr/>
                  <a:lstStyle/>
                  <a:p>
                    <a:r>
                      <a:rPr lang="en-US"/>
                      <a:t>15 049 </a:t>
                    </a:r>
                    <a:r>
                      <a:rPr lang="en-US" smtClean="0"/>
                      <a:t>282,87</a:t>
                    </a:r>
                    <a:r>
                      <a:rPr lang="pl-PL" smtClean="0"/>
                      <a:t> zł</a:t>
                    </a:r>
                    <a:r>
                      <a:rPr lang="en-US" smtClean="0"/>
                      <a:t>; </a:t>
                    </a:r>
                    <a:endParaRPr lang="pl-PL" smtClean="0"/>
                  </a:p>
                  <a:p>
                    <a:r>
                      <a:rPr lang="pl-PL" smtClean="0"/>
                      <a:t>(</a:t>
                    </a:r>
                    <a:r>
                      <a:rPr lang="en-US" smtClean="0"/>
                      <a:t>98%</a:t>
                    </a:r>
                    <a:r>
                      <a:rPr lang="pl-PL" smtClean="0"/>
                      <a:t>)</a:t>
                    </a:r>
                    <a:endParaRPr lang="en-US"/>
                  </a:p>
                </c:rich>
              </c:tx>
              <c:dLblPos val="bestFit"/>
              <c:showLegendKey val="0"/>
              <c:showVal val="1"/>
              <c:showCatName val="0"/>
              <c:showSerName val="0"/>
              <c:showPercent val="1"/>
              <c:showBubbleSize val="0"/>
              <c:extLst>
                <c:ext xmlns:c15="http://schemas.microsoft.com/office/drawing/2012/chart" uri="{CE6537A1-D6FC-4f65-9D91-7224C49458BB}"/>
              </c:extLst>
            </c:dLbl>
            <c:dLbl>
              <c:idx val="1"/>
              <c:tx>
                <c:rich>
                  <a:bodyPr/>
                  <a:lstStyle/>
                  <a:p>
                    <a:r>
                      <a:rPr lang="en-US"/>
                      <a:t>342 </a:t>
                    </a:r>
                    <a:r>
                      <a:rPr lang="en-US" smtClean="0"/>
                      <a:t>534,95</a:t>
                    </a:r>
                    <a:r>
                      <a:rPr lang="pl-PL" smtClean="0"/>
                      <a:t> zł</a:t>
                    </a:r>
                    <a:r>
                      <a:rPr lang="en-US" smtClean="0"/>
                      <a:t>; </a:t>
                    </a:r>
                    <a:r>
                      <a:rPr lang="pl-PL" smtClean="0"/>
                      <a:t>(</a:t>
                    </a:r>
                    <a:r>
                      <a:rPr lang="en-US" smtClean="0"/>
                      <a:t>2%</a:t>
                    </a:r>
                    <a:r>
                      <a:rPr lang="pl-PL" smtClean="0"/>
                      <a:t>)</a:t>
                    </a:r>
                    <a:endParaRPr lang="en-US"/>
                  </a:p>
                </c:rich>
              </c:tx>
              <c:dLblPos val="bestFit"/>
              <c:showLegendKey val="0"/>
              <c:showVal val="1"/>
              <c:showCatName val="0"/>
              <c:showSerName val="0"/>
              <c:showPercent val="1"/>
              <c:showBubbleSize val="0"/>
              <c:extLst>
                <c:ext xmlns:c15="http://schemas.microsoft.com/office/drawing/2012/chart" uri="{CE6537A1-D6FC-4f65-9D91-7224C49458BB}"/>
              </c:extLst>
            </c:dLbl>
            <c:spPr>
              <a:noFill/>
              <a:ln>
                <a:noFill/>
              </a:ln>
              <a:effectLst/>
            </c:spPr>
            <c:txPr>
              <a:bodyPr/>
              <a:lstStyle/>
              <a:p>
                <a:pPr>
                  <a:defRPr sz="1100" b="1"/>
                </a:pPr>
                <a:endParaRPr lang="pl-PL"/>
              </a:p>
            </c:txPr>
            <c:dLblPos val="bestFit"/>
            <c:showLegendKey val="0"/>
            <c:showVal val="1"/>
            <c:showCatName val="0"/>
            <c:showSerName val="0"/>
            <c:showPercent val="1"/>
            <c:showBubbleSize val="0"/>
            <c:showLeaderLines val="1"/>
            <c:extLst>
              <c:ext xmlns:c15="http://schemas.microsoft.com/office/drawing/2012/chart" uri="{CE6537A1-D6FC-4f65-9D91-7224C49458BB}"/>
            </c:extLst>
          </c:dLbls>
          <c:cat>
            <c:strRef>
              <c:f>'[wydatki miasta Chojnice - tabelki ost..xls]Arkusz2'!$B$363,'[wydatki miasta Chojnice - tabelki ost..xls]Arkusz2'!$C$363</c:f>
              <c:strCache>
                <c:ptCount val="2"/>
                <c:pt idx="0">
                  <c:v>środki własne</c:v>
                </c:pt>
                <c:pt idx="1">
                  <c:v>środki zewnętrzne</c:v>
                </c:pt>
              </c:strCache>
            </c:strRef>
          </c:cat>
          <c:val>
            <c:numRef>
              <c:f>'[wydatki miasta Chojnice - tabelki ost..xls]Arkusz2'!$B$378,'[wydatki miasta Chojnice - tabelki ost..xls]Arkusz2'!$C$378</c:f>
              <c:numCache>
                <c:formatCode>#,##0.00</c:formatCode>
                <c:ptCount val="2"/>
                <c:pt idx="0">
                  <c:v>15049282.870000008</c:v>
                </c:pt>
                <c:pt idx="1">
                  <c:v>342534.95</c:v>
                </c:pt>
              </c:numCache>
            </c:numRef>
          </c:val>
        </c:ser>
        <c:dLbls>
          <c:showLegendKey val="0"/>
          <c:showVal val="0"/>
          <c:showCatName val="0"/>
          <c:showSerName val="0"/>
          <c:showPercent val="0"/>
          <c:showBubbleSize val="0"/>
          <c:showLeaderLines val="1"/>
        </c:dLbls>
      </c:pie3DChart>
    </c:plotArea>
    <c:legend>
      <c:legendPos val="b"/>
      <c:layout>
        <c:manualLayout>
          <c:xMode val="edge"/>
          <c:yMode val="edge"/>
          <c:x val="0.28602984406058396"/>
          <c:y val="0.75048666909301309"/>
          <c:w val="0.53682826366919811"/>
          <c:h val="8.3588566309247492E-2"/>
        </c:manualLayout>
      </c:layout>
      <c:overlay val="0"/>
      <c:txPr>
        <a:bodyPr/>
        <a:lstStyle/>
        <a:p>
          <a:pPr>
            <a:defRPr b="1"/>
          </a:pPr>
          <a:endParaRPr lang="pl-PL"/>
        </a:p>
      </c:txPr>
    </c:legend>
    <c:plotVisOnly val="1"/>
    <c:dispBlanksAs val="gap"/>
    <c:showDLblsOverMax val="0"/>
  </c:chart>
  <c:externalData r:id="rId1">
    <c:autoUpdate val="0"/>
  </c:externalData>
</c:chartSpace>
</file>

<file path=ppt/charts/chart27.xml><?xml version="1.0" encoding="utf-8"?>
<c:chartSpace xmlns:c="http://schemas.openxmlformats.org/drawingml/2006/chart" xmlns:a="http://schemas.openxmlformats.org/drawingml/2006/main" xmlns:r="http://schemas.openxmlformats.org/officeDocument/2006/relationships">
  <c:date1904 val="0"/>
  <c:lang val="pl-PL"/>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rotY val="20"/>
      <c:rAngAx val="1"/>
    </c:view3D>
    <c:floor>
      <c:thickness val="0"/>
    </c:floor>
    <c:sideWall>
      <c:thickness val="0"/>
    </c:sideWall>
    <c:backWall>
      <c:thickness val="0"/>
    </c:backWall>
    <c:plotArea>
      <c:layout/>
      <c:bar3DChart>
        <c:barDir val="col"/>
        <c:grouping val="stacked"/>
        <c:varyColors val="0"/>
        <c:ser>
          <c:idx val="0"/>
          <c:order val="0"/>
          <c:tx>
            <c:strRef>
              <c:f>Arkusz1!$B$670</c:f>
              <c:strCache>
                <c:ptCount val="1"/>
                <c:pt idx="0">
                  <c:v>inwestycje własne</c:v>
                </c:pt>
              </c:strCache>
            </c:strRef>
          </c:tx>
          <c:invertIfNegative val="0"/>
          <c:cat>
            <c:numRef>
              <c:f>Arkusz1!$A$671:$A$684</c:f>
              <c:numCache>
                <c:formatCode>General</c:formatCode>
                <c:ptCount val="14"/>
                <c:pt idx="0">
                  <c:v>1998</c:v>
                </c:pt>
                <c:pt idx="1">
                  <c:v>1999</c:v>
                </c:pt>
                <c:pt idx="2">
                  <c:v>2000</c:v>
                </c:pt>
                <c:pt idx="3">
                  <c:v>2001</c:v>
                </c:pt>
                <c:pt idx="4">
                  <c:v>2002</c:v>
                </c:pt>
                <c:pt idx="5">
                  <c:v>2003</c:v>
                </c:pt>
                <c:pt idx="6">
                  <c:v>2004</c:v>
                </c:pt>
                <c:pt idx="7">
                  <c:v>2005</c:v>
                </c:pt>
                <c:pt idx="8">
                  <c:v>2006</c:v>
                </c:pt>
                <c:pt idx="9">
                  <c:v>2007</c:v>
                </c:pt>
                <c:pt idx="10">
                  <c:v>2008</c:v>
                </c:pt>
                <c:pt idx="11">
                  <c:v>2009</c:v>
                </c:pt>
                <c:pt idx="12">
                  <c:v>2010</c:v>
                </c:pt>
                <c:pt idx="13">
                  <c:v>2011</c:v>
                </c:pt>
              </c:numCache>
            </c:numRef>
          </c:cat>
          <c:val>
            <c:numRef>
              <c:f>Arkusz1!$B$671:$B$684</c:f>
              <c:numCache>
                <c:formatCode>#,##0.00</c:formatCode>
                <c:ptCount val="14"/>
                <c:pt idx="0">
                  <c:v>39651</c:v>
                </c:pt>
                <c:pt idx="1">
                  <c:v>0</c:v>
                </c:pt>
                <c:pt idx="2">
                  <c:v>1338588</c:v>
                </c:pt>
                <c:pt idx="3">
                  <c:v>0</c:v>
                </c:pt>
                <c:pt idx="4">
                  <c:v>8660</c:v>
                </c:pt>
                <c:pt idx="5">
                  <c:v>38500</c:v>
                </c:pt>
                <c:pt idx="6">
                  <c:v>0</c:v>
                </c:pt>
                <c:pt idx="7">
                  <c:v>49565</c:v>
                </c:pt>
                <c:pt idx="8">
                  <c:v>3129346</c:v>
                </c:pt>
                <c:pt idx="9">
                  <c:v>1885859</c:v>
                </c:pt>
                <c:pt idx="10">
                  <c:v>9455</c:v>
                </c:pt>
                <c:pt idx="12">
                  <c:v>131376.1</c:v>
                </c:pt>
                <c:pt idx="13">
                  <c:v>5934.75</c:v>
                </c:pt>
              </c:numCache>
            </c:numRef>
          </c:val>
        </c:ser>
        <c:ser>
          <c:idx val="1"/>
          <c:order val="1"/>
          <c:tx>
            <c:strRef>
              <c:f>Arkusz1!$C$670</c:f>
              <c:strCache>
                <c:ptCount val="1"/>
                <c:pt idx="0">
                  <c:v>inwestycje obce</c:v>
                </c:pt>
              </c:strCache>
            </c:strRef>
          </c:tx>
          <c:invertIfNegative val="0"/>
          <c:cat>
            <c:numRef>
              <c:f>Arkusz1!$A$671:$A$684</c:f>
              <c:numCache>
                <c:formatCode>General</c:formatCode>
                <c:ptCount val="14"/>
                <c:pt idx="0">
                  <c:v>1998</c:v>
                </c:pt>
                <c:pt idx="1">
                  <c:v>1999</c:v>
                </c:pt>
                <c:pt idx="2">
                  <c:v>2000</c:v>
                </c:pt>
                <c:pt idx="3">
                  <c:v>2001</c:v>
                </c:pt>
                <c:pt idx="4">
                  <c:v>2002</c:v>
                </c:pt>
                <c:pt idx="5">
                  <c:v>2003</c:v>
                </c:pt>
                <c:pt idx="6">
                  <c:v>2004</c:v>
                </c:pt>
                <c:pt idx="7">
                  <c:v>2005</c:v>
                </c:pt>
                <c:pt idx="8">
                  <c:v>2006</c:v>
                </c:pt>
                <c:pt idx="9">
                  <c:v>2007</c:v>
                </c:pt>
                <c:pt idx="10">
                  <c:v>2008</c:v>
                </c:pt>
                <c:pt idx="11">
                  <c:v>2009</c:v>
                </c:pt>
                <c:pt idx="12">
                  <c:v>2010</c:v>
                </c:pt>
                <c:pt idx="13">
                  <c:v>2011</c:v>
                </c:pt>
              </c:numCache>
            </c:numRef>
          </c:cat>
          <c:val>
            <c:numRef>
              <c:f>Arkusz1!$C$671:$C$684</c:f>
              <c:numCache>
                <c:formatCode>General</c:formatCode>
                <c:ptCount val="14"/>
                <c:pt idx="11" formatCode="#,##0.00">
                  <c:v>15000</c:v>
                </c:pt>
                <c:pt idx="13" formatCode="#,##0.00">
                  <c:v>105221.62000000002</c:v>
                </c:pt>
              </c:numCache>
            </c:numRef>
          </c:val>
        </c:ser>
        <c:dLbls>
          <c:showLegendKey val="0"/>
          <c:showVal val="0"/>
          <c:showCatName val="0"/>
          <c:showSerName val="0"/>
          <c:showPercent val="0"/>
          <c:showBubbleSize val="0"/>
        </c:dLbls>
        <c:gapWidth val="150"/>
        <c:shape val="box"/>
        <c:axId val="416117200"/>
        <c:axId val="416114064"/>
        <c:axId val="0"/>
      </c:bar3DChart>
      <c:catAx>
        <c:axId val="416117200"/>
        <c:scaling>
          <c:orientation val="minMax"/>
        </c:scaling>
        <c:delete val="0"/>
        <c:axPos val="b"/>
        <c:numFmt formatCode="General" sourceLinked="1"/>
        <c:majorTickMark val="out"/>
        <c:minorTickMark val="none"/>
        <c:tickLblPos val="nextTo"/>
        <c:txPr>
          <a:bodyPr/>
          <a:lstStyle/>
          <a:p>
            <a:pPr>
              <a:defRPr b="1"/>
            </a:pPr>
            <a:endParaRPr lang="pl-PL"/>
          </a:p>
        </c:txPr>
        <c:crossAx val="416114064"/>
        <c:crosses val="autoZero"/>
        <c:auto val="1"/>
        <c:lblAlgn val="ctr"/>
        <c:lblOffset val="100"/>
        <c:noMultiLvlLbl val="0"/>
      </c:catAx>
      <c:valAx>
        <c:axId val="416114064"/>
        <c:scaling>
          <c:orientation val="minMax"/>
        </c:scaling>
        <c:delete val="0"/>
        <c:axPos val="l"/>
        <c:majorGridlines/>
        <c:numFmt formatCode="#,##0.00" sourceLinked="1"/>
        <c:majorTickMark val="out"/>
        <c:minorTickMark val="none"/>
        <c:tickLblPos val="nextTo"/>
        <c:txPr>
          <a:bodyPr/>
          <a:lstStyle/>
          <a:p>
            <a:pPr>
              <a:defRPr b="1"/>
            </a:pPr>
            <a:endParaRPr lang="pl-PL"/>
          </a:p>
        </c:txPr>
        <c:crossAx val="416117200"/>
        <c:crosses val="autoZero"/>
        <c:crossBetween val="between"/>
      </c:valAx>
    </c:plotArea>
    <c:legend>
      <c:legendPos val="r"/>
      <c:overlay val="0"/>
    </c:legend>
    <c:plotVisOnly val="1"/>
    <c:dispBlanksAs val="gap"/>
    <c:showDLblsOverMax val="0"/>
  </c:chart>
  <c:externalData r:id="rId1">
    <c:autoUpdate val="0"/>
  </c:externalData>
</c:chartSpace>
</file>

<file path=ppt/charts/chart28.xml><?xml version="1.0" encoding="utf-8"?>
<c:chartSpace xmlns:c="http://schemas.openxmlformats.org/drawingml/2006/chart" xmlns:a="http://schemas.openxmlformats.org/drawingml/2006/main" xmlns:r="http://schemas.openxmlformats.org/officeDocument/2006/relationships">
  <c:date1904 val="0"/>
  <c:lang val="pl-PL"/>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rAngAx val="1"/>
    </c:view3D>
    <c:floor>
      <c:thickness val="0"/>
    </c:floor>
    <c:sideWall>
      <c:thickness val="0"/>
    </c:sideWall>
    <c:backWall>
      <c:thickness val="0"/>
    </c:backWall>
    <c:plotArea>
      <c:layout/>
      <c:bar3DChart>
        <c:barDir val="bar"/>
        <c:grouping val="clustered"/>
        <c:varyColors val="0"/>
        <c:ser>
          <c:idx val="0"/>
          <c:order val="0"/>
          <c:tx>
            <c:strRef>
              <c:f>Arkusz1!$B$696</c:f>
              <c:strCache>
                <c:ptCount val="1"/>
                <c:pt idx="0">
                  <c:v>środki własne</c:v>
                </c:pt>
              </c:strCache>
            </c:strRef>
          </c:tx>
          <c:invertIfNegative val="0"/>
          <c:dLbls>
            <c:spPr>
              <a:noFill/>
              <a:ln>
                <a:noFill/>
              </a:ln>
              <a:effectLst/>
            </c:spPr>
            <c:txPr>
              <a:bodyPr/>
              <a:lstStyle/>
              <a:p>
                <a:pPr>
                  <a:defRPr b="1"/>
                </a:pPr>
                <a:endParaRPr lang="pl-PL"/>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Arkusz1!$A$697:$A$710</c:f>
              <c:numCache>
                <c:formatCode>General</c:formatCode>
                <c:ptCount val="14"/>
                <c:pt idx="0">
                  <c:v>1998</c:v>
                </c:pt>
                <c:pt idx="1">
                  <c:v>1999</c:v>
                </c:pt>
                <c:pt idx="2">
                  <c:v>2000</c:v>
                </c:pt>
                <c:pt idx="3">
                  <c:v>2001</c:v>
                </c:pt>
                <c:pt idx="4">
                  <c:v>2002</c:v>
                </c:pt>
                <c:pt idx="5">
                  <c:v>2003</c:v>
                </c:pt>
                <c:pt idx="6">
                  <c:v>2004</c:v>
                </c:pt>
                <c:pt idx="7">
                  <c:v>2005</c:v>
                </c:pt>
                <c:pt idx="8">
                  <c:v>2006</c:v>
                </c:pt>
                <c:pt idx="9">
                  <c:v>2007</c:v>
                </c:pt>
                <c:pt idx="10">
                  <c:v>2008</c:v>
                </c:pt>
                <c:pt idx="11">
                  <c:v>2009</c:v>
                </c:pt>
                <c:pt idx="12">
                  <c:v>2010</c:v>
                </c:pt>
                <c:pt idx="13">
                  <c:v>2011</c:v>
                </c:pt>
              </c:numCache>
            </c:numRef>
          </c:cat>
          <c:val>
            <c:numRef>
              <c:f>Arkusz1!$B$697:$B$710</c:f>
              <c:numCache>
                <c:formatCode>#,##0.00</c:formatCode>
                <c:ptCount val="14"/>
                <c:pt idx="0">
                  <c:v>39651</c:v>
                </c:pt>
                <c:pt idx="1">
                  <c:v>0</c:v>
                </c:pt>
                <c:pt idx="2">
                  <c:v>1314288</c:v>
                </c:pt>
                <c:pt idx="3">
                  <c:v>0</c:v>
                </c:pt>
                <c:pt idx="4">
                  <c:v>8660</c:v>
                </c:pt>
                <c:pt idx="5">
                  <c:v>38500</c:v>
                </c:pt>
                <c:pt idx="6">
                  <c:v>0</c:v>
                </c:pt>
                <c:pt idx="7">
                  <c:v>49565</c:v>
                </c:pt>
                <c:pt idx="8">
                  <c:v>2888109</c:v>
                </c:pt>
                <c:pt idx="9">
                  <c:v>290433</c:v>
                </c:pt>
                <c:pt idx="10">
                  <c:v>-573338</c:v>
                </c:pt>
                <c:pt idx="11">
                  <c:v>0</c:v>
                </c:pt>
                <c:pt idx="12">
                  <c:v>131376.1</c:v>
                </c:pt>
                <c:pt idx="13">
                  <c:v>5934.75</c:v>
                </c:pt>
              </c:numCache>
            </c:numRef>
          </c:val>
        </c:ser>
        <c:ser>
          <c:idx val="1"/>
          <c:order val="1"/>
          <c:tx>
            <c:strRef>
              <c:f>Arkusz1!$C$696</c:f>
              <c:strCache>
                <c:ptCount val="1"/>
                <c:pt idx="0">
                  <c:v>środki zewnętrzne</c:v>
                </c:pt>
              </c:strCache>
            </c:strRef>
          </c:tx>
          <c:invertIfNegative val="0"/>
          <c:dLbls>
            <c:spPr>
              <a:noFill/>
              <a:ln>
                <a:noFill/>
              </a:ln>
              <a:effectLst/>
            </c:spPr>
            <c:txPr>
              <a:bodyPr/>
              <a:lstStyle/>
              <a:p>
                <a:pPr>
                  <a:defRPr b="1"/>
                </a:pPr>
                <a:endParaRPr lang="pl-PL"/>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Arkusz1!$A$697:$A$710</c:f>
              <c:numCache>
                <c:formatCode>General</c:formatCode>
                <c:ptCount val="14"/>
                <c:pt idx="0">
                  <c:v>1998</c:v>
                </c:pt>
                <c:pt idx="1">
                  <c:v>1999</c:v>
                </c:pt>
                <c:pt idx="2">
                  <c:v>2000</c:v>
                </c:pt>
                <c:pt idx="3">
                  <c:v>2001</c:v>
                </c:pt>
                <c:pt idx="4">
                  <c:v>2002</c:v>
                </c:pt>
                <c:pt idx="5">
                  <c:v>2003</c:v>
                </c:pt>
                <c:pt idx="6">
                  <c:v>2004</c:v>
                </c:pt>
                <c:pt idx="7">
                  <c:v>2005</c:v>
                </c:pt>
                <c:pt idx="8">
                  <c:v>2006</c:v>
                </c:pt>
                <c:pt idx="9">
                  <c:v>2007</c:v>
                </c:pt>
                <c:pt idx="10">
                  <c:v>2008</c:v>
                </c:pt>
                <c:pt idx="11">
                  <c:v>2009</c:v>
                </c:pt>
                <c:pt idx="12">
                  <c:v>2010</c:v>
                </c:pt>
                <c:pt idx="13">
                  <c:v>2011</c:v>
                </c:pt>
              </c:numCache>
            </c:numRef>
          </c:cat>
          <c:val>
            <c:numRef>
              <c:f>Arkusz1!$C$697:$C$710</c:f>
              <c:numCache>
                <c:formatCode>#,##0.00</c:formatCode>
                <c:ptCount val="14"/>
                <c:pt idx="0">
                  <c:v>0</c:v>
                </c:pt>
                <c:pt idx="1">
                  <c:v>0</c:v>
                </c:pt>
                <c:pt idx="2">
                  <c:v>24300</c:v>
                </c:pt>
                <c:pt idx="3">
                  <c:v>0</c:v>
                </c:pt>
                <c:pt idx="4">
                  <c:v>0</c:v>
                </c:pt>
                <c:pt idx="5">
                  <c:v>0</c:v>
                </c:pt>
                <c:pt idx="6">
                  <c:v>0</c:v>
                </c:pt>
                <c:pt idx="7">
                  <c:v>0</c:v>
                </c:pt>
                <c:pt idx="8">
                  <c:v>241237</c:v>
                </c:pt>
                <c:pt idx="9">
                  <c:v>1595426</c:v>
                </c:pt>
                <c:pt idx="10">
                  <c:v>582793</c:v>
                </c:pt>
                <c:pt idx="11">
                  <c:v>0</c:v>
                </c:pt>
                <c:pt idx="12">
                  <c:v>0</c:v>
                </c:pt>
                <c:pt idx="13">
                  <c:v>0</c:v>
                </c:pt>
              </c:numCache>
            </c:numRef>
          </c:val>
        </c:ser>
        <c:dLbls>
          <c:showLegendKey val="0"/>
          <c:showVal val="1"/>
          <c:showCatName val="0"/>
          <c:showSerName val="0"/>
          <c:showPercent val="0"/>
          <c:showBubbleSize val="0"/>
        </c:dLbls>
        <c:gapWidth val="150"/>
        <c:shape val="box"/>
        <c:axId val="416118376"/>
        <c:axId val="416118768"/>
        <c:axId val="0"/>
      </c:bar3DChart>
      <c:catAx>
        <c:axId val="416118376"/>
        <c:scaling>
          <c:orientation val="minMax"/>
        </c:scaling>
        <c:delete val="0"/>
        <c:axPos val="l"/>
        <c:numFmt formatCode="General" sourceLinked="1"/>
        <c:majorTickMark val="none"/>
        <c:minorTickMark val="none"/>
        <c:tickLblPos val="nextTo"/>
        <c:txPr>
          <a:bodyPr/>
          <a:lstStyle/>
          <a:p>
            <a:pPr>
              <a:defRPr b="1"/>
            </a:pPr>
            <a:endParaRPr lang="pl-PL"/>
          </a:p>
        </c:txPr>
        <c:crossAx val="416118768"/>
        <c:crosses val="autoZero"/>
        <c:auto val="1"/>
        <c:lblAlgn val="ctr"/>
        <c:lblOffset val="100"/>
        <c:noMultiLvlLbl val="0"/>
      </c:catAx>
      <c:valAx>
        <c:axId val="416118768"/>
        <c:scaling>
          <c:orientation val="minMax"/>
        </c:scaling>
        <c:delete val="1"/>
        <c:axPos val="b"/>
        <c:numFmt formatCode="#,##0.00" sourceLinked="1"/>
        <c:majorTickMark val="out"/>
        <c:minorTickMark val="none"/>
        <c:tickLblPos val="none"/>
        <c:crossAx val="416118376"/>
        <c:crosses val="autoZero"/>
        <c:crossBetween val="between"/>
      </c:valAx>
    </c:plotArea>
    <c:legend>
      <c:legendPos val="t"/>
      <c:layout>
        <c:manualLayout>
          <c:xMode val="edge"/>
          <c:yMode val="edge"/>
          <c:x val="0.54543438320209958"/>
          <c:y val="5.5943857724485006E-2"/>
          <c:w val="0.32024223534558188"/>
          <c:h val="0.1075370798034055"/>
        </c:manualLayout>
      </c:layout>
      <c:overlay val="0"/>
      <c:txPr>
        <a:bodyPr/>
        <a:lstStyle/>
        <a:p>
          <a:pPr>
            <a:defRPr b="1"/>
          </a:pPr>
          <a:endParaRPr lang="pl-PL"/>
        </a:p>
      </c:txPr>
    </c:legend>
    <c:plotVisOnly val="1"/>
    <c:dispBlanksAs val="gap"/>
    <c:showDLblsOverMax val="0"/>
  </c:chart>
  <c:externalData r:id="rId1">
    <c:autoUpdate val="0"/>
  </c:externalData>
</c:chartSpace>
</file>

<file path=ppt/charts/chart29.xml><?xml version="1.0" encoding="utf-8"?>
<c:chartSpace xmlns:c="http://schemas.openxmlformats.org/drawingml/2006/chart" xmlns:a="http://schemas.openxmlformats.org/drawingml/2006/main" xmlns:r="http://schemas.openxmlformats.org/officeDocument/2006/relationships">
  <c:date1904 val="0"/>
  <c:lang val="pl-PL"/>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30"/>
      <c:rotY val="0"/>
      <c:rAngAx val="0"/>
    </c:view3D>
    <c:floor>
      <c:thickness val="0"/>
    </c:floor>
    <c:sideWall>
      <c:thickness val="0"/>
    </c:sideWall>
    <c:backWall>
      <c:thickness val="0"/>
    </c:backWall>
    <c:plotArea>
      <c:layout/>
      <c:pie3DChart>
        <c:varyColors val="1"/>
        <c:ser>
          <c:idx val="0"/>
          <c:order val="0"/>
          <c:explosion val="25"/>
          <c:dLbls>
            <c:dLbl>
              <c:idx val="0"/>
              <c:tx>
                <c:rich>
                  <a:bodyPr/>
                  <a:lstStyle/>
                  <a:p>
                    <a:r>
                      <a:rPr lang="en-US" sz="1000" dirty="0"/>
                      <a:t>4 </a:t>
                    </a:r>
                    <a:r>
                      <a:rPr lang="en-US" sz="1000"/>
                      <a:t>193 </a:t>
                    </a:r>
                    <a:r>
                      <a:rPr lang="en-US" sz="1000" smtClean="0"/>
                      <a:t>178,85</a:t>
                    </a:r>
                    <a:r>
                      <a:rPr lang="pl-PL" sz="1000" smtClean="0"/>
                      <a:t> zł (</a:t>
                    </a:r>
                    <a:r>
                      <a:rPr lang="en-US" sz="1000" smtClean="0"/>
                      <a:t>63%</a:t>
                    </a:r>
                    <a:r>
                      <a:rPr lang="pl-PL" sz="1000" smtClean="0"/>
                      <a:t>)</a:t>
                    </a:r>
                    <a:endParaRPr lang="en-US" sz="1000" dirty="0"/>
                  </a:p>
                </c:rich>
              </c:tx>
              <c:showLegendKey val="0"/>
              <c:showVal val="1"/>
              <c:showCatName val="0"/>
              <c:showSerName val="0"/>
              <c:showPercent val="1"/>
              <c:showBubbleSize val="0"/>
              <c:extLst>
                <c:ext xmlns:c15="http://schemas.microsoft.com/office/drawing/2012/chart" uri="{CE6537A1-D6FC-4f65-9D91-7224C49458BB}"/>
              </c:extLst>
            </c:dLbl>
            <c:dLbl>
              <c:idx val="1"/>
              <c:tx>
                <c:rich>
                  <a:bodyPr/>
                  <a:lstStyle/>
                  <a:p>
                    <a:r>
                      <a:rPr lang="en-US" sz="1000"/>
                      <a:t>2 443 </a:t>
                    </a:r>
                    <a:r>
                      <a:rPr lang="en-US" sz="1000" smtClean="0"/>
                      <a:t>756,00</a:t>
                    </a:r>
                    <a:r>
                      <a:rPr lang="pl-PL" sz="1000" smtClean="0"/>
                      <a:t> zł</a:t>
                    </a:r>
                    <a:r>
                      <a:rPr lang="en-US" sz="1000" smtClean="0"/>
                      <a:t>; </a:t>
                    </a:r>
                    <a:r>
                      <a:rPr lang="pl-PL" sz="1000" smtClean="0"/>
                      <a:t>(</a:t>
                    </a:r>
                    <a:r>
                      <a:rPr lang="en-US" sz="1000" smtClean="0"/>
                      <a:t>37%</a:t>
                    </a:r>
                    <a:r>
                      <a:rPr lang="pl-PL" sz="1000" smtClean="0"/>
                      <a:t>)</a:t>
                    </a:r>
                    <a:endParaRPr lang="en-US" sz="1000"/>
                  </a:p>
                </c:rich>
              </c:tx>
              <c:showLegendKey val="0"/>
              <c:showVal val="1"/>
              <c:showCatName val="0"/>
              <c:showSerName val="0"/>
              <c:showPercent val="1"/>
              <c:showBubbleSize val="0"/>
              <c:extLst>
                <c:ext xmlns:c15="http://schemas.microsoft.com/office/drawing/2012/chart" uri="{CE6537A1-D6FC-4f65-9D91-7224C49458BB}"/>
              </c:extLst>
            </c:dLbl>
            <c:spPr>
              <a:noFill/>
              <a:ln>
                <a:noFill/>
              </a:ln>
              <a:effectLst/>
            </c:spPr>
            <c:txPr>
              <a:bodyPr/>
              <a:lstStyle/>
              <a:p>
                <a:pPr>
                  <a:defRPr sz="1000" b="1"/>
                </a:pPr>
                <a:endParaRPr lang="pl-PL"/>
              </a:p>
            </c:txPr>
            <c:showLegendKey val="0"/>
            <c:showVal val="1"/>
            <c:showCatName val="0"/>
            <c:showSerName val="0"/>
            <c:showPercent val="1"/>
            <c:showBubbleSize val="0"/>
            <c:showLeaderLines val="1"/>
            <c:extLst>
              <c:ext xmlns:c15="http://schemas.microsoft.com/office/drawing/2012/chart" uri="{CE6537A1-D6FC-4f65-9D91-7224C49458BB}"/>
            </c:extLst>
          </c:dLbls>
          <c:cat>
            <c:strRef>
              <c:f>[Zeszyt1.xlsx]Arkusz1!$B$696,[Zeszyt1.xlsx]Arkusz1!$C$696</c:f>
              <c:strCache>
                <c:ptCount val="2"/>
                <c:pt idx="0">
                  <c:v>środki własne</c:v>
                </c:pt>
                <c:pt idx="1">
                  <c:v>środki zewnętrzne</c:v>
                </c:pt>
              </c:strCache>
            </c:strRef>
          </c:cat>
          <c:val>
            <c:numRef>
              <c:f>[Zeszyt1.xlsx]Arkusz1!$B$711,[Zeszyt1.xlsx]Arkusz1!$C$711</c:f>
              <c:numCache>
                <c:formatCode>#,##0.00</c:formatCode>
                <c:ptCount val="2"/>
                <c:pt idx="0">
                  <c:v>4193178.8499999987</c:v>
                </c:pt>
                <c:pt idx="1">
                  <c:v>2443756</c:v>
                </c:pt>
              </c:numCache>
            </c:numRef>
          </c:val>
        </c:ser>
        <c:dLbls>
          <c:showLegendKey val="0"/>
          <c:showVal val="0"/>
          <c:showCatName val="0"/>
          <c:showSerName val="0"/>
          <c:showPercent val="0"/>
          <c:showBubbleSize val="0"/>
          <c:showLeaderLines val="1"/>
        </c:dLbls>
      </c:pie3DChart>
    </c:plotArea>
    <c:legend>
      <c:legendPos val="b"/>
      <c:layout>
        <c:manualLayout>
          <c:xMode val="edge"/>
          <c:yMode val="edge"/>
          <c:x val="0.14351847374328436"/>
          <c:y val="0.80396304760942283"/>
          <c:w val="0.71296279800157292"/>
          <c:h val="0.17002087431776078"/>
        </c:manualLayout>
      </c:layout>
      <c:overlay val="0"/>
      <c:txPr>
        <a:bodyPr/>
        <a:lstStyle/>
        <a:p>
          <a:pPr>
            <a:defRPr b="1"/>
          </a:pPr>
          <a:endParaRPr lang="pl-PL"/>
        </a:p>
      </c:txPr>
    </c:legend>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pl-PL"/>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30"/>
      <c:rotY val="0"/>
      <c:rAngAx val="0"/>
    </c:view3D>
    <c:floor>
      <c:thickness val="0"/>
    </c:floor>
    <c:sideWall>
      <c:thickness val="0"/>
    </c:sideWall>
    <c:backWall>
      <c:thickness val="0"/>
    </c:backWall>
    <c:plotArea>
      <c:layout>
        <c:manualLayout>
          <c:layoutTarget val="inner"/>
          <c:xMode val="edge"/>
          <c:yMode val="edge"/>
          <c:x val="8.8018184329829594E-2"/>
          <c:y val="0.10040328791236425"/>
          <c:w val="0.82821668822497652"/>
          <c:h val="0.7030540493815518"/>
        </c:manualLayout>
      </c:layout>
      <c:pie3DChart>
        <c:varyColors val="1"/>
        <c:ser>
          <c:idx val="0"/>
          <c:order val="0"/>
          <c:explosion val="25"/>
          <c:dLbls>
            <c:spPr>
              <a:noFill/>
              <a:ln>
                <a:noFill/>
              </a:ln>
              <a:effectLst/>
            </c:spPr>
            <c:txPr>
              <a:bodyPr/>
              <a:lstStyle/>
              <a:p>
                <a:pPr>
                  <a:defRPr sz="1400" b="1"/>
                </a:pPr>
                <a:endParaRPr lang="pl-PL"/>
              </a:p>
            </c:txPr>
            <c:dLblPos val="bestFit"/>
            <c:showLegendKey val="0"/>
            <c:showVal val="0"/>
            <c:showCatName val="0"/>
            <c:showSerName val="0"/>
            <c:showPercent val="1"/>
            <c:showBubbleSize val="0"/>
            <c:showLeaderLines val="1"/>
            <c:extLst>
              <c:ext xmlns:c15="http://schemas.microsoft.com/office/drawing/2012/chart" uri="{CE6537A1-D6FC-4f65-9D91-7224C49458BB}"/>
            </c:extLst>
          </c:dLbls>
          <c:cat>
            <c:strRef>
              <c:f>[Zeszyt1.xlsx]Arkusz1!$B$1,[Zeszyt1.xlsx]Arkusz1!$C$1</c:f>
              <c:strCache>
                <c:ptCount val="2"/>
                <c:pt idx="0">
                  <c:v>Wydatki bieżące </c:v>
                </c:pt>
                <c:pt idx="1">
                  <c:v>Wydatki majątkowe suma</c:v>
                </c:pt>
              </c:strCache>
            </c:strRef>
          </c:cat>
          <c:val>
            <c:numRef>
              <c:f>[Zeszyt1.xlsx]Arkusz1!$B$16,[Zeszyt1.xlsx]Arkusz1!$C$16</c:f>
              <c:numCache>
                <c:formatCode>0.00</c:formatCode>
                <c:ptCount val="2"/>
                <c:pt idx="0">
                  <c:v>814919102.69000041</c:v>
                </c:pt>
                <c:pt idx="1">
                  <c:v>227294767.13999999</c:v>
                </c:pt>
              </c:numCache>
            </c:numRef>
          </c:val>
        </c:ser>
        <c:dLbls>
          <c:showLegendKey val="0"/>
          <c:showVal val="0"/>
          <c:showCatName val="0"/>
          <c:showSerName val="0"/>
          <c:showPercent val="0"/>
          <c:showBubbleSize val="0"/>
          <c:showLeaderLines val="1"/>
        </c:dLbls>
      </c:pie3DChart>
    </c:plotArea>
    <c:legend>
      <c:legendPos val="b"/>
      <c:legendEntry>
        <c:idx val="0"/>
        <c:txPr>
          <a:bodyPr/>
          <a:lstStyle/>
          <a:p>
            <a:pPr>
              <a:defRPr sz="1100" b="1"/>
            </a:pPr>
            <a:endParaRPr lang="pl-PL"/>
          </a:p>
        </c:txPr>
      </c:legendEntry>
      <c:legendEntry>
        <c:idx val="1"/>
        <c:txPr>
          <a:bodyPr/>
          <a:lstStyle/>
          <a:p>
            <a:pPr>
              <a:defRPr sz="1100" b="1"/>
            </a:pPr>
            <a:endParaRPr lang="pl-PL"/>
          </a:p>
        </c:txPr>
      </c:legendEntry>
      <c:layout>
        <c:manualLayout>
          <c:xMode val="edge"/>
          <c:yMode val="edge"/>
          <c:x val="0.29280191895403812"/>
          <c:y val="0.82138855448858683"/>
          <c:w val="0.54161239707184339"/>
          <c:h val="0.15490790771173799"/>
        </c:manualLayout>
      </c:layout>
      <c:overlay val="0"/>
      <c:txPr>
        <a:bodyPr/>
        <a:lstStyle/>
        <a:p>
          <a:pPr>
            <a:defRPr b="1"/>
          </a:pPr>
          <a:endParaRPr lang="pl-PL"/>
        </a:p>
      </c:txPr>
    </c:legend>
    <c:plotVisOnly val="1"/>
    <c:dispBlanksAs val="gap"/>
    <c:showDLblsOverMax val="0"/>
  </c:chart>
  <c:externalData r:id="rId1">
    <c:autoUpdate val="0"/>
  </c:externalData>
</c:chartSpace>
</file>

<file path=ppt/charts/chart30.xml><?xml version="1.0" encoding="utf-8"?>
<c:chartSpace xmlns:c="http://schemas.openxmlformats.org/drawingml/2006/chart" xmlns:a="http://schemas.openxmlformats.org/drawingml/2006/main" xmlns:r="http://schemas.openxmlformats.org/officeDocument/2006/relationships">
  <c:date1904 val="0"/>
  <c:lang val="pl-PL"/>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rotY val="20"/>
      <c:rAngAx val="1"/>
    </c:view3D>
    <c:floor>
      <c:thickness val="0"/>
    </c:floor>
    <c:sideWall>
      <c:thickness val="0"/>
    </c:sideWall>
    <c:backWall>
      <c:thickness val="0"/>
    </c:backWall>
    <c:plotArea>
      <c:layout/>
      <c:bar3DChart>
        <c:barDir val="col"/>
        <c:grouping val="stacked"/>
        <c:varyColors val="0"/>
        <c:ser>
          <c:idx val="0"/>
          <c:order val="0"/>
          <c:tx>
            <c:strRef>
              <c:f>Arkusz1!$B$717</c:f>
              <c:strCache>
                <c:ptCount val="1"/>
                <c:pt idx="0">
                  <c:v>inwestycje własne</c:v>
                </c:pt>
              </c:strCache>
            </c:strRef>
          </c:tx>
          <c:invertIfNegative val="0"/>
          <c:cat>
            <c:numRef>
              <c:f>Arkusz1!$A$718:$A$731</c:f>
              <c:numCache>
                <c:formatCode>General</c:formatCode>
                <c:ptCount val="14"/>
                <c:pt idx="0">
                  <c:v>1998</c:v>
                </c:pt>
                <c:pt idx="1">
                  <c:v>1999</c:v>
                </c:pt>
                <c:pt idx="2">
                  <c:v>2000</c:v>
                </c:pt>
                <c:pt idx="3">
                  <c:v>2001</c:v>
                </c:pt>
                <c:pt idx="4">
                  <c:v>2002</c:v>
                </c:pt>
                <c:pt idx="5">
                  <c:v>2003</c:v>
                </c:pt>
                <c:pt idx="6">
                  <c:v>2004</c:v>
                </c:pt>
                <c:pt idx="7">
                  <c:v>2005</c:v>
                </c:pt>
                <c:pt idx="8">
                  <c:v>2006</c:v>
                </c:pt>
                <c:pt idx="9">
                  <c:v>2007</c:v>
                </c:pt>
                <c:pt idx="10">
                  <c:v>2008</c:v>
                </c:pt>
                <c:pt idx="11">
                  <c:v>2009</c:v>
                </c:pt>
                <c:pt idx="12">
                  <c:v>2010</c:v>
                </c:pt>
                <c:pt idx="13">
                  <c:v>2011</c:v>
                </c:pt>
              </c:numCache>
            </c:numRef>
          </c:cat>
          <c:val>
            <c:numRef>
              <c:f>Arkusz1!$B$718:$B$731</c:f>
              <c:numCache>
                <c:formatCode>#,##0.00</c:formatCode>
                <c:ptCount val="14"/>
                <c:pt idx="0">
                  <c:v>390000</c:v>
                </c:pt>
                <c:pt idx="1">
                  <c:v>0</c:v>
                </c:pt>
                <c:pt idx="2">
                  <c:v>3006118</c:v>
                </c:pt>
                <c:pt idx="3">
                  <c:v>6651000</c:v>
                </c:pt>
                <c:pt idx="4">
                  <c:v>4324911</c:v>
                </c:pt>
                <c:pt idx="5">
                  <c:v>6588</c:v>
                </c:pt>
                <c:pt idx="6">
                  <c:v>257533</c:v>
                </c:pt>
                <c:pt idx="7">
                  <c:v>2224418</c:v>
                </c:pt>
                <c:pt idx="8">
                  <c:v>9508294</c:v>
                </c:pt>
                <c:pt idx="9">
                  <c:v>4825401</c:v>
                </c:pt>
                <c:pt idx="10">
                  <c:v>1521042</c:v>
                </c:pt>
                <c:pt idx="11">
                  <c:v>1958703</c:v>
                </c:pt>
                <c:pt idx="12">
                  <c:v>1168019.1100000001</c:v>
                </c:pt>
                <c:pt idx="13">
                  <c:v>3388324.17</c:v>
                </c:pt>
              </c:numCache>
            </c:numRef>
          </c:val>
        </c:ser>
        <c:ser>
          <c:idx val="1"/>
          <c:order val="1"/>
          <c:tx>
            <c:strRef>
              <c:f>Arkusz1!$C$717</c:f>
              <c:strCache>
                <c:ptCount val="1"/>
                <c:pt idx="0">
                  <c:v>aporty</c:v>
                </c:pt>
              </c:strCache>
            </c:strRef>
          </c:tx>
          <c:invertIfNegative val="0"/>
          <c:cat>
            <c:numRef>
              <c:f>Arkusz1!$A$718:$A$731</c:f>
              <c:numCache>
                <c:formatCode>General</c:formatCode>
                <c:ptCount val="14"/>
                <c:pt idx="0">
                  <c:v>1998</c:v>
                </c:pt>
                <c:pt idx="1">
                  <c:v>1999</c:v>
                </c:pt>
                <c:pt idx="2">
                  <c:v>2000</c:v>
                </c:pt>
                <c:pt idx="3">
                  <c:v>2001</c:v>
                </c:pt>
                <c:pt idx="4">
                  <c:v>2002</c:v>
                </c:pt>
                <c:pt idx="5">
                  <c:v>2003</c:v>
                </c:pt>
                <c:pt idx="6">
                  <c:v>2004</c:v>
                </c:pt>
                <c:pt idx="7">
                  <c:v>2005</c:v>
                </c:pt>
                <c:pt idx="8">
                  <c:v>2006</c:v>
                </c:pt>
                <c:pt idx="9">
                  <c:v>2007</c:v>
                </c:pt>
                <c:pt idx="10">
                  <c:v>2008</c:v>
                </c:pt>
                <c:pt idx="11">
                  <c:v>2009</c:v>
                </c:pt>
                <c:pt idx="12">
                  <c:v>2010</c:v>
                </c:pt>
                <c:pt idx="13">
                  <c:v>2011</c:v>
                </c:pt>
              </c:numCache>
            </c:numRef>
          </c:cat>
          <c:val>
            <c:numRef>
              <c:f>Arkusz1!$C$718:$C$731</c:f>
              <c:numCache>
                <c:formatCode>General</c:formatCode>
                <c:ptCount val="14"/>
                <c:pt idx="4" formatCode="#,##0.00">
                  <c:v>100000</c:v>
                </c:pt>
                <c:pt idx="8" formatCode="#,##0.00">
                  <c:v>1200000</c:v>
                </c:pt>
                <c:pt idx="9" formatCode="#,##0.00">
                  <c:v>1400000</c:v>
                </c:pt>
                <c:pt idx="10" formatCode="#,##0.00">
                  <c:v>400000</c:v>
                </c:pt>
                <c:pt idx="12" formatCode="#,##0.00">
                  <c:v>200000</c:v>
                </c:pt>
              </c:numCache>
            </c:numRef>
          </c:val>
        </c:ser>
        <c:dLbls>
          <c:showLegendKey val="0"/>
          <c:showVal val="0"/>
          <c:showCatName val="0"/>
          <c:showSerName val="0"/>
          <c:showPercent val="0"/>
          <c:showBubbleSize val="0"/>
        </c:dLbls>
        <c:gapWidth val="150"/>
        <c:shape val="box"/>
        <c:axId val="419159968"/>
        <c:axId val="419158008"/>
        <c:axId val="0"/>
      </c:bar3DChart>
      <c:catAx>
        <c:axId val="419159968"/>
        <c:scaling>
          <c:orientation val="minMax"/>
        </c:scaling>
        <c:delete val="0"/>
        <c:axPos val="b"/>
        <c:numFmt formatCode="General" sourceLinked="1"/>
        <c:majorTickMark val="out"/>
        <c:minorTickMark val="none"/>
        <c:tickLblPos val="nextTo"/>
        <c:txPr>
          <a:bodyPr/>
          <a:lstStyle/>
          <a:p>
            <a:pPr>
              <a:defRPr b="1"/>
            </a:pPr>
            <a:endParaRPr lang="pl-PL"/>
          </a:p>
        </c:txPr>
        <c:crossAx val="419158008"/>
        <c:crosses val="autoZero"/>
        <c:auto val="1"/>
        <c:lblAlgn val="ctr"/>
        <c:lblOffset val="100"/>
        <c:noMultiLvlLbl val="0"/>
      </c:catAx>
      <c:valAx>
        <c:axId val="419158008"/>
        <c:scaling>
          <c:orientation val="minMax"/>
        </c:scaling>
        <c:delete val="0"/>
        <c:axPos val="l"/>
        <c:majorGridlines/>
        <c:numFmt formatCode="#,##0.00" sourceLinked="1"/>
        <c:majorTickMark val="out"/>
        <c:minorTickMark val="none"/>
        <c:tickLblPos val="nextTo"/>
        <c:txPr>
          <a:bodyPr/>
          <a:lstStyle/>
          <a:p>
            <a:pPr>
              <a:defRPr b="1"/>
            </a:pPr>
            <a:endParaRPr lang="pl-PL"/>
          </a:p>
        </c:txPr>
        <c:crossAx val="419159968"/>
        <c:crosses val="autoZero"/>
        <c:crossBetween val="between"/>
      </c:valAx>
    </c:plotArea>
    <c:legend>
      <c:legendPos val="r"/>
      <c:overlay val="0"/>
    </c:legend>
    <c:plotVisOnly val="1"/>
    <c:dispBlanksAs val="gap"/>
    <c:showDLblsOverMax val="0"/>
  </c:chart>
  <c:externalData r:id="rId1">
    <c:autoUpdate val="0"/>
  </c:externalData>
</c:chartSpace>
</file>

<file path=ppt/charts/chart31.xml><?xml version="1.0" encoding="utf-8"?>
<c:chartSpace xmlns:c="http://schemas.openxmlformats.org/drawingml/2006/chart" xmlns:a="http://schemas.openxmlformats.org/drawingml/2006/main" xmlns:r="http://schemas.openxmlformats.org/officeDocument/2006/relationships">
  <c:date1904 val="0"/>
  <c:lang val="pl-PL"/>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rAngAx val="1"/>
    </c:view3D>
    <c:floor>
      <c:thickness val="0"/>
    </c:floor>
    <c:sideWall>
      <c:thickness val="0"/>
    </c:sideWall>
    <c:backWall>
      <c:thickness val="0"/>
    </c:backWall>
    <c:plotArea>
      <c:layout/>
      <c:bar3DChart>
        <c:barDir val="bar"/>
        <c:grouping val="clustered"/>
        <c:varyColors val="0"/>
        <c:ser>
          <c:idx val="0"/>
          <c:order val="0"/>
          <c:tx>
            <c:strRef>
              <c:f>Arkusz1!$B$736</c:f>
              <c:strCache>
                <c:ptCount val="1"/>
                <c:pt idx="0">
                  <c:v>środki własne</c:v>
                </c:pt>
              </c:strCache>
            </c:strRef>
          </c:tx>
          <c:invertIfNegative val="0"/>
          <c:dLbls>
            <c:spPr>
              <a:noFill/>
              <a:ln>
                <a:noFill/>
              </a:ln>
              <a:effectLst/>
            </c:spPr>
            <c:txPr>
              <a:bodyPr/>
              <a:lstStyle/>
              <a:p>
                <a:pPr>
                  <a:defRPr b="1"/>
                </a:pPr>
                <a:endParaRPr lang="pl-PL"/>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Arkusz1!$A$737:$A$750</c:f>
              <c:numCache>
                <c:formatCode>General</c:formatCode>
                <c:ptCount val="14"/>
                <c:pt idx="0">
                  <c:v>1998</c:v>
                </c:pt>
                <c:pt idx="1">
                  <c:v>1999</c:v>
                </c:pt>
                <c:pt idx="2">
                  <c:v>2000</c:v>
                </c:pt>
                <c:pt idx="3">
                  <c:v>2001</c:v>
                </c:pt>
                <c:pt idx="4">
                  <c:v>2002</c:v>
                </c:pt>
                <c:pt idx="5">
                  <c:v>2003</c:v>
                </c:pt>
                <c:pt idx="6">
                  <c:v>2004</c:v>
                </c:pt>
                <c:pt idx="7">
                  <c:v>2005</c:v>
                </c:pt>
                <c:pt idx="8">
                  <c:v>2006</c:v>
                </c:pt>
                <c:pt idx="9">
                  <c:v>2007</c:v>
                </c:pt>
                <c:pt idx="10">
                  <c:v>2008</c:v>
                </c:pt>
                <c:pt idx="11">
                  <c:v>2009</c:v>
                </c:pt>
                <c:pt idx="12">
                  <c:v>2010</c:v>
                </c:pt>
                <c:pt idx="13">
                  <c:v>2011</c:v>
                </c:pt>
              </c:numCache>
            </c:numRef>
          </c:cat>
          <c:val>
            <c:numRef>
              <c:f>Arkusz1!$B$737:$B$750</c:f>
              <c:numCache>
                <c:formatCode>#,##0.00</c:formatCode>
                <c:ptCount val="14"/>
                <c:pt idx="0">
                  <c:v>390000</c:v>
                </c:pt>
                <c:pt idx="1">
                  <c:v>0</c:v>
                </c:pt>
                <c:pt idx="2">
                  <c:v>3006118</c:v>
                </c:pt>
                <c:pt idx="3">
                  <c:v>6651000</c:v>
                </c:pt>
                <c:pt idx="4">
                  <c:v>3624911</c:v>
                </c:pt>
                <c:pt idx="5">
                  <c:v>6588</c:v>
                </c:pt>
                <c:pt idx="6">
                  <c:v>257533</c:v>
                </c:pt>
                <c:pt idx="7">
                  <c:v>1824418</c:v>
                </c:pt>
                <c:pt idx="8">
                  <c:v>4333094</c:v>
                </c:pt>
                <c:pt idx="9">
                  <c:v>3363301</c:v>
                </c:pt>
                <c:pt idx="10">
                  <c:v>1521042</c:v>
                </c:pt>
                <c:pt idx="11">
                  <c:v>-167850</c:v>
                </c:pt>
                <c:pt idx="12">
                  <c:v>1152789.1100000001</c:v>
                </c:pt>
                <c:pt idx="13">
                  <c:v>2770954.17</c:v>
                </c:pt>
              </c:numCache>
            </c:numRef>
          </c:val>
        </c:ser>
        <c:ser>
          <c:idx val="1"/>
          <c:order val="1"/>
          <c:tx>
            <c:strRef>
              <c:f>Arkusz1!$C$736</c:f>
              <c:strCache>
                <c:ptCount val="1"/>
                <c:pt idx="0">
                  <c:v>środki zewnętrzne</c:v>
                </c:pt>
              </c:strCache>
            </c:strRef>
          </c:tx>
          <c:invertIfNegative val="0"/>
          <c:dLbls>
            <c:spPr>
              <a:noFill/>
              <a:ln>
                <a:noFill/>
              </a:ln>
              <a:effectLst/>
            </c:spPr>
            <c:txPr>
              <a:bodyPr/>
              <a:lstStyle/>
              <a:p>
                <a:pPr>
                  <a:defRPr b="1"/>
                </a:pPr>
                <a:endParaRPr lang="pl-PL"/>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Arkusz1!$A$737:$A$750</c:f>
              <c:numCache>
                <c:formatCode>General</c:formatCode>
                <c:ptCount val="14"/>
                <c:pt idx="0">
                  <c:v>1998</c:v>
                </c:pt>
                <c:pt idx="1">
                  <c:v>1999</c:v>
                </c:pt>
                <c:pt idx="2">
                  <c:v>2000</c:v>
                </c:pt>
                <c:pt idx="3">
                  <c:v>2001</c:v>
                </c:pt>
                <c:pt idx="4">
                  <c:v>2002</c:v>
                </c:pt>
                <c:pt idx="5">
                  <c:v>2003</c:v>
                </c:pt>
                <c:pt idx="6">
                  <c:v>2004</c:v>
                </c:pt>
                <c:pt idx="7">
                  <c:v>2005</c:v>
                </c:pt>
                <c:pt idx="8">
                  <c:v>2006</c:v>
                </c:pt>
                <c:pt idx="9">
                  <c:v>2007</c:v>
                </c:pt>
                <c:pt idx="10">
                  <c:v>2008</c:v>
                </c:pt>
                <c:pt idx="11">
                  <c:v>2009</c:v>
                </c:pt>
                <c:pt idx="12">
                  <c:v>2010</c:v>
                </c:pt>
                <c:pt idx="13">
                  <c:v>2011</c:v>
                </c:pt>
              </c:numCache>
            </c:numRef>
          </c:cat>
          <c:val>
            <c:numRef>
              <c:f>Arkusz1!$C$737:$C$750</c:f>
              <c:numCache>
                <c:formatCode>#,##0.00</c:formatCode>
                <c:ptCount val="14"/>
                <c:pt idx="0">
                  <c:v>0</c:v>
                </c:pt>
                <c:pt idx="1">
                  <c:v>0</c:v>
                </c:pt>
                <c:pt idx="2">
                  <c:v>0</c:v>
                </c:pt>
                <c:pt idx="3">
                  <c:v>0</c:v>
                </c:pt>
                <c:pt idx="4">
                  <c:v>700000</c:v>
                </c:pt>
                <c:pt idx="5">
                  <c:v>0</c:v>
                </c:pt>
                <c:pt idx="6">
                  <c:v>0</c:v>
                </c:pt>
                <c:pt idx="7">
                  <c:v>400000</c:v>
                </c:pt>
                <c:pt idx="8">
                  <c:v>5175200</c:v>
                </c:pt>
                <c:pt idx="9">
                  <c:v>1462100</c:v>
                </c:pt>
                <c:pt idx="10">
                  <c:v>0</c:v>
                </c:pt>
                <c:pt idx="11">
                  <c:v>2126553</c:v>
                </c:pt>
                <c:pt idx="12">
                  <c:v>15230</c:v>
                </c:pt>
                <c:pt idx="13">
                  <c:v>617370</c:v>
                </c:pt>
              </c:numCache>
            </c:numRef>
          </c:val>
        </c:ser>
        <c:dLbls>
          <c:showLegendKey val="0"/>
          <c:showVal val="1"/>
          <c:showCatName val="0"/>
          <c:showSerName val="0"/>
          <c:showPercent val="0"/>
          <c:showBubbleSize val="0"/>
        </c:dLbls>
        <c:gapWidth val="150"/>
        <c:shape val="box"/>
        <c:axId val="419167024"/>
        <c:axId val="419173296"/>
        <c:axId val="0"/>
      </c:bar3DChart>
      <c:catAx>
        <c:axId val="419167024"/>
        <c:scaling>
          <c:orientation val="minMax"/>
        </c:scaling>
        <c:delete val="0"/>
        <c:axPos val="l"/>
        <c:numFmt formatCode="General" sourceLinked="1"/>
        <c:majorTickMark val="none"/>
        <c:minorTickMark val="none"/>
        <c:tickLblPos val="nextTo"/>
        <c:txPr>
          <a:bodyPr/>
          <a:lstStyle/>
          <a:p>
            <a:pPr>
              <a:defRPr b="1"/>
            </a:pPr>
            <a:endParaRPr lang="pl-PL"/>
          </a:p>
        </c:txPr>
        <c:crossAx val="419173296"/>
        <c:crosses val="autoZero"/>
        <c:auto val="1"/>
        <c:lblAlgn val="ctr"/>
        <c:lblOffset val="100"/>
        <c:noMultiLvlLbl val="0"/>
      </c:catAx>
      <c:valAx>
        <c:axId val="419173296"/>
        <c:scaling>
          <c:orientation val="minMax"/>
        </c:scaling>
        <c:delete val="1"/>
        <c:axPos val="b"/>
        <c:numFmt formatCode="#,##0.00" sourceLinked="1"/>
        <c:majorTickMark val="out"/>
        <c:minorTickMark val="none"/>
        <c:tickLblPos val="none"/>
        <c:crossAx val="419167024"/>
        <c:crosses val="autoZero"/>
        <c:crossBetween val="between"/>
      </c:valAx>
    </c:plotArea>
    <c:legend>
      <c:legendPos val="t"/>
      <c:layout>
        <c:manualLayout>
          <c:xMode val="edge"/>
          <c:yMode val="edge"/>
          <c:x val="0.59792928448838401"/>
          <c:y val="6.1027765230511961E-2"/>
          <c:w val="0.40077217039117752"/>
          <c:h val="9.0775719097616545E-2"/>
        </c:manualLayout>
      </c:layout>
      <c:overlay val="0"/>
    </c:legend>
    <c:plotVisOnly val="1"/>
    <c:dispBlanksAs val="gap"/>
    <c:showDLblsOverMax val="0"/>
  </c:chart>
  <c:externalData r:id="rId1">
    <c:autoUpdate val="0"/>
  </c:externalData>
</c:chartSpace>
</file>

<file path=ppt/charts/chart32.xml><?xml version="1.0" encoding="utf-8"?>
<c:chartSpace xmlns:c="http://schemas.openxmlformats.org/drawingml/2006/chart" xmlns:a="http://schemas.openxmlformats.org/drawingml/2006/main" xmlns:r="http://schemas.openxmlformats.org/officeDocument/2006/relationships">
  <c:date1904 val="0"/>
  <c:lang val="pl-PL"/>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30"/>
      <c:rotY val="0"/>
      <c:rAngAx val="0"/>
    </c:view3D>
    <c:floor>
      <c:thickness val="0"/>
    </c:floor>
    <c:sideWall>
      <c:thickness val="0"/>
    </c:sideWall>
    <c:backWall>
      <c:thickness val="0"/>
    </c:backWall>
    <c:plotArea>
      <c:layout/>
      <c:pie3DChart>
        <c:varyColors val="1"/>
        <c:ser>
          <c:idx val="0"/>
          <c:order val="0"/>
          <c:explosion val="25"/>
          <c:dLbls>
            <c:dLbl>
              <c:idx val="0"/>
              <c:tx>
                <c:rich>
                  <a:bodyPr/>
                  <a:lstStyle/>
                  <a:p>
                    <a:r>
                      <a:rPr lang="en-US" sz="900"/>
                      <a:t>28 733 </a:t>
                    </a:r>
                    <a:r>
                      <a:rPr lang="en-US" sz="900" smtClean="0"/>
                      <a:t>898,28</a:t>
                    </a:r>
                    <a:r>
                      <a:rPr lang="pl-PL" sz="900" smtClean="0"/>
                      <a:t> zł</a:t>
                    </a:r>
                  </a:p>
                  <a:p>
                    <a:r>
                      <a:rPr lang="en-US" sz="900" smtClean="0"/>
                      <a:t> </a:t>
                    </a:r>
                    <a:r>
                      <a:rPr lang="pl-PL" sz="900" smtClean="0"/>
                      <a:t>(</a:t>
                    </a:r>
                    <a:r>
                      <a:rPr lang="en-US" sz="900" smtClean="0"/>
                      <a:t>73%</a:t>
                    </a:r>
                    <a:r>
                      <a:rPr lang="pl-PL" sz="900" smtClean="0"/>
                      <a:t>)</a:t>
                    </a:r>
                    <a:endParaRPr lang="en-US" sz="900"/>
                  </a:p>
                </c:rich>
              </c:tx>
              <c:showLegendKey val="0"/>
              <c:showVal val="1"/>
              <c:showCatName val="0"/>
              <c:showSerName val="0"/>
              <c:showPercent val="1"/>
              <c:showBubbleSize val="0"/>
              <c:extLst>
                <c:ext xmlns:c15="http://schemas.microsoft.com/office/drawing/2012/chart" uri="{CE6537A1-D6FC-4f65-9D91-7224C49458BB}"/>
              </c:extLst>
            </c:dLbl>
            <c:dLbl>
              <c:idx val="1"/>
              <c:layout>
                <c:manualLayout>
                  <c:x val="0.16574242969158839"/>
                  <c:y val="8.1503909206086245E-2"/>
                </c:manualLayout>
              </c:layout>
              <c:tx>
                <c:rich>
                  <a:bodyPr/>
                  <a:lstStyle/>
                  <a:p>
                    <a:r>
                      <a:rPr lang="en-US" sz="900" dirty="0"/>
                      <a:t>10 496 </a:t>
                    </a:r>
                    <a:r>
                      <a:rPr lang="en-US" sz="900" dirty="0" smtClean="0"/>
                      <a:t>453,00</a:t>
                    </a:r>
                    <a:r>
                      <a:rPr lang="pl-PL" sz="900" dirty="0" smtClean="0"/>
                      <a:t> zł</a:t>
                    </a:r>
                    <a:r>
                      <a:rPr lang="en-US" sz="900" dirty="0" smtClean="0"/>
                      <a:t>; </a:t>
                    </a:r>
                    <a:r>
                      <a:rPr lang="pl-PL" sz="900" dirty="0" smtClean="0"/>
                      <a:t>(</a:t>
                    </a:r>
                    <a:r>
                      <a:rPr lang="en-US" sz="900" dirty="0" smtClean="0"/>
                      <a:t>27%</a:t>
                    </a:r>
                    <a:r>
                      <a:rPr lang="pl-PL" sz="900" dirty="0" smtClean="0"/>
                      <a:t>)</a:t>
                    </a:r>
                    <a:endParaRPr lang="en-US" sz="900" dirty="0"/>
                  </a:p>
                </c:rich>
              </c:tx>
              <c:showLegendKey val="0"/>
              <c:showVal val="1"/>
              <c:showCatName val="0"/>
              <c:showSerName val="0"/>
              <c:showPercent val="1"/>
              <c:showBubbleSize val="0"/>
              <c:extLst>
                <c:ext xmlns:c15="http://schemas.microsoft.com/office/drawing/2012/chart" uri="{CE6537A1-D6FC-4f65-9D91-7224C49458BB}"/>
              </c:extLst>
            </c:dLbl>
            <c:spPr>
              <a:noFill/>
              <a:ln>
                <a:noFill/>
              </a:ln>
              <a:effectLst/>
            </c:spPr>
            <c:txPr>
              <a:bodyPr/>
              <a:lstStyle/>
              <a:p>
                <a:pPr>
                  <a:defRPr sz="900" b="1"/>
                </a:pPr>
                <a:endParaRPr lang="pl-PL"/>
              </a:p>
            </c:txPr>
            <c:showLegendKey val="0"/>
            <c:showVal val="1"/>
            <c:showCatName val="0"/>
            <c:showSerName val="0"/>
            <c:showPercent val="1"/>
            <c:showBubbleSize val="0"/>
            <c:showLeaderLines val="1"/>
            <c:extLst>
              <c:ext xmlns:c15="http://schemas.microsoft.com/office/drawing/2012/chart" uri="{CE6537A1-D6FC-4f65-9D91-7224C49458BB}"/>
            </c:extLst>
          </c:dLbls>
          <c:cat>
            <c:strRef>
              <c:f>'[wydatki miasta Chojnice - tabelki ost..xls]Arkusz2'!$B$555,'[wydatki miasta Chojnice - tabelki ost..xls]Arkusz2'!$C$555</c:f>
              <c:strCache>
                <c:ptCount val="2"/>
                <c:pt idx="0">
                  <c:v>środki własne</c:v>
                </c:pt>
                <c:pt idx="1">
                  <c:v>środki zewnętrzne</c:v>
                </c:pt>
              </c:strCache>
            </c:strRef>
          </c:cat>
          <c:val>
            <c:numRef>
              <c:f>'[wydatki miasta Chojnice - tabelki ost..xls]Arkusz2'!$B$570,'[wydatki miasta Chojnice - tabelki ost..xls]Arkusz2'!$C$570</c:f>
              <c:numCache>
                <c:formatCode>#,##0.00</c:formatCode>
                <c:ptCount val="2"/>
                <c:pt idx="0">
                  <c:v>28733898.279999997</c:v>
                </c:pt>
                <c:pt idx="1">
                  <c:v>10496453</c:v>
                </c:pt>
              </c:numCache>
            </c:numRef>
          </c:val>
        </c:ser>
        <c:dLbls>
          <c:showLegendKey val="0"/>
          <c:showVal val="0"/>
          <c:showCatName val="0"/>
          <c:showSerName val="0"/>
          <c:showPercent val="0"/>
          <c:showBubbleSize val="0"/>
          <c:showLeaderLines val="1"/>
        </c:dLbls>
      </c:pie3DChart>
    </c:plotArea>
    <c:legend>
      <c:legendPos val="r"/>
      <c:layout>
        <c:manualLayout>
          <c:xMode val="edge"/>
          <c:yMode val="edge"/>
          <c:x val="0.66845017483333224"/>
          <c:y val="0.40429177748612721"/>
          <c:w val="0.31787470720531658"/>
          <c:h val="0.19141644502774469"/>
        </c:manualLayout>
      </c:layout>
      <c:overlay val="0"/>
    </c:legend>
    <c:plotVisOnly val="1"/>
    <c:dispBlanksAs val="gap"/>
    <c:showDLblsOverMax val="0"/>
  </c:chart>
  <c:externalData r:id="rId1">
    <c:autoUpdate val="0"/>
  </c:externalData>
</c:chartSpace>
</file>

<file path=ppt/charts/chart33.xml><?xml version="1.0" encoding="utf-8"?>
<c:chartSpace xmlns:c="http://schemas.openxmlformats.org/drawingml/2006/chart" xmlns:a="http://schemas.openxmlformats.org/drawingml/2006/main" xmlns:r="http://schemas.openxmlformats.org/officeDocument/2006/relationships">
  <c:date1904 val="0"/>
  <c:lang val="pl-PL"/>
  <c:roundedCorners val="0"/>
  <mc:AlternateContent xmlns:mc="http://schemas.openxmlformats.org/markup-compatibility/2006">
    <mc:Choice xmlns:c14="http://schemas.microsoft.com/office/drawing/2007/8/2/chart" Requires="c14">
      <c14:style val="134"/>
    </mc:Choice>
    <mc:Fallback>
      <c:style val="34"/>
    </mc:Fallback>
  </mc:AlternateContent>
  <c:chart>
    <c:autoTitleDeleted val="1"/>
    <c:view3D>
      <c:rotX val="15"/>
      <c:rotY val="20"/>
      <c:rAngAx val="1"/>
    </c:view3D>
    <c:floor>
      <c:thickness val="0"/>
    </c:floor>
    <c:sideWall>
      <c:thickness val="0"/>
    </c:sideWall>
    <c:backWall>
      <c:thickness val="0"/>
    </c:backWall>
    <c:plotArea>
      <c:layout/>
      <c:bar3DChart>
        <c:barDir val="col"/>
        <c:grouping val="stacked"/>
        <c:varyColors val="0"/>
        <c:ser>
          <c:idx val="0"/>
          <c:order val="0"/>
          <c:tx>
            <c:strRef>
              <c:f>Arkusz1!$B$756</c:f>
              <c:strCache>
                <c:ptCount val="1"/>
                <c:pt idx="0">
                  <c:v>inwestycje własne</c:v>
                </c:pt>
              </c:strCache>
            </c:strRef>
          </c:tx>
          <c:invertIfNegative val="0"/>
          <c:cat>
            <c:numRef>
              <c:f>Arkusz1!$A$757:$A$770</c:f>
              <c:numCache>
                <c:formatCode>General</c:formatCode>
                <c:ptCount val="14"/>
                <c:pt idx="0">
                  <c:v>1998</c:v>
                </c:pt>
                <c:pt idx="1">
                  <c:v>1999</c:v>
                </c:pt>
                <c:pt idx="2">
                  <c:v>2000</c:v>
                </c:pt>
                <c:pt idx="3">
                  <c:v>2001</c:v>
                </c:pt>
                <c:pt idx="4">
                  <c:v>2002</c:v>
                </c:pt>
                <c:pt idx="5">
                  <c:v>2003</c:v>
                </c:pt>
                <c:pt idx="6">
                  <c:v>2004</c:v>
                </c:pt>
                <c:pt idx="7">
                  <c:v>2005</c:v>
                </c:pt>
                <c:pt idx="8">
                  <c:v>2006</c:v>
                </c:pt>
                <c:pt idx="9">
                  <c:v>2007</c:v>
                </c:pt>
                <c:pt idx="10">
                  <c:v>2008</c:v>
                </c:pt>
                <c:pt idx="11">
                  <c:v>2009</c:v>
                </c:pt>
                <c:pt idx="12">
                  <c:v>2010</c:v>
                </c:pt>
                <c:pt idx="13">
                  <c:v>2011</c:v>
                </c:pt>
              </c:numCache>
            </c:numRef>
          </c:cat>
          <c:val>
            <c:numRef>
              <c:f>Arkusz1!$B$757:$B$770</c:f>
              <c:numCache>
                <c:formatCode>General</c:formatCode>
                <c:ptCount val="14"/>
                <c:pt idx="10" formatCode="#,##0.00">
                  <c:v>1342</c:v>
                </c:pt>
                <c:pt idx="11" formatCode="#,##0.00">
                  <c:v>42700</c:v>
                </c:pt>
                <c:pt idx="12" formatCode="#,##0.00">
                  <c:v>302848.81</c:v>
                </c:pt>
                <c:pt idx="13" formatCode="#,##0.00">
                  <c:v>770233.63</c:v>
                </c:pt>
              </c:numCache>
            </c:numRef>
          </c:val>
        </c:ser>
        <c:dLbls>
          <c:showLegendKey val="0"/>
          <c:showVal val="0"/>
          <c:showCatName val="0"/>
          <c:showSerName val="0"/>
          <c:showPercent val="0"/>
          <c:showBubbleSize val="0"/>
        </c:dLbls>
        <c:gapWidth val="150"/>
        <c:shape val="box"/>
        <c:axId val="419131744"/>
        <c:axId val="419139192"/>
        <c:axId val="0"/>
      </c:bar3DChart>
      <c:catAx>
        <c:axId val="419131744"/>
        <c:scaling>
          <c:orientation val="minMax"/>
        </c:scaling>
        <c:delete val="0"/>
        <c:axPos val="b"/>
        <c:numFmt formatCode="General" sourceLinked="1"/>
        <c:majorTickMark val="out"/>
        <c:minorTickMark val="none"/>
        <c:tickLblPos val="nextTo"/>
        <c:txPr>
          <a:bodyPr/>
          <a:lstStyle/>
          <a:p>
            <a:pPr>
              <a:defRPr sz="1100" b="1"/>
            </a:pPr>
            <a:endParaRPr lang="pl-PL"/>
          </a:p>
        </c:txPr>
        <c:crossAx val="419139192"/>
        <c:crosses val="autoZero"/>
        <c:auto val="1"/>
        <c:lblAlgn val="ctr"/>
        <c:lblOffset val="100"/>
        <c:noMultiLvlLbl val="0"/>
      </c:catAx>
      <c:valAx>
        <c:axId val="419139192"/>
        <c:scaling>
          <c:orientation val="minMax"/>
        </c:scaling>
        <c:delete val="0"/>
        <c:axPos val="l"/>
        <c:majorGridlines/>
        <c:numFmt formatCode="General" sourceLinked="1"/>
        <c:majorTickMark val="out"/>
        <c:minorTickMark val="none"/>
        <c:tickLblPos val="nextTo"/>
        <c:txPr>
          <a:bodyPr/>
          <a:lstStyle/>
          <a:p>
            <a:pPr>
              <a:defRPr sz="1100" b="1"/>
            </a:pPr>
            <a:endParaRPr lang="pl-PL"/>
          </a:p>
        </c:txPr>
        <c:crossAx val="419131744"/>
        <c:crosses val="autoZero"/>
        <c:crossBetween val="between"/>
      </c:valAx>
    </c:plotArea>
    <c:legend>
      <c:legendPos val="r"/>
      <c:overlay val="0"/>
      <c:txPr>
        <a:bodyPr/>
        <a:lstStyle/>
        <a:p>
          <a:pPr>
            <a:defRPr sz="1200"/>
          </a:pPr>
          <a:endParaRPr lang="pl-PL"/>
        </a:p>
      </c:txPr>
    </c:legend>
    <c:plotVisOnly val="1"/>
    <c:dispBlanksAs val="gap"/>
    <c:showDLblsOverMax val="0"/>
  </c:chart>
  <c:spPr>
    <a:ln>
      <a:noFill/>
    </a:ln>
  </c:spPr>
  <c:txPr>
    <a:bodyPr/>
    <a:lstStyle/>
    <a:p>
      <a:pPr>
        <a:defRPr sz="1800"/>
      </a:pPr>
      <a:endParaRPr lang="pl-PL"/>
    </a:p>
  </c:txPr>
  <c:externalData r:id="rId1">
    <c:autoUpdate val="0"/>
  </c:externalData>
</c:chartSpace>
</file>

<file path=ppt/charts/chart34.xml><?xml version="1.0" encoding="utf-8"?>
<c:chartSpace xmlns:c="http://schemas.openxmlformats.org/drawingml/2006/chart" xmlns:a="http://schemas.openxmlformats.org/drawingml/2006/main" xmlns:r="http://schemas.openxmlformats.org/officeDocument/2006/relationships">
  <c:date1904 val="0"/>
  <c:lang val="pl-PL"/>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rAngAx val="1"/>
    </c:view3D>
    <c:floor>
      <c:thickness val="0"/>
    </c:floor>
    <c:sideWall>
      <c:thickness val="0"/>
    </c:sideWall>
    <c:backWall>
      <c:thickness val="0"/>
    </c:backWall>
    <c:plotArea>
      <c:layout/>
      <c:bar3DChart>
        <c:barDir val="bar"/>
        <c:grouping val="clustered"/>
        <c:varyColors val="0"/>
        <c:ser>
          <c:idx val="0"/>
          <c:order val="0"/>
          <c:tx>
            <c:strRef>
              <c:f>Arkusz1!$B$400</c:f>
              <c:strCache>
                <c:ptCount val="1"/>
                <c:pt idx="0">
                  <c:v>środki własne</c:v>
                </c:pt>
              </c:strCache>
            </c:strRef>
          </c:tx>
          <c:invertIfNegative val="0"/>
          <c:dLbls>
            <c:spPr>
              <a:noFill/>
              <a:ln>
                <a:noFill/>
              </a:ln>
              <a:effectLst/>
            </c:spPr>
            <c:txPr>
              <a:bodyPr/>
              <a:lstStyle/>
              <a:p>
                <a:pPr>
                  <a:defRPr b="1"/>
                </a:pPr>
                <a:endParaRPr lang="pl-PL"/>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Arkusz1!$A$401:$A$414</c:f>
              <c:numCache>
                <c:formatCode>General</c:formatCode>
                <c:ptCount val="14"/>
                <c:pt idx="0">
                  <c:v>1998</c:v>
                </c:pt>
                <c:pt idx="1">
                  <c:v>1999</c:v>
                </c:pt>
                <c:pt idx="2">
                  <c:v>2000</c:v>
                </c:pt>
                <c:pt idx="3">
                  <c:v>2001</c:v>
                </c:pt>
                <c:pt idx="4">
                  <c:v>2002</c:v>
                </c:pt>
                <c:pt idx="5">
                  <c:v>2003</c:v>
                </c:pt>
                <c:pt idx="6">
                  <c:v>2004</c:v>
                </c:pt>
                <c:pt idx="7">
                  <c:v>2005</c:v>
                </c:pt>
                <c:pt idx="8">
                  <c:v>2006</c:v>
                </c:pt>
                <c:pt idx="9">
                  <c:v>2007</c:v>
                </c:pt>
                <c:pt idx="10">
                  <c:v>2008</c:v>
                </c:pt>
                <c:pt idx="11">
                  <c:v>2009</c:v>
                </c:pt>
                <c:pt idx="12">
                  <c:v>2010</c:v>
                </c:pt>
                <c:pt idx="13">
                  <c:v>2011</c:v>
                </c:pt>
              </c:numCache>
            </c:numRef>
          </c:cat>
          <c:val>
            <c:numRef>
              <c:f>Arkusz1!$B$401:$B$414</c:f>
              <c:numCache>
                <c:formatCode>General</c:formatCode>
                <c:ptCount val="14"/>
                <c:pt idx="0">
                  <c:v>0</c:v>
                </c:pt>
                <c:pt idx="1">
                  <c:v>0</c:v>
                </c:pt>
                <c:pt idx="2">
                  <c:v>0</c:v>
                </c:pt>
                <c:pt idx="3">
                  <c:v>0</c:v>
                </c:pt>
                <c:pt idx="4">
                  <c:v>0</c:v>
                </c:pt>
                <c:pt idx="5">
                  <c:v>0</c:v>
                </c:pt>
                <c:pt idx="6">
                  <c:v>0</c:v>
                </c:pt>
                <c:pt idx="7">
                  <c:v>0</c:v>
                </c:pt>
                <c:pt idx="8">
                  <c:v>0</c:v>
                </c:pt>
                <c:pt idx="9">
                  <c:v>0</c:v>
                </c:pt>
                <c:pt idx="10">
                  <c:v>1342</c:v>
                </c:pt>
                <c:pt idx="11">
                  <c:v>42700</c:v>
                </c:pt>
                <c:pt idx="12">
                  <c:v>245923.38999999972</c:v>
                </c:pt>
                <c:pt idx="13">
                  <c:v>237171.29</c:v>
                </c:pt>
              </c:numCache>
            </c:numRef>
          </c:val>
        </c:ser>
        <c:ser>
          <c:idx val="1"/>
          <c:order val="1"/>
          <c:tx>
            <c:strRef>
              <c:f>Arkusz1!$C$400</c:f>
              <c:strCache>
                <c:ptCount val="1"/>
                <c:pt idx="0">
                  <c:v>środki zewnętrzne</c:v>
                </c:pt>
              </c:strCache>
            </c:strRef>
          </c:tx>
          <c:invertIfNegative val="0"/>
          <c:dLbls>
            <c:spPr>
              <a:noFill/>
              <a:ln>
                <a:noFill/>
              </a:ln>
              <a:effectLst/>
            </c:spPr>
            <c:txPr>
              <a:bodyPr/>
              <a:lstStyle/>
              <a:p>
                <a:pPr>
                  <a:defRPr b="1"/>
                </a:pPr>
                <a:endParaRPr lang="pl-PL"/>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Arkusz1!$A$401:$A$414</c:f>
              <c:numCache>
                <c:formatCode>General</c:formatCode>
                <c:ptCount val="14"/>
                <c:pt idx="0">
                  <c:v>1998</c:v>
                </c:pt>
                <c:pt idx="1">
                  <c:v>1999</c:v>
                </c:pt>
                <c:pt idx="2">
                  <c:v>2000</c:v>
                </c:pt>
                <c:pt idx="3">
                  <c:v>2001</c:v>
                </c:pt>
                <c:pt idx="4">
                  <c:v>2002</c:v>
                </c:pt>
                <c:pt idx="5">
                  <c:v>2003</c:v>
                </c:pt>
                <c:pt idx="6">
                  <c:v>2004</c:v>
                </c:pt>
                <c:pt idx="7">
                  <c:v>2005</c:v>
                </c:pt>
                <c:pt idx="8">
                  <c:v>2006</c:v>
                </c:pt>
                <c:pt idx="9">
                  <c:v>2007</c:v>
                </c:pt>
                <c:pt idx="10">
                  <c:v>2008</c:v>
                </c:pt>
                <c:pt idx="11">
                  <c:v>2009</c:v>
                </c:pt>
                <c:pt idx="12">
                  <c:v>2010</c:v>
                </c:pt>
                <c:pt idx="13">
                  <c:v>2011</c:v>
                </c:pt>
              </c:numCache>
            </c:numRef>
          </c:cat>
          <c:val>
            <c:numRef>
              <c:f>Arkusz1!$C$401:$C$414</c:f>
              <c:numCache>
                <c:formatCode>General</c:formatCode>
                <c:ptCount val="14"/>
                <c:pt idx="0">
                  <c:v>0</c:v>
                </c:pt>
                <c:pt idx="1">
                  <c:v>0</c:v>
                </c:pt>
                <c:pt idx="2">
                  <c:v>0</c:v>
                </c:pt>
                <c:pt idx="3">
                  <c:v>0</c:v>
                </c:pt>
                <c:pt idx="4">
                  <c:v>0</c:v>
                </c:pt>
                <c:pt idx="5">
                  <c:v>0</c:v>
                </c:pt>
                <c:pt idx="6">
                  <c:v>0</c:v>
                </c:pt>
                <c:pt idx="7">
                  <c:v>0</c:v>
                </c:pt>
                <c:pt idx="8">
                  <c:v>0</c:v>
                </c:pt>
                <c:pt idx="9">
                  <c:v>0</c:v>
                </c:pt>
                <c:pt idx="10">
                  <c:v>0</c:v>
                </c:pt>
                <c:pt idx="11">
                  <c:v>0</c:v>
                </c:pt>
                <c:pt idx="12">
                  <c:v>56925.42</c:v>
                </c:pt>
                <c:pt idx="13">
                  <c:v>533062.34000000043</c:v>
                </c:pt>
              </c:numCache>
            </c:numRef>
          </c:val>
        </c:ser>
        <c:dLbls>
          <c:showLegendKey val="0"/>
          <c:showVal val="1"/>
          <c:showCatName val="0"/>
          <c:showSerName val="0"/>
          <c:showPercent val="0"/>
          <c:showBubbleSize val="0"/>
        </c:dLbls>
        <c:gapWidth val="150"/>
        <c:shape val="box"/>
        <c:axId val="419137624"/>
        <c:axId val="419138016"/>
        <c:axId val="0"/>
      </c:bar3DChart>
      <c:catAx>
        <c:axId val="419137624"/>
        <c:scaling>
          <c:orientation val="minMax"/>
        </c:scaling>
        <c:delete val="0"/>
        <c:axPos val="l"/>
        <c:numFmt formatCode="General" sourceLinked="1"/>
        <c:majorTickMark val="none"/>
        <c:minorTickMark val="none"/>
        <c:tickLblPos val="nextTo"/>
        <c:txPr>
          <a:bodyPr/>
          <a:lstStyle/>
          <a:p>
            <a:pPr>
              <a:defRPr b="1"/>
            </a:pPr>
            <a:endParaRPr lang="pl-PL"/>
          </a:p>
        </c:txPr>
        <c:crossAx val="419138016"/>
        <c:crosses val="autoZero"/>
        <c:auto val="1"/>
        <c:lblAlgn val="ctr"/>
        <c:lblOffset val="100"/>
        <c:noMultiLvlLbl val="0"/>
      </c:catAx>
      <c:valAx>
        <c:axId val="419138016"/>
        <c:scaling>
          <c:orientation val="minMax"/>
        </c:scaling>
        <c:delete val="1"/>
        <c:axPos val="b"/>
        <c:numFmt formatCode="General" sourceLinked="1"/>
        <c:majorTickMark val="out"/>
        <c:minorTickMark val="none"/>
        <c:tickLblPos val="none"/>
        <c:crossAx val="419137624"/>
        <c:crosses val="autoZero"/>
        <c:crossBetween val="between"/>
      </c:valAx>
    </c:plotArea>
    <c:legend>
      <c:legendPos val="t"/>
      <c:layout>
        <c:manualLayout>
          <c:xMode val="edge"/>
          <c:yMode val="edge"/>
          <c:x val="0.34185381107986257"/>
          <c:y val="4.2224757750365043E-2"/>
          <c:w val="0.31629237784027747"/>
          <c:h val="5.76525381597204E-2"/>
        </c:manualLayout>
      </c:layout>
      <c:overlay val="0"/>
    </c:legend>
    <c:plotVisOnly val="1"/>
    <c:dispBlanksAs val="gap"/>
    <c:showDLblsOverMax val="0"/>
  </c:chart>
  <c:externalData r:id="rId1">
    <c:autoUpdate val="0"/>
  </c:externalData>
</c:chartSpace>
</file>

<file path=ppt/charts/chart35.xml><?xml version="1.0" encoding="utf-8"?>
<c:chartSpace xmlns:c="http://schemas.openxmlformats.org/drawingml/2006/chart" xmlns:a="http://schemas.openxmlformats.org/drawingml/2006/main" xmlns:r="http://schemas.openxmlformats.org/officeDocument/2006/relationships">
  <c:date1904 val="0"/>
  <c:lang val="pl-PL"/>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30"/>
      <c:rotY val="0"/>
      <c:rAngAx val="0"/>
    </c:view3D>
    <c:floor>
      <c:thickness val="0"/>
    </c:floor>
    <c:sideWall>
      <c:thickness val="0"/>
    </c:sideWall>
    <c:backWall>
      <c:thickness val="0"/>
    </c:backWall>
    <c:plotArea>
      <c:layout/>
      <c:pie3DChart>
        <c:varyColors val="1"/>
        <c:ser>
          <c:idx val="0"/>
          <c:order val="0"/>
          <c:explosion val="25"/>
          <c:dLbls>
            <c:dLbl>
              <c:idx val="0"/>
              <c:tx>
                <c:rich>
                  <a:bodyPr/>
                  <a:lstStyle/>
                  <a:p>
                    <a:r>
                      <a:rPr lang="en-US" dirty="0" smtClean="0"/>
                      <a:t>527136,68</a:t>
                    </a:r>
                    <a:r>
                      <a:rPr lang="pl-PL" dirty="0" smtClean="0"/>
                      <a:t> zł</a:t>
                    </a:r>
                    <a:r>
                      <a:rPr lang="en-US" dirty="0" smtClean="0"/>
                      <a:t>; </a:t>
                    </a:r>
                    <a:r>
                      <a:rPr lang="pl-PL" dirty="0" smtClean="0"/>
                      <a:t>(</a:t>
                    </a:r>
                    <a:r>
                      <a:rPr lang="en-US" dirty="0" smtClean="0"/>
                      <a:t>47%</a:t>
                    </a:r>
                    <a:r>
                      <a:rPr lang="pl-PL" dirty="0" smtClean="0"/>
                      <a:t>)</a:t>
                    </a:r>
                    <a:endParaRPr lang="en-US" dirty="0"/>
                  </a:p>
                </c:rich>
              </c:tx>
              <c:showLegendKey val="0"/>
              <c:showVal val="1"/>
              <c:showCatName val="0"/>
              <c:showSerName val="0"/>
              <c:showPercent val="1"/>
              <c:showBubbleSize val="0"/>
              <c:extLst>
                <c:ext xmlns:c15="http://schemas.microsoft.com/office/drawing/2012/chart" uri="{CE6537A1-D6FC-4f65-9D91-7224C49458BB}"/>
              </c:extLst>
            </c:dLbl>
            <c:dLbl>
              <c:idx val="1"/>
              <c:tx>
                <c:rich>
                  <a:bodyPr/>
                  <a:lstStyle/>
                  <a:p>
                    <a:r>
                      <a:rPr lang="en-US" dirty="0" smtClean="0"/>
                      <a:t>589987,76</a:t>
                    </a:r>
                    <a:r>
                      <a:rPr lang="pl-PL" dirty="0" smtClean="0"/>
                      <a:t> zł</a:t>
                    </a:r>
                    <a:r>
                      <a:rPr lang="en-US" dirty="0" smtClean="0"/>
                      <a:t>; </a:t>
                    </a:r>
                    <a:r>
                      <a:rPr lang="pl-PL" dirty="0" smtClean="0"/>
                      <a:t>(</a:t>
                    </a:r>
                    <a:r>
                      <a:rPr lang="en-US" dirty="0" smtClean="0"/>
                      <a:t>53%</a:t>
                    </a:r>
                    <a:r>
                      <a:rPr lang="pl-PL" dirty="0" smtClean="0"/>
                      <a:t>)</a:t>
                    </a:r>
                    <a:endParaRPr lang="en-US" dirty="0"/>
                  </a:p>
                </c:rich>
              </c:tx>
              <c:showLegendKey val="0"/>
              <c:showVal val="1"/>
              <c:showCatName val="0"/>
              <c:showSerName val="0"/>
              <c:showPercent val="1"/>
              <c:showBubbleSize val="0"/>
              <c:extLst>
                <c:ext xmlns:c15="http://schemas.microsoft.com/office/drawing/2012/chart" uri="{CE6537A1-D6FC-4f65-9D91-7224C49458BB}"/>
              </c:extLst>
            </c:dLbl>
            <c:spPr>
              <a:noFill/>
              <a:ln>
                <a:noFill/>
              </a:ln>
              <a:effectLst/>
            </c:spPr>
            <c:txPr>
              <a:bodyPr/>
              <a:lstStyle/>
              <a:p>
                <a:pPr>
                  <a:defRPr sz="1000" b="1"/>
                </a:pPr>
                <a:endParaRPr lang="pl-PL"/>
              </a:p>
            </c:txPr>
            <c:showLegendKey val="0"/>
            <c:showVal val="1"/>
            <c:showCatName val="0"/>
            <c:showSerName val="0"/>
            <c:showPercent val="1"/>
            <c:showBubbleSize val="0"/>
            <c:showLeaderLines val="1"/>
            <c:extLst>
              <c:ext xmlns:c15="http://schemas.microsoft.com/office/drawing/2012/chart" uri="{CE6537A1-D6FC-4f65-9D91-7224C49458BB}"/>
            </c:extLst>
          </c:dLbls>
          <c:cat>
            <c:strRef>
              <c:f>(Arkusz1!$B$400,Arkusz1!$C$400)</c:f>
              <c:strCache>
                <c:ptCount val="2"/>
                <c:pt idx="0">
                  <c:v>środki własne</c:v>
                </c:pt>
                <c:pt idx="1">
                  <c:v>środki zewnętrzne</c:v>
                </c:pt>
              </c:strCache>
            </c:strRef>
          </c:cat>
          <c:val>
            <c:numRef>
              <c:f>(Arkusz1!$B$415,Arkusz1!$C$415)</c:f>
              <c:numCache>
                <c:formatCode>General</c:formatCode>
                <c:ptCount val="2"/>
                <c:pt idx="0">
                  <c:v>527136.67999999842</c:v>
                </c:pt>
                <c:pt idx="1">
                  <c:v>589987.76</c:v>
                </c:pt>
              </c:numCache>
            </c:numRef>
          </c:val>
        </c:ser>
        <c:dLbls>
          <c:showLegendKey val="0"/>
          <c:showVal val="0"/>
          <c:showCatName val="0"/>
          <c:showSerName val="0"/>
          <c:showPercent val="0"/>
          <c:showBubbleSize val="0"/>
          <c:showLeaderLines val="1"/>
        </c:dLbls>
      </c:pie3DChart>
    </c:plotArea>
    <c:legend>
      <c:legendPos val="r"/>
      <c:overlay val="0"/>
    </c:legend>
    <c:plotVisOnly val="1"/>
    <c:dispBlanksAs val="gap"/>
    <c:showDLblsOverMax val="0"/>
  </c:chart>
  <c:externalData r:id="rId1">
    <c:autoUpdate val="0"/>
  </c:externalData>
</c:chartSpace>
</file>

<file path=ppt/charts/chart36.xml><?xml version="1.0" encoding="utf-8"?>
<c:chartSpace xmlns:c="http://schemas.openxmlformats.org/drawingml/2006/chart" xmlns:a="http://schemas.openxmlformats.org/drawingml/2006/main" xmlns:r="http://schemas.openxmlformats.org/officeDocument/2006/relationships">
  <c:date1904 val="0"/>
  <c:lang val="pl-PL"/>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rotY val="20"/>
      <c:rAngAx val="1"/>
    </c:view3D>
    <c:floor>
      <c:thickness val="0"/>
    </c:floor>
    <c:sideWall>
      <c:thickness val="0"/>
    </c:sideWall>
    <c:backWall>
      <c:thickness val="0"/>
    </c:backWall>
    <c:plotArea>
      <c:layout/>
      <c:bar3DChart>
        <c:barDir val="col"/>
        <c:grouping val="stacked"/>
        <c:varyColors val="0"/>
        <c:ser>
          <c:idx val="0"/>
          <c:order val="0"/>
          <c:tx>
            <c:strRef>
              <c:f>Arkusz1!$B$407</c:f>
              <c:strCache>
                <c:ptCount val="1"/>
                <c:pt idx="0">
                  <c:v>inwestycje własne</c:v>
                </c:pt>
              </c:strCache>
            </c:strRef>
          </c:tx>
          <c:invertIfNegative val="0"/>
          <c:cat>
            <c:numRef>
              <c:f>Arkusz1!$A$408:$A$421</c:f>
              <c:numCache>
                <c:formatCode>General</c:formatCode>
                <c:ptCount val="14"/>
                <c:pt idx="0">
                  <c:v>1998</c:v>
                </c:pt>
                <c:pt idx="1">
                  <c:v>1999</c:v>
                </c:pt>
                <c:pt idx="2">
                  <c:v>2000</c:v>
                </c:pt>
                <c:pt idx="3">
                  <c:v>2001</c:v>
                </c:pt>
                <c:pt idx="4">
                  <c:v>2002</c:v>
                </c:pt>
                <c:pt idx="5">
                  <c:v>2003</c:v>
                </c:pt>
                <c:pt idx="6">
                  <c:v>2004</c:v>
                </c:pt>
                <c:pt idx="7">
                  <c:v>2005</c:v>
                </c:pt>
                <c:pt idx="8">
                  <c:v>2006</c:v>
                </c:pt>
                <c:pt idx="9">
                  <c:v>2007</c:v>
                </c:pt>
                <c:pt idx="10">
                  <c:v>2008</c:v>
                </c:pt>
                <c:pt idx="11">
                  <c:v>2009</c:v>
                </c:pt>
                <c:pt idx="12">
                  <c:v>2010</c:v>
                </c:pt>
                <c:pt idx="13">
                  <c:v>2011</c:v>
                </c:pt>
              </c:numCache>
            </c:numRef>
          </c:cat>
          <c:val>
            <c:numRef>
              <c:f>Arkusz1!$B$408:$B$421</c:f>
              <c:numCache>
                <c:formatCode>General</c:formatCode>
                <c:ptCount val="14"/>
                <c:pt idx="0" formatCode="#,##0.00">
                  <c:v>27770</c:v>
                </c:pt>
                <c:pt idx="4" formatCode="#,##0.00">
                  <c:v>64458</c:v>
                </c:pt>
                <c:pt idx="5" formatCode="#,##0.00">
                  <c:v>15392</c:v>
                </c:pt>
                <c:pt idx="6" formatCode="#,##0.00">
                  <c:v>66957</c:v>
                </c:pt>
                <c:pt idx="7" formatCode="#,##0.00">
                  <c:v>24000</c:v>
                </c:pt>
                <c:pt idx="10" formatCode="#,##0.00">
                  <c:v>154988</c:v>
                </c:pt>
                <c:pt idx="11" formatCode="#,##0.00">
                  <c:v>201704</c:v>
                </c:pt>
                <c:pt idx="12" formatCode="#,##0.00">
                  <c:v>12593</c:v>
                </c:pt>
                <c:pt idx="13" formatCode="#,##0.00">
                  <c:v>77689.259999999995</c:v>
                </c:pt>
              </c:numCache>
            </c:numRef>
          </c:val>
        </c:ser>
        <c:ser>
          <c:idx val="1"/>
          <c:order val="1"/>
          <c:tx>
            <c:strRef>
              <c:f>Arkusz1!$C$407</c:f>
              <c:strCache>
                <c:ptCount val="1"/>
                <c:pt idx="0">
                  <c:v>inwestycje obce</c:v>
                </c:pt>
              </c:strCache>
            </c:strRef>
          </c:tx>
          <c:invertIfNegative val="0"/>
          <c:cat>
            <c:numRef>
              <c:f>Arkusz1!$A$408:$A$421</c:f>
              <c:numCache>
                <c:formatCode>General</c:formatCode>
                <c:ptCount val="14"/>
                <c:pt idx="0">
                  <c:v>1998</c:v>
                </c:pt>
                <c:pt idx="1">
                  <c:v>1999</c:v>
                </c:pt>
                <c:pt idx="2">
                  <c:v>2000</c:v>
                </c:pt>
                <c:pt idx="3">
                  <c:v>2001</c:v>
                </c:pt>
                <c:pt idx="4">
                  <c:v>2002</c:v>
                </c:pt>
                <c:pt idx="5">
                  <c:v>2003</c:v>
                </c:pt>
                <c:pt idx="6">
                  <c:v>2004</c:v>
                </c:pt>
                <c:pt idx="7">
                  <c:v>2005</c:v>
                </c:pt>
                <c:pt idx="8">
                  <c:v>2006</c:v>
                </c:pt>
                <c:pt idx="9">
                  <c:v>2007</c:v>
                </c:pt>
                <c:pt idx="10">
                  <c:v>2008</c:v>
                </c:pt>
                <c:pt idx="11">
                  <c:v>2009</c:v>
                </c:pt>
                <c:pt idx="12">
                  <c:v>2010</c:v>
                </c:pt>
                <c:pt idx="13">
                  <c:v>2011</c:v>
                </c:pt>
              </c:numCache>
            </c:numRef>
          </c:cat>
          <c:val>
            <c:numRef>
              <c:f>Arkusz1!$C$408:$C$421</c:f>
              <c:numCache>
                <c:formatCode>#,##0.00</c:formatCode>
                <c:ptCount val="14"/>
                <c:pt idx="1">
                  <c:v>15300</c:v>
                </c:pt>
                <c:pt idx="2">
                  <c:v>53707</c:v>
                </c:pt>
                <c:pt idx="3">
                  <c:v>24880</c:v>
                </c:pt>
                <c:pt idx="4">
                  <c:v>30000</c:v>
                </c:pt>
                <c:pt idx="6">
                  <c:v>34735</c:v>
                </c:pt>
                <c:pt idx="8">
                  <c:v>25000</c:v>
                </c:pt>
                <c:pt idx="10">
                  <c:v>33000</c:v>
                </c:pt>
                <c:pt idx="11">
                  <c:v>60000</c:v>
                </c:pt>
                <c:pt idx="12">
                  <c:v>50000</c:v>
                </c:pt>
                <c:pt idx="13">
                  <c:v>35000</c:v>
                </c:pt>
              </c:numCache>
            </c:numRef>
          </c:val>
        </c:ser>
        <c:dLbls>
          <c:showLegendKey val="0"/>
          <c:showVal val="0"/>
          <c:showCatName val="0"/>
          <c:showSerName val="0"/>
          <c:showPercent val="0"/>
          <c:showBubbleSize val="0"/>
        </c:dLbls>
        <c:gapWidth val="150"/>
        <c:shape val="box"/>
        <c:axId val="421143912"/>
        <c:axId val="421146656"/>
        <c:axId val="0"/>
      </c:bar3DChart>
      <c:catAx>
        <c:axId val="421143912"/>
        <c:scaling>
          <c:orientation val="minMax"/>
        </c:scaling>
        <c:delete val="0"/>
        <c:axPos val="b"/>
        <c:numFmt formatCode="General" sourceLinked="1"/>
        <c:majorTickMark val="out"/>
        <c:minorTickMark val="none"/>
        <c:tickLblPos val="nextTo"/>
        <c:txPr>
          <a:bodyPr/>
          <a:lstStyle/>
          <a:p>
            <a:pPr>
              <a:defRPr b="1"/>
            </a:pPr>
            <a:endParaRPr lang="pl-PL"/>
          </a:p>
        </c:txPr>
        <c:crossAx val="421146656"/>
        <c:crosses val="autoZero"/>
        <c:auto val="1"/>
        <c:lblAlgn val="ctr"/>
        <c:lblOffset val="100"/>
        <c:noMultiLvlLbl val="0"/>
      </c:catAx>
      <c:valAx>
        <c:axId val="421146656"/>
        <c:scaling>
          <c:orientation val="minMax"/>
        </c:scaling>
        <c:delete val="0"/>
        <c:axPos val="l"/>
        <c:majorGridlines/>
        <c:numFmt formatCode="#,##0.00" sourceLinked="1"/>
        <c:majorTickMark val="out"/>
        <c:minorTickMark val="none"/>
        <c:tickLblPos val="nextTo"/>
        <c:txPr>
          <a:bodyPr/>
          <a:lstStyle/>
          <a:p>
            <a:pPr>
              <a:defRPr b="1"/>
            </a:pPr>
            <a:endParaRPr lang="pl-PL"/>
          </a:p>
        </c:txPr>
        <c:crossAx val="421143912"/>
        <c:crosses val="autoZero"/>
        <c:crossBetween val="between"/>
      </c:valAx>
    </c:plotArea>
    <c:legend>
      <c:legendPos val="r"/>
      <c:overlay val="0"/>
    </c:legend>
    <c:plotVisOnly val="1"/>
    <c:dispBlanksAs val="gap"/>
    <c:showDLblsOverMax val="0"/>
  </c:chart>
  <c:externalData r:id="rId1">
    <c:autoUpdate val="0"/>
  </c:externalData>
</c:chartSpace>
</file>

<file path=ppt/charts/chart37.xml><?xml version="1.0" encoding="utf-8"?>
<c:chartSpace xmlns:c="http://schemas.openxmlformats.org/drawingml/2006/chart" xmlns:a="http://schemas.openxmlformats.org/drawingml/2006/main" xmlns:r="http://schemas.openxmlformats.org/officeDocument/2006/relationships">
  <c:date1904 val="0"/>
  <c:lang val="pl-PL"/>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rAngAx val="1"/>
    </c:view3D>
    <c:floor>
      <c:thickness val="0"/>
    </c:floor>
    <c:sideWall>
      <c:thickness val="0"/>
    </c:sideWall>
    <c:backWall>
      <c:thickness val="0"/>
    </c:backWall>
    <c:plotArea>
      <c:layout/>
      <c:bar3DChart>
        <c:barDir val="col"/>
        <c:grouping val="clustered"/>
        <c:varyColors val="0"/>
        <c:ser>
          <c:idx val="0"/>
          <c:order val="0"/>
          <c:tx>
            <c:strRef>
              <c:f>Arkusz1!$B$428</c:f>
              <c:strCache>
                <c:ptCount val="1"/>
                <c:pt idx="0">
                  <c:v>inwestycje własne</c:v>
                </c:pt>
              </c:strCache>
            </c:strRef>
          </c:tx>
          <c:invertIfNegative val="0"/>
          <c:cat>
            <c:numRef>
              <c:f>Arkusz1!$A$429:$A$442</c:f>
              <c:numCache>
                <c:formatCode>General</c:formatCode>
                <c:ptCount val="14"/>
                <c:pt idx="0">
                  <c:v>1998</c:v>
                </c:pt>
                <c:pt idx="1">
                  <c:v>1999</c:v>
                </c:pt>
                <c:pt idx="2">
                  <c:v>2000</c:v>
                </c:pt>
                <c:pt idx="3">
                  <c:v>2001</c:v>
                </c:pt>
                <c:pt idx="4">
                  <c:v>2002</c:v>
                </c:pt>
                <c:pt idx="5">
                  <c:v>2003</c:v>
                </c:pt>
                <c:pt idx="6">
                  <c:v>2004</c:v>
                </c:pt>
                <c:pt idx="7">
                  <c:v>2005</c:v>
                </c:pt>
                <c:pt idx="8">
                  <c:v>2006</c:v>
                </c:pt>
                <c:pt idx="9">
                  <c:v>2007</c:v>
                </c:pt>
                <c:pt idx="10">
                  <c:v>2008</c:v>
                </c:pt>
                <c:pt idx="11">
                  <c:v>2009</c:v>
                </c:pt>
                <c:pt idx="12">
                  <c:v>2010</c:v>
                </c:pt>
                <c:pt idx="13">
                  <c:v>2011</c:v>
                </c:pt>
              </c:numCache>
            </c:numRef>
          </c:cat>
          <c:val>
            <c:numRef>
              <c:f>Arkusz1!$B$429:$B$442</c:f>
              <c:numCache>
                <c:formatCode>General</c:formatCode>
                <c:ptCount val="14"/>
                <c:pt idx="6" formatCode="#,##0.00">
                  <c:v>144000</c:v>
                </c:pt>
                <c:pt idx="7" formatCode="#,##0.00">
                  <c:v>113995</c:v>
                </c:pt>
                <c:pt idx="8" formatCode="#,##0.00">
                  <c:v>3660</c:v>
                </c:pt>
                <c:pt idx="9" formatCode="#,##0.00">
                  <c:v>12886</c:v>
                </c:pt>
                <c:pt idx="10" formatCode="#,##0.00">
                  <c:v>57260</c:v>
                </c:pt>
                <c:pt idx="11" formatCode="#,##0.00">
                  <c:v>6710</c:v>
                </c:pt>
                <c:pt idx="12" formatCode="#,##0.00">
                  <c:v>4268.78</c:v>
                </c:pt>
                <c:pt idx="13" formatCode="#,##0.00">
                  <c:v>36285</c:v>
                </c:pt>
              </c:numCache>
            </c:numRef>
          </c:val>
        </c:ser>
        <c:dLbls>
          <c:showLegendKey val="0"/>
          <c:showVal val="0"/>
          <c:showCatName val="0"/>
          <c:showSerName val="0"/>
          <c:showPercent val="0"/>
          <c:showBubbleSize val="0"/>
        </c:dLbls>
        <c:gapWidth val="150"/>
        <c:shape val="box"/>
        <c:axId val="421096088"/>
        <c:axId val="421096872"/>
        <c:axId val="0"/>
      </c:bar3DChart>
      <c:catAx>
        <c:axId val="421096088"/>
        <c:scaling>
          <c:orientation val="minMax"/>
        </c:scaling>
        <c:delete val="0"/>
        <c:axPos val="b"/>
        <c:numFmt formatCode="General" sourceLinked="1"/>
        <c:majorTickMark val="out"/>
        <c:minorTickMark val="none"/>
        <c:tickLblPos val="nextTo"/>
        <c:txPr>
          <a:bodyPr/>
          <a:lstStyle/>
          <a:p>
            <a:pPr>
              <a:defRPr b="1"/>
            </a:pPr>
            <a:endParaRPr lang="pl-PL"/>
          </a:p>
        </c:txPr>
        <c:crossAx val="421096872"/>
        <c:crosses val="autoZero"/>
        <c:auto val="1"/>
        <c:lblAlgn val="ctr"/>
        <c:lblOffset val="100"/>
        <c:noMultiLvlLbl val="0"/>
      </c:catAx>
      <c:valAx>
        <c:axId val="421096872"/>
        <c:scaling>
          <c:orientation val="minMax"/>
        </c:scaling>
        <c:delete val="0"/>
        <c:axPos val="l"/>
        <c:majorGridlines/>
        <c:numFmt formatCode="General" sourceLinked="1"/>
        <c:majorTickMark val="out"/>
        <c:minorTickMark val="none"/>
        <c:tickLblPos val="nextTo"/>
        <c:txPr>
          <a:bodyPr/>
          <a:lstStyle/>
          <a:p>
            <a:pPr>
              <a:defRPr b="1"/>
            </a:pPr>
            <a:endParaRPr lang="pl-PL"/>
          </a:p>
        </c:txPr>
        <c:crossAx val="421096088"/>
        <c:crosses val="autoZero"/>
        <c:crossBetween val="between"/>
      </c:valAx>
    </c:plotArea>
    <c:legend>
      <c:legendPos val="r"/>
      <c:overlay val="0"/>
    </c:legend>
    <c:plotVisOnly val="1"/>
    <c:dispBlanksAs val="gap"/>
    <c:showDLblsOverMax val="0"/>
  </c:chart>
  <c:externalData r:id="rId1">
    <c:autoUpdate val="0"/>
  </c:externalData>
</c:chartSpace>
</file>

<file path=ppt/charts/chart38.xml><?xml version="1.0" encoding="utf-8"?>
<c:chartSpace xmlns:c="http://schemas.openxmlformats.org/drawingml/2006/chart" xmlns:a="http://schemas.openxmlformats.org/drawingml/2006/main" xmlns:r="http://schemas.openxmlformats.org/officeDocument/2006/relationships">
  <c:date1904 val="0"/>
  <c:lang val="pl-PL"/>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rAngAx val="1"/>
    </c:view3D>
    <c:floor>
      <c:thickness val="0"/>
    </c:floor>
    <c:sideWall>
      <c:thickness val="0"/>
    </c:sideWall>
    <c:backWall>
      <c:thickness val="0"/>
    </c:backWall>
    <c:plotArea>
      <c:layout/>
      <c:bar3DChart>
        <c:barDir val="bar"/>
        <c:grouping val="clustered"/>
        <c:varyColors val="0"/>
        <c:ser>
          <c:idx val="0"/>
          <c:order val="0"/>
          <c:tx>
            <c:strRef>
              <c:f>Arkusz1!$B$448</c:f>
              <c:strCache>
                <c:ptCount val="1"/>
                <c:pt idx="0">
                  <c:v>środki własne</c:v>
                </c:pt>
              </c:strCache>
            </c:strRef>
          </c:tx>
          <c:invertIfNegative val="0"/>
          <c:dLbls>
            <c:spPr>
              <a:noFill/>
              <a:ln>
                <a:noFill/>
              </a:ln>
              <a:effectLst/>
            </c:spPr>
            <c:txPr>
              <a:bodyPr/>
              <a:lstStyle/>
              <a:p>
                <a:pPr>
                  <a:defRPr b="1"/>
                </a:pPr>
                <a:endParaRPr lang="pl-PL"/>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Arkusz1!$A$449:$A$462</c:f>
              <c:numCache>
                <c:formatCode>General</c:formatCode>
                <c:ptCount val="14"/>
                <c:pt idx="0">
                  <c:v>1998</c:v>
                </c:pt>
                <c:pt idx="1">
                  <c:v>1999</c:v>
                </c:pt>
                <c:pt idx="2">
                  <c:v>2000</c:v>
                </c:pt>
                <c:pt idx="3">
                  <c:v>2001</c:v>
                </c:pt>
                <c:pt idx="4">
                  <c:v>2002</c:v>
                </c:pt>
                <c:pt idx="5">
                  <c:v>2003</c:v>
                </c:pt>
                <c:pt idx="6">
                  <c:v>2004</c:v>
                </c:pt>
                <c:pt idx="7">
                  <c:v>2005</c:v>
                </c:pt>
                <c:pt idx="8">
                  <c:v>2006</c:v>
                </c:pt>
                <c:pt idx="9">
                  <c:v>2007</c:v>
                </c:pt>
                <c:pt idx="10">
                  <c:v>2008</c:v>
                </c:pt>
                <c:pt idx="11">
                  <c:v>2009</c:v>
                </c:pt>
                <c:pt idx="12">
                  <c:v>2010</c:v>
                </c:pt>
                <c:pt idx="13">
                  <c:v>2011</c:v>
                </c:pt>
              </c:numCache>
            </c:numRef>
          </c:cat>
          <c:val>
            <c:numRef>
              <c:f>Arkusz1!$B$449:$B$462</c:f>
              <c:numCache>
                <c:formatCode>#,##0.00</c:formatCode>
                <c:ptCount val="14"/>
                <c:pt idx="0">
                  <c:v>0</c:v>
                </c:pt>
                <c:pt idx="1">
                  <c:v>0</c:v>
                </c:pt>
                <c:pt idx="2">
                  <c:v>0</c:v>
                </c:pt>
                <c:pt idx="3">
                  <c:v>0</c:v>
                </c:pt>
                <c:pt idx="4">
                  <c:v>0</c:v>
                </c:pt>
                <c:pt idx="5">
                  <c:v>0</c:v>
                </c:pt>
                <c:pt idx="6">
                  <c:v>0</c:v>
                </c:pt>
                <c:pt idx="7">
                  <c:v>113995</c:v>
                </c:pt>
                <c:pt idx="8">
                  <c:v>3660</c:v>
                </c:pt>
                <c:pt idx="9">
                  <c:v>12886</c:v>
                </c:pt>
                <c:pt idx="10">
                  <c:v>18806</c:v>
                </c:pt>
                <c:pt idx="11">
                  <c:v>6710</c:v>
                </c:pt>
                <c:pt idx="12">
                  <c:v>-5846.22</c:v>
                </c:pt>
                <c:pt idx="13">
                  <c:v>36285</c:v>
                </c:pt>
              </c:numCache>
            </c:numRef>
          </c:val>
        </c:ser>
        <c:ser>
          <c:idx val="1"/>
          <c:order val="1"/>
          <c:tx>
            <c:strRef>
              <c:f>Arkusz1!$C$448</c:f>
              <c:strCache>
                <c:ptCount val="1"/>
                <c:pt idx="0">
                  <c:v>środki zewnętrzne</c:v>
                </c:pt>
              </c:strCache>
            </c:strRef>
          </c:tx>
          <c:invertIfNegative val="0"/>
          <c:dLbls>
            <c:spPr>
              <a:noFill/>
              <a:ln>
                <a:noFill/>
              </a:ln>
              <a:effectLst/>
            </c:spPr>
            <c:txPr>
              <a:bodyPr/>
              <a:lstStyle/>
              <a:p>
                <a:pPr>
                  <a:defRPr b="1"/>
                </a:pPr>
                <a:endParaRPr lang="pl-PL"/>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Arkusz1!$A$449:$A$462</c:f>
              <c:numCache>
                <c:formatCode>General</c:formatCode>
                <c:ptCount val="14"/>
                <c:pt idx="0">
                  <c:v>1998</c:v>
                </c:pt>
                <c:pt idx="1">
                  <c:v>1999</c:v>
                </c:pt>
                <c:pt idx="2">
                  <c:v>2000</c:v>
                </c:pt>
                <c:pt idx="3">
                  <c:v>2001</c:v>
                </c:pt>
                <c:pt idx="4">
                  <c:v>2002</c:v>
                </c:pt>
                <c:pt idx="5">
                  <c:v>2003</c:v>
                </c:pt>
                <c:pt idx="6">
                  <c:v>2004</c:v>
                </c:pt>
                <c:pt idx="7">
                  <c:v>2005</c:v>
                </c:pt>
                <c:pt idx="8">
                  <c:v>2006</c:v>
                </c:pt>
                <c:pt idx="9">
                  <c:v>2007</c:v>
                </c:pt>
                <c:pt idx="10">
                  <c:v>2008</c:v>
                </c:pt>
                <c:pt idx="11">
                  <c:v>2009</c:v>
                </c:pt>
                <c:pt idx="12">
                  <c:v>2010</c:v>
                </c:pt>
                <c:pt idx="13">
                  <c:v>2011</c:v>
                </c:pt>
              </c:numCache>
            </c:numRef>
          </c:cat>
          <c:val>
            <c:numRef>
              <c:f>Arkusz1!$C$449:$C$462</c:f>
              <c:numCache>
                <c:formatCode>#,##0.00</c:formatCode>
                <c:ptCount val="14"/>
                <c:pt idx="0">
                  <c:v>0</c:v>
                </c:pt>
                <c:pt idx="1">
                  <c:v>0</c:v>
                </c:pt>
                <c:pt idx="2">
                  <c:v>0</c:v>
                </c:pt>
                <c:pt idx="3">
                  <c:v>0</c:v>
                </c:pt>
                <c:pt idx="4">
                  <c:v>0</c:v>
                </c:pt>
                <c:pt idx="5">
                  <c:v>0</c:v>
                </c:pt>
                <c:pt idx="6">
                  <c:v>144000</c:v>
                </c:pt>
                <c:pt idx="7">
                  <c:v>0</c:v>
                </c:pt>
                <c:pt idx="8">
                  <c:v>0</c:v>
                </c:pt>
                <c:pt idx="9">
                  <c:v>0</c:v>
                </c:pt>
                <c:pt idx="10">
                  <c:v>38454</c:v>
                </c:pt>
                <c:pt idx="11">
                  <c:v>0</c:v>
                </c:pt>
                <c:pt idx="12">
                  <c:v>10115</c:v>
                </c:pt>
                <c:pt idx="13">
                  <c:v>0</c:v>
                </c:pt>
              </c:numCache>
            </c:numRef>
          </c:val>
        </c:ser>
        <c:dLbls>
          <c:showLegendKey val="0"/>
          <c:showVal val="1"/>
          <c:showCatName val="0"/>
          <c:showSerName val="0"/>
          <c:showPercent val="0"/>
          <c:showBubbleSize val="0"/>
        </c:dLbls>
        <c:gapWidth val="150"/>
        <c:shape val="box"/>
        <c:axId val="421092952"/>
        <c:axId val="421094912"/>
        <c:axId val="0"/>
      </c:bar3DChart>
      <c:catAx>
        <c:axId val="421092952"/>
        <c:scaling>
          <c:orientation val="minMax"/>
        </c:scaling>
        <c:delete val="0"/>
        <c:axPos val="l"/>
        <c:numFmt formatCode="General" sourceLinked="1"/>
        <c:majorTickMark val="none"/>
        <c:minorTickMark val="none"/>
        <c:tickLblPos val="nextTo"/>
        <c:txPr>
          <a:bodyPr/>
          <a:lstStyle/>
          <a:p>
            <a:pPr>
              <a:defRPr b="1"/>
            </a:pPr>
            <a:endParaRPr lang="pl-PL"/>
          </a:p>
        </c:txPr>
        <c:crossAx val="421094912"/>
        <c:crosses val="autoZero"/>
        <c:auto val="1"/>
        <c:lblAlgn val="ctr"/>
        <c:lblOffset val="100"/>
        <c:noMultiLvlLbl val="0"/>
      </c:catAx>
      <c:valAx>
        <c:axId val="421094912"/>
        <c:scaling>
          <c:orientation val="minMax"/>
        </c:scaling>
        <c:delete val="1"/>
        <c:axPos val="b"/>
        <c:numFmt formatCode="#,##0.00" sourceLinked="1"/>
        <c:majorTickMark val="out"/>
        <c:minorTickMark val="none"/>
        <c:tickLblPos val="none"/>
        <c:crossAx val="421092952"/>
        <c:crosses val="autoZero"/>
        <c:crossBetween val="between"/>
      </c:valAx>
    </c:plotArea>
    <c:legend>
      <c:legendPos val="t"/>
      <c:layout>
        <c:manualLayout>
          <c:xMode val="edge"/>
          <c:yMode val="edge"/>
          <c:x val="0.62992489998442014"/>
          <c:y val="0.10338889548670838"/>
          <c:w val="0.32666410260121387"/>
          <c:h val="0.15572599213114302"/>
        </c:manualLayout>
      </c:layout>
      <c:overlay val="0"/>
    </c:legend>
    <c:plotVisOnly val="1"/>
    <c:dispBlanksAs val="gap"/>
    <c:showDLblsOverMax val="0"/>
  </c:chart>
  <c:externalData r:id="rId1">
    <c:autoUpdate val="0"/>
  </c:externalData>
</c:chartSpace>
</file>

<file path=ppt/charts/chart39.xml><?xml version="1.0" encoding="utf-8"?>
<c:chartSpace xmlns:c="http://schemas.openxmlformats.org/drawingml/2006/chart" xmlns:a="http://schemas.openxmlformats.org/drawingml/2006/main" xmlns:r="http://schemas.openxmlformats.org/officeDocument/2006/relationships">
  <c:date1904 val="0"/>
  <c:lang val="pl-PL"/>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30"/>
      <c:rotY val="0"/>
      <c:rAngAx val="0"/>
    </c:view3D>
    <c:floor>
      <c:thickness val="0"/>
    </c:floor>
    <c:sideWall>
      <c:thickness val="0"/>
    </c:sideWall>
    <c:backWall>
      <c:thickness val="0"/>
    </c:backWall>
    <c:plotArea>
      <c:layout/>
      <c:pie3DChart>
        <c:varyColors val="1"/>
        <c:ser>
          <c:idx val="0"/>
          <c:order val="0"/>
          <c:explosion val="25"/>
          <c:dLbls>
            <c:dLbl>
              <c:idx val="0"/>
              <c:tx>
                <c:rich>
                  <a:bodyPr/>
                  <a:lstStyle/>
                  <a:p>
                    <a:r>
                      <a:rPr lang="en-US" dirty="0"/>
                      <a:t>186 </a:t>
                    </a:r>
                    <a:r>
                      <a:rPr lang="en-US" dirty="0" smtClean="0"/>
                      <a:t>495,78</a:t>
                    </a:r>
                    <a:r>
                      <a:rPr lang="pl-PL" dirty="0" smtClean="0"/>
                      <a:t> zł</a:t>
                    </a:r>
                    <a:r>
                      <a:rPr lang="en-US" dirty="0" smtClean="0"/>
                      <a:t>; </a:t>
                    </a:r>
                    <a:r>
                      <a:rPr lang="pl-PL" dirty="0" smtClean="0"/>
                      <a:t>(</a:t>
                    </a:r>
                    <a:r>
                      <a:rPr lang="en-US" dirty="0" smtClean="0"/>
                      <a:t>49%</a:t>
                    </a:r>
                    <a:r>
                      <a:rPr lang="pl-PL" dirty="0" smtClean="0"/>
                      <a:t>)</a:t>
                    </a:r>
                    <a:endParaRPr lang="en-US" dirty="0"/>
                  </a:p>
                </c:rich>
              </c:tx>
              <c:showLegendKey val="0"/>
              <c:showVal val="1"/>
              <c:showCatName val="0"/>
              <c:showSerName val="0"/>
              <c:showPercent val="1"/>
              <c:showBubbleSize val="0"/>
              <c:extLst>
                <c:ext xmlns:c15="http://schemas.microsoft.com/office/drawing/2012/chart" uri="{CE6537A1-D6FC-4f65-9D91-7224C49458BB}"/>
              </c:extLst>
            </c:dLbl>
            <c:dLbl>
              <c:idx val="1"/>
              <c:tx>
                <c:rich>
                  <a:bodyPr/>
                  <a:lstStyle/>
                  <a:p>
                    <a:r>
                      <a:rPr lang="en-US" dirty="0"/>
                      <a:t>192 </a:t>
                    </a:r>
                    <a:r>
                      <a:rPr lang="en-US" dirty="0" smtClean="0"/>
                      <a:t>569,00</a:t>
                    </a:r>
                    <a:r>
                      <a:rPr lang="pl-PL" dirty="0" smtClean="0"/>
                      <a:t> zł</a:t>
                    </a:r>
                    <a:r>
                      <a:rPr lang="en-US" dirty="0" smtClean="0"/>
                      <a:t>; </a:t>
                    </a:r>
                    <a:r>
                      <a:rPr lang="pl-PL" dirty="0" smtClean="0"/>
                      <a:t>(</a:t>
                    </a:r>
                    <a:r>
                      <a:rPr lang="en-US" dirty="0" smtClean="0"/>
                      <a:t>51%</a:t>
                    </a:r>
                    <a:r>
                      <a:rPr lang="pl-PL" dirty="0" smtClean="0"/>
                      <a:t>)</a:t>
                    </a:r>
                    <a:endParaRPr lang="en-US" dirty="0"/>
                  </a:p>
                </c:rich>
              </c:tx>
              <c:showLegendKey val="0"/>
              <c:showVal val="1"/>
              <c:showCatName val="0"/>
              <c:showSerName val="0"/>
              <c:showPercent val="1"/>
              <c:showBubbleSize val="0"/>
              <c:extLst>
                <c:ext xmlns:c15="http://schemas.microsoft.com/office/drawing/2012/chart" uri="{CE6537A1-D6FC-4f65-9D91-7224C49458BB}"/>
              </c:extLst>
            </c:dLbl>
            <c:spPr>
              <a:noFill/>
              <a:ln>
                <a:noFill/>
              </a:ln>
              <a:effectLst/>
            </c:spPr>
            <c:txPr>
              <a:bodyPr/>
              <a:lstStyle/>
              <a:p>
                <a:pPr>
                  <a:defRPr sz="1000" b="1"/>
                </a:pPr>
                <a:endParaRPr lang="pl-PL"/>
              </a:p>
            </c:txPr>
            <c:showLegendKey val="0"/>
            <c:showVal val="1"/>
            <c:showCatName val="0"/>
            <c:showSerName val="0"/>
            <c:showPercent val="1"/>
            <c:showBubbleSize val="0"/>
            <c:showLeaderLines val="1"/>
            <c:extLst>
              <c:ext xmlns:c15="http://schemas.microsoft.com/office/drawing/2012/chart" uri="{CE6537A1-D6FC-4f65-9D91-7224C49458BB}"/>
            </c:extLst>
          </c:dLbls>
          <c:cat>
            <c:strRef>
              <c:f>(Arkusz1!$B$448;Arkusz1!$C$448)</c:f>
              <c:strCache>
                <c:ptCount val="2"/>
                <c:pt idx="0">
                  <c:v>środki własne</c:v>
                </c:pt>
                <c:pt idx="1">
                  <c:v>środki zewnętrzne</c:v>
                </c:pt>
              </c:strCache>
            </c:strRef>
          </c:cat>
          <c:val>
            <c:numRef>
              <c:f>(Arkusz1!$B$463;Arkusz1!$C$463)</c:f>
              <c:numCache>
                <c:formatCode>#,##0.00</c:formatCode>
                <c:ptCount val="2"/>
                <c:pt idx="0">
                  <c:v>186495.78</c:v>
                </c:pt>
                <c:pt idx="1">
                  <c:v>192569</c:v>
                </c:pt>
              </c:numCache>
            </c:numRef>
          </c:val>
        </c:ser>
        <c:dLbls>
          <c:showLegendKey val="0"/>
          <c:showVal val="0"/>
          <c:showCatName val="0"/>
          <c:showSerName val="0"/>
          <c:showPercent val="0"/>
          <c:showBubbleSize val="0"/>
          <c:showLeaderLines val="1"/>
        </c:dLbls>
      </c:pie3DChart>
    </c:plotArea>
    <c:legend>
      <c:legendPos val="b"/>
      <c:overlay val="0"/>
      <c:txPr>
        <a:bodyPr/>
        <a:lstStyle/>
        <a:p>
          <a:pPr>
            <a:defRPr b="1"/>
          </a:pPr>
          <a:endParaRPr lang="pl-PL"/>
        </a:p>
      </c:txPr>
    </c:legend>
    <c:plotVisOnly val="1"/>
    <c:dispBlanksAs val="gap"/>
    <c:showDLblsOverMax val="0"/>
  </c:chart>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pl-PL"/>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rAngAx val="1"/>
    </c:view3D>
    <c:floor>
      <c:thickness val="0"/>
    </c:floor>
    <c:sideWall>
      <c:thickness val="0"/>
    </c:sideWall>
    <c:backWall>
      <c:thickness val="0"/>
    </c:backWall>
    <c:plotArea>
      <c:layout/>
      <c:bar3DChart>
        <c:barDir val="col"/>
        <c:grouping val="stacked"/>
        <c:varyColors val="0"/>
        <c:ser>
          <c:idx val="0"/>
          <c:order val="0"/>
          <c:tx>
            <c:strRef>
              <c:f>Arkusz1!$B$57:$B$58</c:f>
              <c:strCache>
                <c:ptCount val="1"/>
                <c:pt idx="0">
                  <c:v>inwestycje własne</c:v>
                </c:pt>
              </c:strCache>
            </c:strRef>
          </c:tx>
          <c:invertIfNegative val="0"/>
          <c:cat>
            <c:numRef>
              <c:f>Arkusz1!$A$59:$A$72</c:f>
              <c:numCache>
                <c:formatCode>General</c:formatCode>
                <c:ptCount val="14"/>
                <c:pt idx="0">
                  <c:v>1998</c:v>
                </c:pt>
                <c:pt idx="1">
                  <c:v>1999</c:v>
                </c:pt>
                <c:pt idx="2">
                  <c:v>2000</c:v>
                </c:pt>
                <c:pt idx="3">
                  <c:v>2001</c:v>
                </c:pt>
                <c:pt idx="4">
                  <c:v>2002</c:v>
                </c:pt>
                <c:pt idx="5">
                  <c:v>2003</c:v>
                </c:pt>
                <c:pt idx="6">
                  <c:v>2004</c:v>
                </c:pt>
                <c:pt idx="7">
                  <c:v>2005</c:v>
                </c:pt>
                <c:pt idx="8">
                  <c:v>2006</c:v>
                </c:pt>
                <c:pt idx="9">
                  <c:v>2007</c:v>
                </c:pt>
                <c:pt idx="10">
                  <c:v>2008</c:v>
                </c:pt>
                <c:pt idx="11">
                  <c:v>2009</c:v>
                </c:pt>
                <c:pt idx="12">
                  <c:v>2010</c:v>
                </c:pt>
                <c:pt idx="13">
                  <c:v>2011</c:v>
                </c:pt>
              </c:numCache>
            </c:numRef>
          </c:cat>
          <c:val>
            <c:numRef>
              <c:f>Arkusz1!$B$59:$B$72</c:f>
              <c:numCache>
                <c:formatCode>#,##0.00</c:formatCode>
                <c:ptCount val="14"/>
                <c:pt idx="0">
                  <c:v>4811900</c:v>
                </c:pt>
                <c:pt idx="1">
                  <c:v>5942192</c:v>
                </c:pt>
                <c:pt idx="2">
                  <c:v>15779985</c:v>
                </c:pt>
                <c:pt idx="3">
                  <c:v>12971599</c:v>
                </c:pt>
                <c:pt idx="4">
                  <c:v>7537015</c:v>
                </c:pt>
                <c:pt idx="5">
                  <c:v>1334938</c:v>
                </c:pt>
                <c:pt idx="6">
                  <c:v>8984650</c:v>
                </c:pt>
                <c:pt idx="7">
                  <c:v>7413010</c:v>
                </c:pt>
                <c:pt idx="8">
                  <c:v>35568166</c:v>
                </c:pt>
                <c:pt idx="9">
                  <c:v>15893366</c:v>
                </c:pt>
                <c:pt idx="10">
                  <c:v>11886609</c:v>
                </c:pt>
                <c:pt idx="11">
                  <c:v>28015695</c:v>
                </c:pt>
                <c:pt idx="12">
                  <c:v>29474643.539999999</c:v>
                </c:pt>
                <c:pt idx="13">
                  <c:v>17197715.07</c:v>
                </c:pt>
              </c:numCache>
            </c:numRef>
          </c:val>
        </c:ser>
        <c:ser>
          <c:idx val="1"/>
          <c:order val="1"/>
          <c:tx>
            <c:strRef>
              <c:f>Arkusz1!$C$57:$C$58</c:f>
              <c:strCache>
                <c:ptCount val="1"/>
                <c:pt idx="0">
                  <c:v> inwestycje obce</c:v>
                </c:pt>
              </c:strCache>
            </c:strRef>
          </c:tx>
          <c:invertIfNegative val="0"/>
          <c:cat>
            <c:numRef>
              <c:f>Arkusz1!$A$59:$A$72</c:f>
              <c:numCache>
                <c:formatCode>General</c:formatCode>
                <c:ptCount val="14"/>
                <c:pt idx="0">
                  <c:v>1998</c:v>
                </c:pt>
                <c:pt idx="1">
                  <c:v>1999</c:v>
                </c:pt>
                <c:pt idx="2">
                  <c:v>2000</c:v>
                </c:pt>
                <c:pt idx="3">
                  <c:v>2001</c:v>
                </c:pt>
                <c:pt idx="4">
                  <c:v>2002</c:v>
                </c:pt>
                <c:pt idx="5">
                  <c:v>2003</c:v>
                </c:pt>
                <c:pt idx="6">
                  <c:v>2004</c:v>
                </c:pt>
                <c:pt idx="7">
                  <c:v>2005</c:v>
                </c:pt>
                <c:pt idx="8">
                  <c:v>2006</c:v>
                </c:pt>
                <c:pt idx="9">
                  <c:v>2007</c:v>
                </c:pt>
                <c:pt idx="10">
                  <c:v>2008</c:v>
                </c:pt>
                <c:pt idx="11">
                  <c:v>2009</c:v>
                </c:pt>
                <c:pt idx="12">
                  <c:v>2010</c:v>
                </c:pt>
                <c:pt idx="13">
                  <c:v>2011</c:v>
                </c:pt>
              </c:numCache>
            </c:numRef>
          </c:cat>
          <c:val>
            <c:numRef>
              <c:f>Arkusz1!$C$59:$C$72</c:f>
              <c:numCache>
                <c:formatCode>#,##0.00</c:formatCode>
                <c:ptCount val="14"/>
                <c:pt idx="0">
                  <c:v>27500</c:v>
                </c:pt>
                <c:pt idx="1">
                  <c:v>19800</c:v>
                </c:pt>
                <c:pt idx="2">
                  <c:v>553707</c:v>
                </c:pt>
                <c:pt idx="3">
                  <c:v>908416</c:v>
                </c:pt>
                <c:pt idx="4">
                  <c:v>1520298</c:v>
                </c:pt>
                <c:pt idx="5">
                  <c:v>100101</c:v>
                </c:pt>
                <c:pt idx="6">
                  <c:v>2646889</c:v>
                </c:pt>
                <c:pt idx="7">
                  <c:v>1000000</c:v>
                </c:pt>
                <c:pt idx="8">
                  <c:v>1288500</c:v>
                </c:pt>
                <c:pt idx="9">
                  <c:v>68073</c:v>
                </c:pt>
                <c:pt idx="10">
                  <c:v>213162</c:v>
                </c:pt>
                <c:pt idx="11">
                  <c:v>490000</c:v>
                </c:pt>
                <c:pt idx="12">
                  <c:v>715748</c:v>
                </c:pt>
                <c:pt idx="13">
                  <c:v>2017795.53</c:v>
                </c:pt>
              </c:numCache>
            </c:numRef>
          </c:val>
        </c:ser>
        <c:ser>
          <c:idx val="2"/>
          <c:order val="2"/>
          <c:tx>
            <c:strRef>
              <c:f>Arkusz1!$D$57:$D$58</c:f>
              <c:strCache>
                <c:ptCount val="1"/>
                <c:pt idx="0">
                  <c:v>aporty</c:v>
                </c:pt>
              </c:strCache>
            </c:strRef>
          </c:tx>
          <c:invertIfNegative val="0"/>
          <c:cat>
            <c:numRef>
              <c:f>Arkusz1!$A$59:$A$72</c:f>
              <c:numCache>
                <c:formatCode>General</c:formatCode>
                <c:ptCount val="14"/>
                <c:pt idx="0">
                  <c:v>1998</c:v>
                </c:pt>
                <c:pt idx="1">
                  <c:v>1999</c:v>
                </c:pt>
                <c:pt idx="2">
                  <c:v>2000</c:v>
                </c:pt>
                <c:pt idx="3">
                  <c:v>2001</c:v>
                </c:pt>
                <c:pt idx="4">
                  <c:v>2002</c:v>
                </c:pt>
                <c:pt idx="5">
                  <c:v>2003</c:v>
                </c:pt>
                <c:pt idx="6">
                  <c:v>2004</c:v>
                </c:pt>
                <c:pt idx="7">
                  <c:v>2005</c:v>
                </c:pt>
                <c:pt idx="8">
                  <c:v>2006</c:v>
                </c:pt>
                <c:pt idx="9">
                  <c:v>2007</c:v>
                </c:pt>
                <c:pt idx="10">
                  <c:v>2008</c:v>
                </c:pt>
                <c:pt idx="11">
                  <c:v>2009</c:v>
                </c:pt>
                <c:pt idx="12">
                  <c:v>2010</c:v>
                </c:pt>
                <c:pt idx="13">
                  <c:v>2011</c:v>
                </c:pt>
              </c:numCache>
            </c:numRef>
          </c:cat>
          <c:val>
            <c:numRef>
              <c:f>Arkusz1!$D$59:$D$72</c:f>
              <c:numCache>
                <c:formatCode>#,##0.00</c:formatCode>
                <c:ptCount val="14"/>
                <c:pt idx="0">
                  <c:v>895300</c:v>
                </c:pt>
                <c:pt idx="1">
                  <c:v>493000</c:v>
                </c:pt>
                <c:pt idx="2">
                  <c:v>1380000</c:v>
                </c:pt>
                <c:pt idx="3">
                  <c:v>579000</c:v>
                </c:pt>
                <c:pt idx="4">
                  <c:v>389694</c:v>
                </c:pt>
                <c:pt idx="5">
                  <c:v>633500</c:v>
                </c:pt>
                <c:pt idx="6">
                  <c:v>153500</c:v>
                </c:pt>
                <c:pt idx="7">
                  <c:v>475000</c:v>
                </c:pt>
                <c:pt idx="8">
                  <c:v>1200000</c:v>
                </c:pt>
                <c:pt idx="9">
                  <c:v>1950000</c:v>
                </c:pt>
                <c:pt idx="10">
                  <c:v>1508200</c:v>
                </c:pt>
                <c:pt idx="11">
                  <c:v>1124500</c:v>
                </c:pt>
                <c:pt idx="12">
                  <c:v>1165800</c:v>
                </c:pt>
                <c:pt idx="13">
                  <c:v>965800</c:v>
                </c:pt>
              </c:numCache>
            </c:numRef>
          </c:val>
        </c:ser>
        <c:dLbls>
          <c:showLegendKey val="0"/>
          <c:showVal val="0"/>
          <c:showCatName val="0"/>
          <c:showSerName val="0"/>
          <c:showPercent val="0"/>
          <c:showBubbleSize val="0"/>
        </c:dLbls>
        <c:gapWidth val="150"/>
        <c:shape val="box"/>
        <c:axId val="437245192"/>
        <c:axId val="437247544"/>
        <c:axId val="0"/>
      </c:bar3DChart>
      <c:catAx>
        <c:axId val="437245192"/>
        <c:scaling>
          <c:orientation val="minMax"/>
        </c:scaling>
        <c:delete val="0"/>
        <c:axPos val="b"/>
        <c:numFmt formatCode="General" sourceLinked="1"/>
        <c:majorTickMark val="out"/>
        <c:minorTickMark val="none"/>
        <c:tickLblPos val="nextTo"/>
        <c:txPr>
          <a:bodyPr/>
          <a:lstStyle/>
          <a:p>
            <a:pPr>
              <a:defRPr b="1"/>
            </a:pPr>
            <a:endParaRPr lang="pl-PL"/>
          </a:p>
        </c:txPr>
        <c:crossAx val="437247544"/>
        <c:crosses val="autoZero"/>
        <c:auto val="1"/>
        <c:lblAlgn val="ctr"/>
        <c:lblOffset val="100"/>
        <c:noMultiLvlLbl val="0"/>
      </c:catAx>
      <c:valAx>
        <c:axId val="437247544"/>
        <c:scaling>
          <c:orientation val="minMax"/>
        </c:scaling>
        <c:delete val="0"/>
        <c:axPos val="l"/>
        <c:majorGridlines/>
        <c:numFmt formatCode="#,##0.00" sourceLinked="1"/>
        <c:majorTickMark val="out"/>
        <c:minorTickMark val="none"/>
        <c:tickLblPos val="nextTo"/>
        <c:txPr>
          <a:bodyPr/>
          <a:lstStyle/>
          <a:p>
            <a:pPr>
              <a:defRPr b="1"/>
            </a:pPr>
            <a:endParaRPr lang="pl-PL"/>
          </a:p>
        </c:txPr>
        <c:crossAx val="437245192"/>
        <c:crosses val="autoZero"/>
        <c:crossBetween val="between"/>
      </c:valAx>
    </c:plotArea>
    <c:legend>
      <c:legendPos val="b"/>
      <c:layout>
        <c:manualLayout>
          <c:xMode val="edge"/>
          <c:yMode val="edge"/>
          <c:x val="0.30870022995127089"/>
          <c:y val="0.9523080812544279"/>
          <c:w val="0.46082149514687964"/>
          <c:h val="4.7691918745572097E-2"/>
        </c:manualLayout>
      </c:layout>
      <c:overlay val="0"/>
      <c:txPr>
        <a:bodyPr/>
        <a:lstStyle/>
        <a:p>
          <a:pPr>
            <a:defRPr sz="1100" b="1"/>
          </a:pPr>
          <a:endParaRPr lang="pl-PL"/>
        </a:p>
      </c:txPr>
    </c:legend>
    <c:plotVisOnly val="1"/>
    <c:dispBlanksAs val="gap"/>
    <c:showDLblsOverMax val="0"/>
  </c:chart>
  <c:externalData r:id="rId1">
    <c:autoUpdate val="0"/>
  </c:externalData>
  <c:userShapes r:id="rId2"/>
</c:chartSpace>
</file>

<file path=ppt/charts/chart40.xml><?xml version="1.0" encoding="utf-8"?>
<c:chartSpace xmlns:c="http://schemas.openxmlformats.org/drawingml/2006/chart" xmlns:a="http://schemas.openxmlformats.org/drawingml/2006/main" xmlns:r="http://schemas.openxmlformats.org/officeDocument/2006/relationships">
  <c:date1904 val="0"/>
  <c:lang val="pl-PL"/>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rotY val="20"/>
      <c:rAngAx val="1"/>
    </c:view3D>
    <c:floor>
      <c:thickness val="0"/>
    </c:floor>
    <c:sideWall>
      <c:thickness val="0"/>
    </c:sideWall>
    <c:backWall>
      <c:thickness val="0"/>
    </c:backWall>
    <c:plotArea>
      <c:layout/>
      <c:bar3DChart>
        <c:barDir val="col"/>
        <c:grouping val="stacked"/>
        <c:varyColors val="0"/>
        <c:ser>
          <c:idx val="0"/>
          <c:order val="0"/>
          <c:tx>
            <c:strRef>
              <c:f>Arkusz1!$B$469</c:f>
              <c:strCache>
                <c:ptCount val="1"/>
                <c:pt idx="0">
                  <c:v>inwestycje własne</c:v>
                </c:pt>
              </c:strCache>
            </c:strRef>
          </c:tx>
          <c:invertIfNegative val="0"/>
          <c:cat>
            <c:numRef>
              <c:f>Arkusz1!$A$470:$A$483</c:f>
              <c:numCache>
                <c:formatCode>General</c:formatCode>
                <c:ptCount val="14"/>
                <c:pt idx="0">
                  <c:v>1998</c:v>
                </c:pt>
                <c:pt idx="1">
                  <c:v>1999</c:v>
                </c:pt>
                <c:pt idx="2">
                  <c:v>2000</c:v>
                </c:pt>
                <c:pt idx="3">
                  <c:v>2001</c:v>
                </c:pt>
                <c:pt idx="4">
                  <c:v>2002</c:v>
                </c:pt>
                <c:pt idx="5">
                  <c:v>2003</c:v>
                </c:pt>
                <c:pt idx="6">
                  <c:v>2004</c:v>
                </c:pt>
                <c:pt idx="7">
                  <c:v>2005</c:v>
                </c:pt>
                <c:pt idx="8">
                  <c:v>2006</c:v>
                </c:pt>
                <c:pt idx="9">
                  <c:v>2007</c:v>
                </c:pt>
                <c:pt idx="10">
                  <c:v>2008</c:v>
                </c:pt>
                <c:pt idx="11">
                  <c:v>2009</c:v>
                </c:pt>
                <c:pt idx="12">
                  <c:v>2010</c:v>
                </c:pt>
                <c:pt idx="13">
                  <c:v>2011</c:v>
                </c:pt>
              </c:numCache>
            </c:numRef>
          </c:cat>
          <c:val>
            <c:numRef>
              <c:f>Arkusz1!$B$470:$B$483</c:f>
              <c:numCache>
                <c:formatCode>#,##0.00</c:formatCode>
                <c:ptCount val="14"/>
                <c:pt idx="0">
                  <c:v>172590</c:v>
                </c:pt>
                <c:pt idx="1">
                  <c:v>29852</c:v>
                </c:pt>
                <c:pt idx="2">
                  <c:v>125000</c:v>
                </c:pt>
                <c:pt idx="3">
                  <c:v>0</c:v>
                </c:pt>
                <c:pt idx="4">
                  <c:v>14444</c:v>
                </c:pt>
                <c:pt idx="5">
                  <c:v>67288</c:v>
                </c:pt>
                <c:pt idx="6">
                  <c:v>141607</c:v>
                </c:pt>
                <c:pt idx="7">
                  <c:v>100196</c:v>
                </c:pt>
                <c:pt idx="8">
                  <c:v>109720</c:v>
                </c:pt>
                <c:pt idx="9">
                  <c:v>231877</c:v>
                </c:pt>
                <c:pt idx="10">
                  <c:v>80347</c:v>
                </c:pt>
                <c:pt idx="11">
                  <c:v>195173</c:v>
                </c:pt>
                <c:pt idx="12">
                  <c:v>1238394.8600000001</c:v>
                </c:pt>
                <c:pt idx="13">
                  <c:v>77794</c:v>
                </c:pt>
              </c:numCache>
            </c:numRef>
          </c:val>
        </c:ser>
        <c:ser>
          <c:idx val="1"/>
          <c:order val="1"/>
          <c:tx>
            <c:strRef>
              <c:f>Arkusz1!$C$469</c:f>
              <c:strCache>
                <c:ptCount val="1"/>
                <c:pt idx="0">
                  <c:v>aporty</c:v>
                </c:pt>
              </c:strCache>
            </c:strRef>
          </c:tx>
          <c:invertIfNegative val="0"/>
          <c:cat>
            <c:numRef>
              <c:f>Arkusz1!$A$470:$A$483</c:f>
              <c:numCache>
                <c:formatCode>General</c:formatCode>
                <c:ptCount val="14"/>
                <c:pt idx="0">
                  <c:v>1998</c:v>
                </c:pt>
                <c:pt idx="1">
                  <c:v>1999</c:v>
                </c:pt>
                <c:pt idx="2">
                  <c:v>2000</c:v>
                </c:pt>
                <c:pt idx="3">
                  <c:v>2001</c:v>
                </c:pt>
                <c:pt idx="4">
                  <c:v>2002</c:v>
                </c:pt>
                <c:pt idx="5">
                  <c:v>2003</c:v>
                </c:pt>
                <c:pt idx="6">
                  <c:v>2004</c:v>
                </c:pt>
                <c:pt idx="7">
                  <c:v>2005</c:v>
                </c:pt>
                <c:pt idx="8">
                  <c:v>2006</c:v>
                </c:pt>
                <c:pt idx="9">
                  <c:v>2007</c:v>
                </c:pt>
                <c:pt idx="10">
                  <c:v>2008</c:v>
                </c:pt>
                <c:pt idx="11">
                  <c:v>2009</c:v>
                </c:pt>
                <c:pt idx="12">
                  <c:v>2010</c:v>
                </c:pt>
                <c:pt idx="13">
                  <c:v>2011</c:v>
                </c:pt>
              </c:numCache>
            </c:numRef>
          </c:cat>
          <c:val>
            <c:numRef>
              <c:f>Arkusz1!$C$470:$C$483</c:f>
              <c:numCache>
                <c:formatCode>General</c:formatCode>
                <c:ptCount val="14"/>
                <c:pt idx="5" formatCode="#,##0.00">
                  <c:v>80000</c:v>
                </c:pt>
                <c:pt idx="9" formatCode="#,##0.00">
                  <c:v>50000</c:v>
                </c:pt>
              </c:numCache>
            </c:numRef>
          </c:val>
        </c:ser>
        <c:dLbls>
          <c:showLegendKey val="0"/>
          <c:showVal val="0"/>
          <c:showCatName val="0"/>
          <c:showSerName val="0"/>
          <c:showPercent val="0"/>
          <c:showBubbleSize val="0"/>
        </c:dLbls>
        <c:gapWidth val="150"/>
        <c:shape val="box"/>
        <c:axId val="421114512"/>
        <c:axId val="421113336"/>
        <c:axId val="0"/>
      </c:bar3DChart>
      <c:catAx>
        <c:axId val="421114512"/>
        <c:scaling>
          <c:orientation val="minMax"/>
        </c:scaling>
        <c:delete val="0"/>
        <c:axPos val="b"/>
        <c:numFmt formatCode="General" sourceLinked="1"/>
        <c:majorTickMark val="out"/>
        <c:minorTickMark val="none"/>
        <c:tickLblPos val="nextTo"/>
        <c:txPr>
          <a:bodyPr/>
          <a:lstStyle/>
          <a:p>
            <a:pPr>
              <a:defRPr b="1"/>
            </a:pPr>
            <a:endParaRPr lang="pl-PL"/>
          </a:p>
        </c:txPr>
        <c:crossAx val="421113336"/>
        <c:crosses val="autoZero"/>
        <c:auto val="1"/>
        <c:lblAlgn val="ctr"/>
        <c:lblOffset val="100"/>
        <c:noMultiLvlLbl val="0"/>
      </c:catAx>
      <c:valAx>
        <c:axId val="421113336"/>
        <c:scaling>
          <c:orientation val="minMax"/>
        </c:scaling>
        <c:delete val="0"/>
        <c:axPos val="l"/>
        <c:majorGridlines/>
        <c:numFmt formatCode="#,##0.00" sourceLinked="1"/>
        <c:majorTickMark val="out"/>
        <c:minorTickMark val="none"/>
        <c:tickLblPos val="nextTo"/>
        <c:txPr>
          <a:bodyPr/>
          <a:lstStyle/>
          <a:p>
            <a:pPr>
              <a:defRPr b="1"/>
            </a:pPr>
            <a:endParaRPr lang="pl-PL"/>
          </a:p>
        </c:txPr>
        <c:crossAx val="421114512"/>
        <c:crosses val="autoZero"/>
        <c:crossBetween val="between"/>
      </c:valAx>
    </c:plotArea>
    <c:legend>
      <c:legendPos val="r"/>
      <c:overlay val="0"/>
    </c:legend>
    <c:plotVisOnly val="1"/>
    <c:dispBlanksAs val="gap"/>
    <c:showDLblsOverMax val="0"/>
  </c:chart>
  <c:externalData r:id="rId1">
    <c:autoUpdate val="0"/>
  </c:externalData>
</c:chartSpace>
</file>

<file path=ppt/charts/chart41.xml><?xml version="1.0" encoding="utf-8"?>
<c:chartSpace xmlns:c="http://schemas.openxmlformats.org/drawingml/2006/chart" xmlns:a="http://schemas.openxmlformats.org/drawingml/2006/main" xmlns:r="http://schemas.openxmlformats.org/officeDocument/2006/relationships">
  <c:date1904 val="0"/>
  <c:lang val="pl-PL"/>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rAngAx val="1"/>
    </c:view3D>
    <c:floor>
      <c:thickness val="0"/>
    </c:floor>
    <c:sideWall>
      <c:thickness val="0"/>
    </c:sideWall>
    <c:backWall>
      <c:thickness val="0"/>
    </c:backWall>
    <c:plotArea>
      <c:layout/>
      <c:bar3DChart>
        <c:barDir val="bar"/>
        <c:grouping val="clustered"/>
        <c:varyColors val="0"/>
        <c:ser>
          <c:idx val="0"/>
          <c:order val="0"/>
          <c:tx>
            <c:strRef>
              <c:f>Arkusz1!$B$401</c:f>
              <c:strCache>
                <c:ptCount val="1"/>
                <c:pt idx="0">
                  <c:v>środki własne</c:v>
                </c:pt>
              </c:strCache>
            </c:strRef>
          </c:tx>
          <c:invertIfNegative val="0"/>
          <c:dLbls>
            <c:spPr>
              <a:noFill/>
              <a:ln>
                <a:noFill/>
              </a:ln>
              <a:effectLst/>
            </c:spPr>
            <c:txPr>
              <a:bodyPr/>
              <a:lstStyle/>
              <a:p>
                <a:pPr>
                  <a:defRPr b="1"/>
                </a:pPr>
                <a:endParaRPr lang="pl-PL"/>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Arkusz1!$A$402:$A$415</c:f>
              <c:numCache>
                <c:formatCode>General</c:formatCode>
                <c:ptCount val="14"/>
                <c:pt idx="0">
                  <c:v>1998</c:v>
                </c:pt>
                <c:pt idx="1">
                  <c:v>1999</c:v>
                </c:pt>
                <c:pt idx="2">
                  <c:v>2000</c:v>
                </c:pt>
                <c:pt idx="3">
                  <c:v>2001</c:v>
                </c:pt>
                <c:pt idx="4">
                  <c:v>2002</c:v>
                </c:pt>
                <c:pt idx="5">
                  <c:v>2003</c:v>
                </c:pt>
                <c:pt idx="6">
                  <c:v>2004</c:v>
                </c:pt>
                <c:pt idx="7">
                  <c:v>2005</c:v>
                </c:pt>
                <c:pt idx="8">
                  <c:v>2006</c:v>
                </c:pt>
                <c:pt idx="9">
                  <c:v>2007</c:v>
                </c:pt>
                <c:pt idx="10">
                  <c:v>2008</c:v>
                </c:pt>
                <c:pt idx="11">
                  <c:v>2009</c:v>
                </c:pt>
                <c:pt idx="12">
                  <c:v>2010</c:v>
                </c:pt>
                <c:pt idx="13">
                  <c:v>2011</c:v>
                </c:pt>
              </c:numCache>
            </c:numRef>
          </c:cat>
          <c:val>
            <c:numRef>
              <c:f>Arkusz1!$B$402:$B$415</c:f>
              <c:numCache>
                <c:formatCode>#,##0.00</c:formatCode>
                <c:ptCount val="14"/>
                <c:pt idx="0">
                  <c:v>162590</c:v>
                </c:pt>
                <c:pt idx="1">
                  <c:v>29852</c:v>
                </c:pt>
                <c:pt idx="2">
                  <c:v>125000</c:v>
                </c:pt>
                <c:pt idx="3">
                  <c:v>0</c:v>
                </c:pt>
                <c:pt idx="4">
                  <c:v>14444</c:v>
                </c:pt>
                <c:pt idx="5">
                  <c:v>67288</c:v>
                </c:pt>
                <c:pt idx="6">
                  <c:v>135607</c:v>
                </c:pt>
                <c:pt idx="7">
                  <c:v>22696</c:v>
                </c:pt>
                <c:pt idx="8">
                  <c:v>109720</c:v>
                </c:pt>
                <c:pt idx="9">
                  <c:v>219877</c:v>
                </c:pt>
                <c:pt idx="10">
                  <c:v>80347</c:v>
                </c:pt>
                <c:pt idx="11">
                  <c:v>195173</c:v>
                </c:pt>
                <c:pt idx="12">
                  <c:v>1231989.8600000001</c:v>
                </c:pt>
                <c:pt idx="13">
                  <c:v>77794</c:v>
                </c:pt>
              </c:numCache>
            </c:numRef>
          </c:val>
        </c:ser>
        <c:ser>
          <c:idx val="1"/>
          <c:order val="1"/>
          <c:tx>
            <c:strRef>
              <c:f>Arkusz1!$C$401</c:f>
              <c:strCache>
                <c:ptCount val="1"/>
                <c:pt idx="0">
                  <c:v>środki zewnętrzne</c:v>
                </c:pt>
              </c:strCache>
            </c:strRef>
          </c:tx>
          <c:invertIfNegative val="0"/>
          <c:dLbls>
            <c:spPr>
              <a:noFill/>
              <a:ln>
                <a:noFill/>
              </a:ln>
              <a:effectLst/>
            </c:spPr>
            <c:txPr>
              <a:bodyPr/>
              <a:lstStyle/>
              <a:p>
                <a:pPr>
                  <a:defRPr b="1"/>
                </a:pPr>
                <a:endParaRPr lang="pl-PL"/>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Arkusz1!$A$402:$A$415</c:f>
              <c:numCache>
                <c:formatCode>General</c:formatCode>
                <c:ptCount val="14"/>
                <c:pt idx="0">
                  <c:v>1998</c:v>
                </c:pt>
                <c:pt idx="1">
                  <c:v>1999</c:v>
                </c:pt>
                <c:pt idx="2">
                  <c:v>2000</c:v>
                </c:pt>
                <c:pt idx="3">
                  <c:v>2001</c:v>
                </c:pt>
                <c:pt idx="4">
                  <c:v>2002</c:v>
                </c:pt>
                <c:pt idx="5">
                  <c:v>2003</c:v>
                </c:pt>
                <c:pt idx="6">
                  <c:v>2004</c:v>
                </c:pt>
                <c:pt idx="7">
                  <c:v>2005</c:v>
                </c:pt>
                <c:pt idx="8">
                  <c:v>2006</c:v>
                </c:pt>
                <c:pt idx="9">
                  <c:v>2007</c:v>
                </c:pt>
                <c:pt idx="10">
                  <c:v>2008</c:v>
                </c:pt>
                <c:pt idx="11">
                  <c:v>2009</c:v>
                </c:pt>
                <c:pt idx="12">
                  <c:v>2010</c:v>
                </c:pt>
                <c:pt idx="13">
                  <c:v>2011</c:v>
                </c:pt>
              </c:numCache>
            </c:numRef>
          </c:cat>
          <c:val>
            <c:numRef>
              <c:f>Arkusz1!$C$402:$C$415</c:f>
              <c:numCache>
                <c:formatCode>#,##0.00</c:formatCode>
                <c:ptCount val="14"/>
                <c:pt idx="0">
                  <c:v>10000</c:v>
                </c:pt>
                <c:pt idx="1">
                  <c:v>0</c:v>
                </c:pt>
                <c:pt idx="2">
                  <c:v>0</c:v>
                </c:pt>
                <c:pt idx="3">
                  <c:v>0</c:v>
                </c:pt>
                <c:pt idx="4">
                  <c:v>0</c:v>
                </c:pt>
                <c:pt idx="5">
                  <c:v>0</c:v>
                </c:pt>
                <c:pt idx="6">
                  <c:v>6000</c:v>
                </c:pt>
                <c:pt idx="7">
                  <c:v>77500</c:v>
                </c:pt>
                <c:pt idx="8">
                  <c:v>0</c:v>
                </c:pt>
                <c:pt idx="9">
                  <c:v>12000</c:v>
                </c:pt>
                <c:pt idx="10">
                  <c:v>0</c:v>
                </c:pt>
                <c:pt idx="11">
                  <c:v>0</c:v>
                </c:pt>
                <c:pt idx="12">
                  <c:v>6405</c:v>
                </c:pt>
                <c:pt idx="13">
                  <c:v>0</c:v>
                </c:pt>
              </c:numCache>
            </c:numRef>
          </c:val>
        </c:ser>
        <c:dLbls>
          <c:showLegendKey val="0"/>
          <c:showVal val="1"/>
          <c:showCatName val="0"/>
          <c:showSerName val="0"/>
          <c:showPercent val="0"/>
          <c:showBubbleSize val="0"/>
        </c:dLbls>
        <c:gapWidth val="150"/>
        <c:shape val="box"/>
        <c:axId val="421103928"/>
        <c:axId val="421104712"/>
        <c:axId val="0"/>
      </c:bar3DChart>
      <c:catAx>
        <c:axId val="421103928"/>
        <c:scaling>
          <c:orientation val="minMax"/>
        </c:scaling>
        <c:delete val="0"/>
        <c:axPos val="l"/>
        <c:numFmt formatCode="General" sourceLinked="1"/>
        <c:majorTickMark val="none"/>
        <c:minorTickMark val="none"/>
        <c:tickLblPos val="nextTo"/>
        <c:txPr>
          <a:bodyPr/>
          <a:lstStyle/>
          <a:p>
            <a:pPr>
              <a:defRPr b="1"/>
            </a:pPr>
            <a:endParaRPr lang="pl-PL"/>
          </a:p>
        </c:txPr>
        <c:crossAx val="421104712"/>
        <c:crosses val="autoZero"/>
        <c:auto val="1"/>
        <c:lblAlgn val="ctr"/>
        <c:lblOffset val="100"/>
        <c:noMultiLvlLbl val="0"/>
      </c:catAx>
      <c:valAx>
        <c:axId val="421104712"/>
        <c:scaling>
          <c:orientation val="minMax"/>
        </c:scaling>
        <c:delete val="1"/>
        <c:axPos val="b"/>
        <c:numFmt formatCode="#,##0.00" sourceLinked="1"/>
        <c:majorTickMark val="out"/>
        <c:minorTickMark val="none"/>
        <c:tickLblPos val="none"/>
        <c:crossAx val="421103928"/>
        <c:crosses val="autoZero"/>
        <c:crossBetween val="between"/>
      </c:valAx>
    </c:plotArea>
    <c:legend>
      <c:legendPos val="t"/>
      <c:layout>
        <c:manualLayout>
          <c:xMode val="edge"/>
          <c:yMode val="edge"/>
          <c:x val="0.34682327209098901"/>
          <c:y val="5.6493711327385697E-2"/>
          <c:w val="0.30635334645669293"/>
          <c:h val="0.13806900587894341"/>
        </c:manualLayout>
      </c:layout>
      <c:overlay val="0"/>
    </c:legend>
    <c:plotVisOnly val="1"/>
    <c:dispBlanksAs val="gap"/>
    <c:showDLblsOverMax val="0"/>
  </c:chart>
  <c:externalData r:id="rId1">
    <c:autoUpdate val="0"/>
  </c:externalData>
</c:chartSpace>
</file>

<file path=ppt/charts/chart42.xml><?xml version="1.0" encoding="utf-8"?>
<c:chartSpace xmlns:c="http://schemas.openxmlformats.org/drawingml/2006/chart" xmlns:a="http://schemas.openxmlformats.org/drawingml/2006/main" xmlns:r="http://schemas.openxmlformats.org/officeDocument/2006/relationships">
  <c:date1904 val="0"/>
  <c:lang val="pl-PL"/>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30"/>
      <c:rotY val="0"/>
      <c:rAngAx val="0"/>
    </c:view3D>
    <c:floor>
      <c:thickness val="0"/>
    </c:floor>
    <c:sideWall>
      <c:thickness val="0"/>
    </c:sideWall>
    <c:backWall>
      <c:thickness val="0"/>
    </c:backWall>
    <c:plotArea>
      <c:layout/>
      <c:pie3DChart>
        <c:varyColors val="1"/>
        <c:ser>
          <c:idx val="0"/>
          <c:order val="0"/>
          <c:explosion val="25"/>
          <c:dLbls>
            <c:dLbl>
              <c:idx val="0"/>
              <c:tx>
                <c:rich>
                  <a:bodyPr/>
                  <a:lstStyle/>
                  <a:p>
                    <a:r>
                      <a:rPr lang="en-US" dirty="0"/>
                      <a:t>2 472 </a:t>
                    </a:r>
                    <a:r>
                      <a:rPr lang="en-US" dirty="0" smtClean="0"/>
                      <a:t>377,86</a:t>
                    </a:r>
                    <a:r>
                      <a:rPr lang="pl-PL" baseline="0" dirty="0" smtClean="0"/>
                      <a:t> zł</a:t>
                    </a:r>
                    <a:r>
                      <a:rPr lang="en-US" dirty="0" smtClean="0"/>
                      <a:t> </a:t>
                    </a:r>
                    <a:r>
                      <a:rPr lang="pl-PL" dirty="0" smtClean="0"/>
                      <a:t>(</a:t>
                    </a:r>
                    <a:r>
                      <a:rPr lang="en-US" dirty="0" smtClean="0"/>
                      <a:t>96%</a:t>
                    </a:r>
                    <a:r>
                      <a:rPr lang="pl-PL" dirty="0" smtClean="0"/>
                      <a:t>)</a:t>
                    </a:r>
                    <a:endParaRPr lang="en-US" dirty="0"/>
                  </a:p>
                </c:rich>
              </c:tx>
              <c:showLegendKey val="0"/>
              <c:showVal val="1"/>
              <c:showCatName val="0"/>
              <c:showSerName val="0"/>
              <c:showPercent val="1"/>
              <c:showBubbleSize val="0"/>
              <c:extLst>
                <c:ext xmlns:c15="http://schemas.microsoft.com/office/drawing/2012/chart" uri="{CE6537A1-D6FC-4f65-9D91-7224C49458BB}"/>
              </c:extLst>
            </c:dLbl>
            <c:dLbl>
              <c:idx val="1"/>
              <c:tx>
                <c:rich>
                  <a:bodyPr/>
                  <a:lstStyle/>
                  <a:p>
                    <a:r>
                      <a:rPr lang="en-US"/>
                      <a:t>111 </a:t>
                    </a:r>
                    <a:r>
                      <a:rPr lang="en-US" smtClean="0"/>
                      <a:t>905,00</a:t>
                    </a:r>
                    <a:r>
                      <a:rPr lang="pl-PL" smtClean="0"/>
                      <a:t> zł</a:t>
                    </a:r>
                    <a:r>
                      <a:rPr lang="en-US" smtClean="0"/>
                      <a:t>; </a:t>
                    </a:r>
                    <a:r>
                      <a:rPr lang="pl-PL" smtClean="0"/>
                      <a:t>(</a:t>
                    </a:r>
                    <a:r>
                      <a:rPr lang="en-US" smtClean="0"/>
                      <a:t>4%</a:t>
                    </a:r>
                    <a:r>
                      <a:rPr lang="pl-PL" smtClean="0"/>
                      <a:t>)</a:t>
                    </a:r>
                    <a:endParaRPr lang="en-US"/>
                  </a:p>
                </c:rich>
              </c:tx>
              <c:showLegendKey val="0"/>
              <c:showVal val="1"/>
              <c:showCatName val="0"/>
              <c:showSerName val="0"/>
              <c:showPercent val="1"/>
              <c:showBubbleSize val="0"/>
              <c:extLst>
                <c:ext xmlns:c15="http://schemas.microsoft.com/office/drawing/2012/chart" uri="{CE6537A1-D6FC-4f65-9D91-7224C49458BB}"/>
              </c:extLst>
            </c:dLbl>
            <c:spPr>
              <a:noFill/>
              <a:ln>
                <a:noFill/>
              </a:ln>
              <a:effectLst/>
            </c:spPr>
            <c:txPr>
              <a:bodyPr/>
              <a:lstStyle/>
              <a:p>
                <a:pPr>
                  <a:defRPr sz="1000" b="1"/>
                </a:pPr>
                <a:endParaRPr lang="pl-PL"/>
              </a:p>
            </c:txPr>
            <c:showLegendKey val="0"/>
            <c:showVal val="1"/>
            <c:showCatName val="0"/>
            <c:showSerName val="0"/>
            <c:showPercent val="1"/>
            <c:showBubbleSize val="0"/>
            <c:showLeaderLines val="1"/>
            <c:extLst>
              <c:ext xmlns:c15="http://schemas.microsoft.com/office/drawing/2012/chart" uri="{CE6537A1-D6FC-4f65-9D91-7224C49458BB}"/>
            </c:extLst>
          </c:dLbls>
          <c:cat>
            <c:strRef>
              <c:f>(Arkusz1!$B$401,Arkusz1!$C$401)</c:f>
              <c:strCache>
                <c:ptCount val="2"/>
                <c:pt idx="0">
                  <c:v>środki własne</c:v>
                </c:pt>
                <c:pt idx="1">
                  <c:v>środki zewnętrzne</c:v>
                </c:pt>
              </c:strCache>
            </c:strRef>
          </c:cat>
          <c:val>
            <c:numRef>
              <c:f>(Arkusz1!$B$416,Arkusz1!$C$416)</c:f>
              <c:numCache>
                <c:formatCode>#,##0.00</c:formatCode>
                <c:ptCount val="2"/>
                <c:pt idx="0">
                  <c:v>2472377.8600000003</c:v>
                </c:pt>
                <c:pt idx="1">
                  <c:v>111905</c:v>
                </c:pt>
              </c:numCache>
            </c:numRef>
          </c:val>
        </c:ser>
        <c:dLbls>
          <c:showLegendKey val="0"/>
          <c:showVal val="0"/>
          <c:showCatName val="0"/>
          <c:showSerName val="0"/>
          <c:showPercent val="0"/>
          <c:showBubbleSize val="0"/>
          <c:showLeaderLines val="1"/>
        </c:dLbls>
      </c:pie3DChart>
    </c:plotArea>
    <c:legend>
      <c:legendPos val="r"/>
      <c:overlay val="0"/>
    </c:legend>
    <c:plotVisOnly val="1"/>
    <c:dispBlanksAs val="gap"/>
    <c:showDLblsOverMax val="0"/>
  </c:chart>
  <c:externalData r:id="rId1">
    <c:autoUpdate val="0"/>
  </c:externalData>
</c:chartSpace>
</file>

<file path=ppt/charts/chart43.xml><?xml version="1.0" encoding="utf-8"?>
<c:chartSpace xmlns:c="http://schemas.openxmlformats.org/drawingml/2006/chart" xmlns:a="http://schemas.openxmlformats.org/drawingml/2006/main" xmlns:r="http://schemas.openxmlformats.org/officeDocument/2006/relationships">
  <c:date1904 val="0"/>
  <c:lang val="pl-PL"/>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rotY val="20"/>
      <c:rAngAx val="1"/>
    </c:view3D>
    <c:floor>
      <c:thickness val="0"/>
    </c:floor>
    <c:sideWall>
      <c:thickness val="0"/>
    </c:sideWall>
    <c:backWall>
      <c:thickness val="0"/>
    </c:backWall>
    <c:plotArea>
      <c:layout/>
      <c:bar3DChart>
        <c:barDir val="col"/>
        <c:grouping val="clustered"/>
        <c:varyColors val="0"/>
        <c:ser>
          <c:idx val="0"/>
          <c:order val="0"/>
          <c:tx>
            <c:strRef>
              <c:f>Arkusz1!$B$424</c:f>
              <c:strCache>
                <c:ptCount val="1"/>
                <c:pt idx="0">
                  <c:v>inwestycje własne</c:v>
                </c:pt>
              </c:strCache>
            </c:strRef>
          </c:tx>
          <c:invertIfNegative val="0"/>
          <c:cat>
            <c:numRef>
              <c:f>Arkusz1!$A$425:$A$438</c:f>
              <c:numCache>
                <c:formatCode>General</c:formatCode>
                <c:ptCount val="14"/>
                <c:pt idx="0">
                  <c:v>1998</c:v>
                </c:pt>
                <c:pt idx="1">
                  <c:v>1999</c:v>
                </c:pt>
                <c:pt idx="2">
                  <c:v>2000</c:v>
                </c:pt>
                <c:pt idx="3">
                  <c:v>2001</c:v>
                </c:pt>
                <c:pt idx="4">
                  <c:v>2002</c:v>
                </c:pt>
                <c:pt idx="5">
                  <c:v>2003</c:v>
                </c:pt>
                <c:pt idx="6">
                  <c:v>2004</c:v>
                </c:pt>
                <c:pt idx="7">
                  <c:v>2005</c:v>
                </c:pt>
                <c:pt idx="8">
                  <c:v>2006</c:v>
                </c:pt>
                <c:pt idx="9">
                  <c:v>2007</c:v>
                </c:pt>
                <c:pt idx="10">
                  <c:v>2008</c:v>
                </c:pt>
                <c:pt idx="11">
                  <c:v>2009</c:v>
                </c:pt>
                <c:pt idx="12">
                  <c:v>2010</c:v>
                </c:pt>
                <c:pt idx="13">
                  <c:v>2011</c:v>
                </c:pt>
              </c:numCache>
            </c:numRef>
          </c:cat>
          <c:val>
            <c:numRef>
              <c:f>Arkusz1!$B$425:$B$438</c:f>
              <c:numCache>
                <c:formatCode>#,##0.00</c:formatCode>
                <c:ptCount val="14"/>
                <c:pt idx="0">
                  <c:v>261534</c:v>
                </c:pt>
                <c:pt idx="1">
                  <c:v>150000</c:v>
                </c:pt>
                <c:pt idx="2">
                  <c:v>226264</c:v>
                </c:pt>
                <c:pt idx="3">
                  <c:v>33800</c:v>
                </c:pt>
                <c:pt idx="4">
                  <c:v>104528</c:v>
                </c:pt>
                <c:pt idx="5">
                  <c:v>294774</c:v>
                </c:pt>
                <c:pt idx="6">
                  <c:v>19789</c:v>
                </c:pt>
                <c:pt idx="7">
                  <c:v>122840</c:v>
                </c:pt>
                <c:pt idx="8">
                  <c:v>6677</c:v>
                </c:pt>
              </c:numCache>
            </c:numRef>
          </c:val>
        </c:ser>
        <c:ser>
          <c:idx val="1"/>
          <c:order val="1"/>
          <c:tx>
            <c:strRef>
              <c:f>Arkusz1!$C$424</c:f>
              <c:strCache>
                <c:ptCount val="1"/>
                <c:pt idx="0">
                  <c:v>inwestycje obce</c:v>
                </c:pt>
              </c:strCache>
            </c:strRef>
          </c:tx>
          <c:invertIfNegative val="0"/>
          <c:cat>
            <c:numRef>
              <c:f>Arkusz1!$A$425:$A$438</c:f>
              <c:numCache>
                <c:formatCode>General</c:formatCode>
                <c:ptCount val="14"/>
                <c:pt idx="0">
                  <c:v>1998</c:v>
                </c:pt>
                <c:pt idx="1">
                  <c:v>1999</c:v>
                </c:pt>
                <c:pt idx="2">
                  <c:v>2000</c:v>
                </c:pt>
                <c:pt idx="3">
                  <c:v>2001</c:v>
                </c:pt>
                <c:pt idx="4">
                  <c:v>2002</c:v>
                </c:pt>
                <c:pt idx="5">
                  <c:v>2003</c:v>
                </c:pt>
                <c:pt idx="6">
                  <c:v>2004</c:v>
                </c:pt>
                <c:pt idx="7">
                  <c:v>2005</c:v>
                </c:pt>
                <c:pt idx="8">
                  <c:v>2006</c:v>
                </c:pt>
                <c:pt idx="9">
                  <c:v>2007</c:v>
                </c:pt>
                <c:pt idx="10">
                  <c:v>2008</c:v>
                </c:pt>
                <c:pt idx="11">
                  <c:v>2009</c:v>
                </c:pt>
                <c:pt idx="12">
                  <c:v>2010</c:v>
                </c:pt>
                <c:pt idx="13">
                  <c:v>2011</c:v>
                </c:pt>
              </c:numCache>
            </c:numRef>
          </c:cat>
          <c:val>
            <c:numRef>
              <c:f>Arkusz1!$C$425:$C$438</c:f>
              <c:numCache>
                <c:formatCode>#,##0.00</c:formatCode>
                <c:ptCount val="14"/>
                <c:pt idx="0">
                  <c:v>2500</c:v>
                </c:pt>
                <c:pt idx="1">
                  <c:v>4500</c:v>
                </c:pt>
                <c:pt idx="9">
                  <c:v>38316</c:v>
                </c:pt>
                <c:pt idx="10">
                  <c:v>150000</c:v>
                </c:pt>
                <c:pt idx="11">
                  <c:v>275000</c:v>
                </c:pt>
                <c:pt idx="12">
                  <c:v>300000</c:v>
                </c:pt>
              </c:numCache>
            </c:numRef>
          </c:val>
        </c:ser>
        <c:dLbls>
          <c:showLegendKey val="0"/>
          <c:showVal val="0"/>
          <c:showCatName val="0"/>
          <c:showSerName val="0"/>
          <c:showPercent val="0"/>
          <c:showBubbleSize val="0"/>
        </c:dLbls>
        <c:gapWidth val="150"/>
        <c:shape val="box"/>
        <c:axId val="440825608"/>
        <c:axId val="440829920"/>
        <c:axId val="0"/>
      </c:bar3DChart>
      <c:catAx>
        <c:axId val="440825608"/>
        <c:scaling>
          <c:orientation val="minMax"/>
        </c:scaling>
        <c:delete val="0"/>
        <c:axPos val="b"/>
        <c:numFmt formatCode="General" sourceLinked="1"/>
        <c:majorTickMark val="out"/>
        <c:minorTickMark val="none"/>
        <c:tickLblPos val="nextTo"/>
        <c:txPr>
          <a:bodyPr/>
          <a:lstStyle/>
          <a:p>
            <a:pPr>
              <a:defRPr b="1"/>
            </a:pPr>
            <a:endParaRPr lang="pl-PL"/>
          </a:p>
        </c:txPr>
        <c:crossAx val="440829920"/>
        <c:crosses val="autoZero"/>
        <c:auto val="1"/>
        <c:lblAlgn val="ctr"/>
        <c:lblOffset val="100"/>
        <c:noMultiLvlLbl val="0"/>
      </c:catAx>
      <c:valAx>
        <c:axId val="440829920"/>
        <c:scaling>
          <c:orientation val="minMax"/>
        </c:scaling>
        <c:delete val="0"/>
        <c:axPos val="l"/>
        <c:majorGridlines/>
        <c:numFmt formatCode="#,##0.00" sourceLinked="1"/>
        <c:majorTickMark val="out"/>
        <c:minorTickMark val="none"/>
        <c:tickLblPos val="nextTo"/>
        <c:txPr>
          <a:bodyPr/>
          <a:lstStyle/>
          <a:p>
            <a:pPr>
              <a:defRPr b="1"/>
            </a:pPr>
            <a:endParaRPr lang="pl-PL"/>
          </a:p>
        </c:txPr>
        <c:crossAx val="440825608"/>
        <c:crosses val="autoZero"/>
        <c:crossBetween val="between"/>
      </c:valAx>
    </c:plotArea>
    <c:legend>
      <c:legendPos val="r"/>
      <c:overlay val="0"/>
    </c:legend>
    <c:plotVisOnly val="1"/>
    <c:dispBlanksAs val="gap"/>
    <c:showDLblsOverMax val="0"/>
  </c:chart>
  <c:externalData r:id="rId1">
    <c:autoUpdate val="0"/>
  </c:externalData>
</c:chartSpace>
</file>

<file path=ppt/charts/chart44.xml><?xml version="1.0" encoding="utf-8"?>
<c:chartSpace xmlns:c="http://schemas.openxmlformats.org/drawingml/2006/chart" xmlns:a="http://schemas.openxmlformats.org/drawingml/2006/main" xmlns:r="http://schemas.openxmlformats.org/officeDocument/2006/relationships">
  <c:date1904 val="0"/>
  <c:lang val="pl-PL"/>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rAngAx val="1"/>
    </c:view3D>
    <c:floor>
      <c:thickness val="0"/>
    </c:floor>
    <c:sideWall>
      <c:thickness val="0"/>
    </c:sideWall>
    <c:backWall>
      <c:thickness val="0"/>
    </c:backWall>
    <c:plotArea>
      <c:layout/>
      <c:bar3DChart>
        <c:barDir val="bar"/>
        <c:grouping val="clustered"/>
        <c:varyColors val="0"/>
        <c:ser>
          <c:idx val="0"/>
          <c:order val="0"/>
          <c:tx>
            <c:strRef>
              <c:f>Arkusz1!$B$448</c:f>
              <c:strCache>
                <c:ptCount val="1"/>
                <c:pt idx="0">
                  <c:v>środki własne</c:v>
                </c:pt>
              </c:strCache>
            </c:strRef>
          </c:tx>
          <c:invertIfNegative val="0"/>
          <c:dLbls>
            <c:spPr>
              <a:noFill/>
              <a:ln>
                <a:noFill/>
              </a:ln>
              <a:effectLst/>
            </c:spPr>
            <c:txPr>
              <a:bodyPr/>
              <a:lstStyle/>
              <a:p>
                <a:pPr>
                  <a:defRPr b="1"/>
                </a:pPr>
                <a:endParaRPr lang="pl-PL"/>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Arkusz1!$A$449:$A$462</c:f>
              <c:numCache>
                <c:formatCode>General</c:formatCode>
                <c:ptCount val="14"/>
                <c:pt idx="0">
                  <c:v>1998</c:v>
                </c:pt>
                <c:pt idx="1">
                  <c:v>1999</c:v>
                </c:pt>
                <c:pt idx="2">
                  <c:v>2000</c:v>
                </c:pt>
                <c:pt idx="3">
                  <c:v>2001</c:v>
                </c:pt>
                <c:pt idx="4">
                  <c:v>2002</c:v>
                </c:pt>
                <c:pt idx="5">
                  <c:v>2003</c:v>
                </c:pt>
                <c:pt idx="6">
                  <c:v>2004</c:v>
                </c:pt>
                <c:pt idx="7">
                  <c:v>2005</c:v>
                </c:pt>
                <c:pt idx="8">
                  <c:v>2006</c:v>
                </c:pt>
                <c:pt idx="9">
                  <c:v>2007</c:v>
                </c:pt>
                <c:pt idx="10">
                  <c:v>2008</c:v>
                </c:pt>
                <c:pt idx="11">
                  <c:v>2009</c:v>
                </c:pt>
                <c:pt idx="12">
                  <c:v>2010</c:v>
                </c:pt>
                <c:pt idx="13">
                  <c:v>2011</c:v>
                </c:pt>
              </c:numCache>
            </c:numRef>
          </c:cat>
          <c:val>
            <c:numRef>
              <c:f>Arkusz1!$B$449:$B$462</c:f>
              <c:numCache>
                <c:formatCode>#,##0.00</c:formatCode>
                <c:ptCount val="14"/>
                <c:pt idx="0">
                  <c:v>261534</c:v>
                </c:pt>
                <c:pt idx="1">
                  <c:v>150000</c:v>
                </c:pt>
                <c:pt idx="2">
                  <c:v>226264</c:v>
                </c:pt>
                <c:pt idx="3">
                  <c:v>33800</c:v>
                </c:pt>
                <c:pt idx="4">
                  <c:v>104528</c:v>
                </c:pt>
                <c:pt idx="5">
                  <c:v>294774</c:v>
                </c:pt>
                <c:pt idx="6">
                  <c:v>19789</c:v>
                </c:pt>
                <c:pt idx="7">
                  <c:v>40344</c:v>
                </c:pt>
                <c:pt idx="8">
                  <c:v>6677</c:v>
                </c:pt>
                <c:pt idx="9">
                  <c:v>0</c:v>
                </c:pt>
                <c:pt idx="10">
                  <c:v>0</c:v>
                </c:pt>
                <c:pt idx="11">
                  <c:v>0</c:v>
                </c:pt>
                <c:pt idx="12">
                  <c:v>0</c:v>
                </c:pt>
                <c:pt idx="13">
                  <c:v>0</c:v>
                </c:pt>
              </c:numCache>
            </c:numRef>
          </c:val>
        </c:ser>
        <c:ser>
          <c:idx val="1"/>
          <c:order val="1"/>
          <c:tx>
            <c:strRef>
              <c:f>Arkusz1!$C$448</c:f>
              <c:strCache>
                <c:ptCount val="1"/>
                <c:pt idx="0">
                  <c:v>środki zewnętrzne</c:v>
                </c:pt>
              </c:strCache>
            </c:strRef>
          </c:tx>
          <c:invertIfNegative val="0"/>
          <c:dLbls>
            <c:spPr>
              <a:noFill/>
              <a:ln>
                <a:noFill/>
              </a:ln>
              <a:effectLst/>
            </c:spPr>
            <c:txPr>
              <a:bodyPr/>
              <a:lstStyle/>
              <a:p>
                <a:pPr>
                  <a:defRPr b="1"/>
                </a:pPr>
                <a:endParaRPr lang="pl-PL"/>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Arkusz1!$A$449:$A$462</c:f>
              <c:numCache>
                <c:formatCode>General</c:formatCode>
                <c:ptCount val="14"/>
                <c:pt idx="0">
                  <c:v>1998</c:v>
                </c:pt>
                <c:pt idx="1">
                  <c:v>1999</c:v>
                </c:pt>
                <c:pt idx="2">
                  <c:v>2000</c:v>
                </c:pt>
                <c:pt idx="3">
                  <c:v>2001</c:v>
                </c:pt>
                <c:pt idx="4">
                  <c:v>2002</c:v>
                </c:pt>
                <c:pt idx="5">
                  <c:v>2003</c:v>
                </c:pt>
                <c:pt idx="6">
                  <c:v>2004</c:v>
                </c:pt>
                <c:pt idx="7">
                  <c:v>2005</c:v>
                </c:pt>
                <c:pt idx="8">
                  <c:v>2006</c:v>
                </c:pt>
                <c:pt idx="9">
                  <c:v>2007</c:v>
                </c:pt>
                <c:pt idx="10">
                  <c:v>2008</c:v>
                </c:pt>
                <c:pt idx="11">
                  <c:v>2009</c:v>
                </c:pt>
                <c:pt idx="12">
                  <c:v>2010</c:v>
                </c:pt>
                <c:pt idx="13">
                  <c:v>2011</c:v>
                </c:pt>
              </c:numCache>
            </c:numRef>
          </c:cat>
          <c:val>
            <c:numRef>
              <c:f>Arkusz1!$C$449:$C$462</c:f>
              <c:numCache>
                <c:formatCode>#,##0.00</c:formatCode>
                <c:ptCount val="14"/>
                <c:pt idx="0">
                  <c:v>0</c:v>
                </c:pt>
                <c:pt idx="1">
                  <c:v>0</c:v>
                </c:pt>
                <c:pt idx="2">
                  <c:v>0</c:v>
                </c:pt>
                <c:pt idx="3">
                  <c:v>0</c:v>
                </c:pt>
                <c:pt idx="4">
                  <c:v>0</c:v>
                </c:pt>
                <c:pt idx="5">
                  <c:v>0</c:v>
                </c:pt>
                <c:pt idx="6">
                  <c:v>0</c:v>
                </c:pt>
                <c:pt idx="7">
                  <c:v>82496</c:v>
                </c:pt>
                <c:pt idx="8">
                  <c:v>0</c:v>
                </c:pt>
                <c:pt idx="9">
                  <c:v>0</c:v>
                </c:pt>
                <c:pt idx="10">
                  <c:v>0</c:v>
                </c:pt>
                <c:pt idx="11">
                  <c:v>0</c:v>
                </c:pt>
                <c:pt idx="12">
                  <c:v>0</c:v>
                </c:pt>
                <c:pt idx="13">
                  <c:v>0</c:v>
                </c:pt>
              </c:numCache>
            </c:numRef>
          </c:val>
        </c:ser>
        <c:dLbls>
          <c:showLegendKey val="0"/>
          <c:showVal val="1"/>
          <c:showCatName val="0"/>
          <c:showSerName val="0"/>
          <c:showPercent val="0"/>
          <c:showBubbleSize val="0"/>
        </c:dLbls>
        <c:gapWidth val="150"/>
        <c:shape val="box"/>
        <c:axId val="440830704"/>
        <c:axId val="440835016"/>
        <c:axId val="0"/>
      </c:bar3DChart>
      <c:catAx>
        <c:axId val="440830704"/>
        <c:scaling>
          <c:orientation val="minMax"/>
        </c:scaling>
        <c:delete val="0"/>
        <c:axPos val="l"/>
        <c:numFmt formatCode="General" sourceLinked="1"/>
        <c:majorTickMark val="none"/>
        <c:minorTickMark val="none"/>
        <c:tickLblPos val="nextTo"/>
        <c:txPr>
          <a:bodyPr/>
          <a:lstStyle/>
          <a:p>
            <a:pPr>
              <a:defRPr b="1"/>
            </a:pPr>
            <a:endParaRPr lang="pl-PL"/>
          </a:p>
        </c:txPr>
        <c:crossAx val="440835016"/>
        <c:crosses val="autoZero"/>
        <c:auto val="1"/>
        <c:lblAlgn val="ctr"/>
        <c:lblOffset val="100"/>
        <c:noMultiLvlLbl val="0"/>
      </c:catAx>
      <c:valAx>
        <c:axId val="440835016"/>
        <c:scaling>
          <c:orientation val="minMax"/>
        </c:scaling>
        <c:delete val="1"/>
        <c:axPos val="b"/>
        <c:numFmt formatCode="#,##0.00" sourceLinked="1"/>
        <c:majorTickMark val="out"/>
        <c:minorTickMark val="none"/>
        <c:tickLblPos val="none"/>
        <c:crossAx val="440830704"/>
        <c:crosses val="autoZero"/>
        <c:crossBetween val="between"/>
      </c:valAx>
    </c:plotArea>
    <c:legend>
      <c:legendPos val="t"/>
      <c:layout>
        <c:manualLayout>
          <c:xMode val="edge"/>
          <c:yMode val="edge"/>
          <c:x val="0.17737882764654417"/>
          <c:y val="5.4229300642527165E-2"/>
          <c:w val="0.28968667979002677"/>
          <c:h val="7.8305550640902707E-2"/>
        </c:manualLayout>
      </c:layout>
      <c:overlay val="0"/>
    </c:legend>
    <c:plotVisOnly val="1"/>
    <c:dispBlanksAs val="gap"/>
    <c:showDLblsOverMax val="0"/>
  </c:chart>
  <c:externalData r:id="rId1">
    <c:autoUpdate val="0"/>
  </c:externalData>
</c:chartSpace>
</file>

<file path=ppt/charts/chart45.xml><?xml version="1.0" encoding="utf-8"?>
<c:chartSpace xmlns:c="http://schemas.openxmlformats.org/drawingml/2006/chart" xmlns:a="http://schemas.openxmlformats.org/drawingml/2006/main" xmlns:r="http://schemas.openxmlformats.org/officeDocument/2006/relationships">
  <c:date1904 val="0"/>
  <c:lang val="pl-PL"/>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30"/>
      <c:rotY val="0"/>
      <c:rAngAx val="0"/>
    </c:view3D>
    <c:floor>
      <c:thickness val="0"/>
    </c:floor>
    <c:sideWall>
      <c:thickness val="0"/>
    </c:sideWall>
    <c:backWall>
      <c:thickness val="0"/>
    </c:backWall>
    <c:plotArea>
      <c:layout>
        <c:manualLayout>
          <c:layoutTarget val="inner"/>
          <c:xMode val="edge"/>
          <c:yMode val="edge"/>
          <c:x val="2.7777777777777842E-2"/>
          <c:y val="5.0925925925925923E-2"/>
          <c:w val="0.61814304461942327"/>
          <c:h val="0.89814814814814814"/>
        </c:manualLayout>
      </c:layout>
      <c:pie3DChart>
        <c:varyColors val="1"/>
        <c:ser>
          <c:idx val="0"/>
          <c:order val="0"/>
          <c:explosion val="25"/>
          <c:dLbls>
            <c:dLbl>
              <c:idx val="0"/>
              <c:tx>
                <c:rich>
                  <a:bodyPr/>
                  <a:lstStyle/>
                  <a:p>
                    <a:r>
                      <a:rPr lang="en-US"/>
                      <a:t>1 137 </a:t>
                    </a:r>
                    <a:r>
                      <a:rPr lang="en-US" smtClean="0"/>
                      <a:t>710,00</a:t>
                    </a:r>
                    <a:r>
                      <a:rPr lang="pl-PL" smtClean="0"/>
                      <a:t> zł</a:t>
                    </a:r>
                    <a:r>
                      <a:rPr lang="en-US" smtClean="0"/>
                      <a:t>; </a:t>
                    </a:r>
                    <a:endParaRPr lang="pl-PL" smtClean="0"/>
                  </a:p>
                  <a:p>
                    <a:r>
                      <a:rPr lang="pl-PL" smtClean="0"/>
                      <a:t>(</a:t>
                    </a:r>
                    <a:r>
                      <a:rPr lang="en-US" smtClean="0"/>
                      <a:t>93%</a:t>
                    </a:r>
                    <a:r>
                      <a:rPr lang="pl-PL" smtClean="0"/>
                      <a:t>)</a:t>
                    </a:r>
                    <a:endParaRPr lang="en-US"/>
                  </a:p>
                </c:rich>
              </c:tx>
              <c:showLegendKey val="0"/>
              <c:showVal val="1"/>
              <c:showCatName val="0"/>
              <c:showSerName val="0"/>
              <c:showPercent val="1"/>
              <c:showBubbleSize val="0"/>
              <c:extLst>
                <c:ext xmlns:c15="http://schemas.microsoft.com/office/drawing/2012/chart" uri="{CE6537A1-D6FC-4f65-9D91-7224C49458BB}"/>
              </c:extLst>
            </c:dLbl>
            <c:dLbl>
              <c:idx val="1"/>
              <c:tx>
                <c:rich>
                  <a:bodyPr/>
                  <a:lstStyle/>
                  <a:p>
                    <a:r>
                      <a:rPr lang="en-US"/>
                      <a:t>82 </a:t>
                    </a:r>
                    <a:r>
                      <a:rPr lang="en-US" smtClean="0"/>
                      <a:t>496,00</a:t>
                    </a:r>
                    <a:r>
                      <a:rPr lang="pl-PL" smtClean="0"/>
                      <a:t> zł</a:t>
                    </a:r>
                    <a:r>
                      <a:rPr lang="en-US" smtClean="0"/>
                      <a:t>; </a:t>
                    </a:r>
                    <a:r>
                      <a:rPr lang="pl-PL" smtClean="0"/>
                      <a:t>(</a:t>
                    </a:r>
                    <a:r>
                      <a:rPr lang="en-US" smtClean="0"/>
                      <a:t>7%</a:t>
                    </a:r>
                    <a:r>
                      <a:rPr lang="pl-PL" smtClean="0"/>
                      <a:t>)</a:t>
                    </a:r>
                    <a:endParaRPr lang="en-US" dirty="0"/>
                  </a:p>
                </c:rich>
              </c:tx>
              <c:showLegendKey val="0"/>
              <c:showVal val="1"/>
              <c:showCatName val="0"/>
              <c:showSerName val="0"/>
              <c:showPercent val="1"/>
              <c:showBubbleSize val="0"/>
              <c:extLst>
                <c:ext xmlns:c15="http://schemas.microsoft.com/office/drawing/2012/chart" uri="{CE6537A1-D6FC-4f65-9D91-7224C49458BB}"/>
              </c:extLst>
            </c:dLbl>
            <c:spPr>
              <a:noFill/>
              <a:ln>
                <a:noFill/>
              </a:ln>
              <a:effectLst/>
            </c:spPr>
            <c:txPr>
              <a:bodyPr/>
              <a:lstStyle/>
              <a:p>
                <a:pPr>
                  <a:defRPr sz="1000" b="1"/>
                </a:pPr>
                <a:endParaRPr lang="pl-PL"/>
              </a:p>
            </c:txPr>
            <c:showLegendKey val="0"/>
            <c:showVal val="1"/>
            <c:showCatName val="0"/>
            <c:showSerName val="0"/>
            <c:showPercent val="1"/>
            <c:showBubbleSize val="0"/>
            <c:showLeaderLines val="1"/>
            <c:extLst>
              <c:ext xmlns:c15="http://schemas.microsoft.com/office/drawing/2012/chart" uri="{CE6537A1-D6FC-4f65-9D91-7224C49458BB}"/>
            </c:extLst>
          </c:dLbls>
          <c:cat>
            <c:strRef>
              <c:f>(Arkusz1!$B$448,Arkusz1!$C$448)</c:f>
              <c:strCache>
                <c:ptCount val="2"/>
                <c:pt idx="0">
                  <c:v>środki własne</c:v>
                </c:pt>
                <c:pt idx="1">
                  <c:v>środki zewnętrzne</c:v>
                </c:pt>
              </c:strCache>
            </c:strRef>
          </c:cat>
          <c:val>
            <c:numRef>
              <c:f>(Arkusz1!$B$463,Arkusz1!$C$463)</c:f>
              <c:numCache>
                <c:formatCode>#,##0.00</c:formatCode>
                <c:ptCount val="2"/>
                <c:pt idx="0">
                  <c:v>1137710</c:v>
                </c:pt>
                <c:pt idx="1">
                  <c:v>82496</c:v>
                </c:pt>
              </c:numCache>
            </c:numRef>
          </c:val>
        </c:ser>
        <c:dLbls>
          <c:showLegendKey val="0"/>
          <c:showVal val="0"/>
          <c:showCatName val="0"/>
          <c:showSerName val="0"/>
          <c:showPercent val="0"/>
          <c:showBubbleSize val="0"/>
          <c:showLeaderLines val="1"/>
        </c:dLbls>
      </c:pie3DChart>
    </c:plotArea>
    <c:legend>
      <c:legendPos val="r"/>
      <c:overlay val="0"/>
    </c:legend>
    <c:plotVisOnly val="1"/>
    <c:dispBlanksAs val="gap"/>
    <c:showDLblsOverMax val="0"/>
  </c:chart>
  <c:externalData r:id="rId1">
    <c:autoUpdate val="0"/>
  </c:externalData>
</c:chartSpace>
</file>

<file path=ppt/charts/chart46.xml><?xml version="1.0" encoding="utf-8"?>
<c:chartSpace xmlns:c="http://schemas.openxmlformats.org/drawingml/2006/chart" xmlns:a="http://schemas.openxmlformats.org/drawingml/2006/main" xmlns:r="http://schemas.openxmlformats.org/officeDocument/2006/relationships">
  <c:date1904 val="0"/>
  <c:lang val="pl-PL"/>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rotY val="20"/>
      <c:rAngAx val="1"/>
    </c:view3D>
    <c:floor>
      <c:thickness val="0"/>
    </c:floor>
    <c:sideWall>
      <c:thickness val="0"/>
    </c:sideWall>
    <c:backWall>
      <c:thickness val="0"/>
    </c:backWall>
    <c:plotArea>
      <c:layout/>
      <c:bar3DChart>
        <c:barDir val="col"/>
        <c:grouping val="clustered"/>
        <c:varyColors val="0"/>
        <c:ser>
          <c:idx val="0"/>
          <c:order val="0"/>
          <c:tx>
            <c:strRef>
              <c:f>Arkusz1!$B$471</c:f>
              <c:strCache>
                <c:ptCount val="1"/>
                <c:pt idx="0">
                  <c:v>inwestycje własne</c:v>
                </c:pt>
              </c:strCache>
            </c:strRef>
          </c:tx>
          <c:invertIfNegative val="0"/>
          <c:cat>
            <c:numRef>
              <c:f>Arkusz1!$A$472:$A$485</c:f>
              <c:numCache>
                <c:formatCode>General</c:formatCode>
                <c:ptCount val="14"/>
                <c:pt idx="0">
                  <c:v>1998</c:v>
                </c:pt>
                <c:pt idx="1">
                  <c:v>1999</c:v>
                </c:pt>
                <c:pt idx="2">
                  <c:v>2000</c:v>
                </c:pt>
                <c:pt idx="3">
                  <c:v>2001</c:v>
                </c:pt>
                <c:pt idx="4">
                  <c:v>2002</c:v>
                </c:pt>
                <c:pt idx="5">
                  <c:v>2003</c:v>
                </c:pt>
                <c:pt idx="6">
                  <c:v>2004</c:v>
                </c:pt>
                <c:pt idx="7">
                  <c:v>2005</c:v>
                </c:pt>
                <c:pt idx="8">
                  <c:v>2006</c:v>
                </c:pt>
                <c:pt idx="9">
                  <c:v>2007</c:v>
                </c:pt>
                <c:pt idx="10">
                  <c:v>2008</c:v>
                </c:pt>
                <c:pt idx="11">
                  <c:v>2009</c:v>
                </c:pt>
                <c:pt idx="12">
                  <c:v>2010</c:v>
                </c:pt>
                <c:pt idx="13">
                  <c:v>2011</c:v>
                </c:pt>
              </c:numCache>
            </c:numRef>
          </c:cat>
          <c:val>
            <c:numRef>
              <c:f>Arkusz1!$B$472:$B$485</c:f>
              <c:numCache>
                <c:formatCode>#,##0.00</c:formatCode>
                <c:ptCount val="14"/>
                <c:pt idx="0">
                  <c:v>0</c:v>
                </c:pt>
                <c:pt idx="1">
                  <c:v>0</c:v>
                </c:pt>
                <c:pt idx="2">
                  <c:v>57952</c:v>
                </c:pt>
                <c:pt idx="3">
                  <c:v>824237</c:v>
                </c:pt>
                <c:pt idx="4">
                  <c:v>91278</c:v>
                </c:pt>
                <c:pt idx="5">
                  <c:v>267736</c:v>
                </c:pt>
                <c:pt idx="6">
                  <c:v>1393893</c:v>
                </c:pt>
                <c:pt idx="7">
                  <c:v>10180</c:v>
                </c:pt>
                <c:pt idx="8">
                  <c:v>845166</c:v>
                </c:pt>
                <c:pt idx="9">
                  <c:v>1774653</c:v>
                </c:pt>
                <c:pt idx="10">
                  <c:v>403532</c:v>
                </c:pt>
                <c:pt idx="11">
                  <c:v>358224</c:v>
                </c:pt>
                <c:pt idx="12">
                  <c:v>204225</c:v>
                </c:pt>
                <c:pt idx="13">
                  <c:v>891653.46000000043</c:v>
                </c:pt>
              </c:numCache>
            </c:numRef>
          </c:val>
        </c:ser>
        <c:ser>
          <c:idx val="1"/>
          <c:order val="1"/>
          <c:tx>
            <c:strRef>
              <c:f>Arkusz1!$C$471</c:f>
              <c:strCache>
                <c:ptCount val="1"/>
                <c:pt idx="0">
                  <c:v>aporty</c:v>
                </c:pt>
              </c:strCache>
            </c:strRef>
          </c:tx>
          <c:invertIfNegative val="0"/>
          <c:cat>
            <c:numRef>
              <c:f>Arkusz1!$A$472:$A$485</c:f>
              <c:numCache>
                <c:formatCode>General</c:formatCode>
                <c:ptCount val="14"/>
                <c:pt idx="0">
                  <c:v>1998</c:v>
                </c:pt>
                <c:pt idx="1">
                  <c:v>1999</c:v>
                </c:pt>
                <c:pt idx="2">
                  <c:v>2000</c:v>
                </c:pt>
                <c:pt idx="3">
                  <c:v>2001</c:v>
                </c:pt>
                <c:pt idx="4">
                  <c:v>2002</c:v>
                </c:pt>
                <c:pt idx="5">
                  <c:v>2003</c:v>
                </c:pt>
                <c:pt idx="6">
                  <c:v>2004</c:v>
                </c:pt>
                <c:pt idx="7">
                  <c:v>2005</c:v>
                </c:pt>
                <c:pt idx="8">
                  <c:v>2006</c:v>
                </c:pt>
                <c:pt idx="9">
                  <c:v>2007</c:v>
                </c:pt>
                <c:pt idx="10">
                  <c:v>2008</c:v>
                </c:pt>
                <c:pt idx="11">
                  <c:v>2009</c:v>
                </c:pt>
                <c:pt idx="12">
                  <c:v>2010</c:v>
                </c:pt>
                <c:pt idx="13">
                  <c:v>2011</c:v>
                </c:pt>
              </c:numCache>
            </c:numRef>
          </c:cat>
          <c:val>
            <c:numRef>
              <c:f>Arkusz1!$C$472:$C$485</c:f>
              <c:numCache>
                <c:formatCode>General</c:formatCode>
                <c:ptCount val="14"/>
                <c:pt idx="0" formatCode="#,##0.00">
                  <c:v>380300</c:v>
                </c:pt>
                <c:pt idx="3" formatCode="#,##0.00">
                  <c:v>335000</c:v>
                </c:pt>
                <c:pt idx="4" formatCode="#,##0.00">
                  <c:v>263694</c:v>
                </c:pt>
                <c:pt idx="5" formatCode="#,##0.00">
                  <c:v>153500</c:v>
                </c:pt>
                <c:pt idx="6" formatCode="#,##0.00">
                  <c:v>153000</c:v>
                </c:pt>
                <c:pt idx="7" formatCode="#,##0.00">
                  <c:v>150000</c:v>
                </c:pt>
                <c:pt idx="9" formatCode="#,##0.00">
                  <c:v>500000</c:v>
                </c:pt>
                <c:pt idx="10" formatCode="#,##0.00">
                  <c:v>400000</c:v>
                </c:pt>
                <c:pt idx="11" formatCode="#,##0.00">
                  <c:v>1000000</c:v>
                </c:pt>
              </c:numCache>
            </c:numRef>
          </c:val>
        </c:ser>
        <c:dLbls>
          <c:showLegendKey val="0"/>
          <c:showVal val="0"/>
          <c:showCatName val="0"/>
          <c:showSerName val="0"/>
          <c:showPercent val="0"/>
          <c:showBubbleSize val="0"/>
        </c:dLbls>
        <c:gapWidth val="150"/>
        <c:shape val="box"/>
        <c:axId val="440853048"/>
        <c:axId val="440850304"/>
        <c:axId val="0"/>
      </c:bar3DChart>
      <c:catAx>
        <c:axId val="440853048"/>
        <c:scaling>
          <c:orientation val="minMax"/>
        </c:scaling>
        <c:delete val="0"/>
        <c:axPos val="b"/>
        <c:numFmt formatCode="General" sourceLinked="1"/>
        <c:majorTickMark val="out"/>
        <c:minorTickMark val="none"/>
        <c:tickLblPos val="nextTo"/>
        <c:txPr>
          <a:bodyPr/>
          <a:lstStyle/>
          <a:p>
            <a:pPr>
              <a:defRPr b="1"/>
            </a:pPr>
            <a:endParaRPr lang="pl-PL"/>
          </a:p>
        </c:txPr>
        <c:crossAx val="440850304"/>
        <c:crosses val="autoZero"/>
        <c:auto val="1"/>
        <c:lblAlgn val="ctr"/>
        <c:lblOffset val="100"/>
        <c:noMultiLvlLbl val="0"/>
      </c:catAx>
      <c:valAx>
        <c:axId val="440850304"/>
        <c:scaling>
          <c:orientation val="minMax"/>
        </c:scaling>
        <c:delete val="0"/>
        <c:axPos val="l"/>
        <c:majorGridlines/>
        <c:numFmt formatCode="#,##0.00" sourceLinked="1"/>
        <c:majorTickMark val="out"/>
        <c:minorTickMark val="none"/>
        <c:tickLblPos val="nextTo"/>
        <c:txPr>
          <a:bodyPr/>
          <a:lstStyle/>
          <a:p>
            <a:pPr>
              <a:defRPr b="1"/>
            </a:pPr>
            <a:endParaRPr lang="pl-PL"/>
          </a:p>
        </c:txPr>
        <c:crossAx val="440853048"/>
        <c:crosses val="autoZero"/>
        <c:crossBetween val="between"/>
      </c:valAx>
    </c:plotArea>
    <c:legend>
      <c:legendPos val="r"/>
      <c:overlay val="0"/>
    </c:legend>
    <c:plotVisOnly val="1"/>
    <c:dispBlanksAs val="gap"/>
    <c:showDLblsOverMax val="0"/>
  </c:chart>
  <c:externalData r:id="rId1">
    <c:autoUpdate val="0"/>
  </c:externalData>
</c:chartSpace>
</file>

<file path=ppt/charts/chart47.xml><?xml version="1.0" encoding="utf-8"?>
<c:chartSpace xmlns:c="http://schemas.openxmlformats.org/drawingml/2006/chart" xmlns:a="http://schemas.openxmlformats.org/drawingml/2006/main" xmlns:r="http://schemas.openxmlformats.org/officeDocument/2006/relationships">
  <c:date1904 val="0"/>
  <c:lang val="pl-PL"/>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rotY val="20"/>
      <c:rAngAx val="1"/>
    </c:view3D>
    <c:floor>
      <c:thickness val="0"/>
    </c:floor>
    <c:sideWall>
      <c:thickness val="0"/>
    </c:sideWall>
    <c:backWall>
      <c:thickness val="0"/>
    </c:backWall>
    <c:plotArea>
      <c:layout/>
      <c:bar3DChart>
        <c:barDir val="col"/>
        <c:grouping val="clustered"/>
        <c:varyColors val="0"/>
        <c:ser>
          <c:idx val="0"/>
          <c:order val="0"/>
          <c:tx>
            <c:strRef>
              <c:f>Arkusz1!$B$495</c:f>
              <c:strCache>
                <c:ptCount val="1"/>
                <c:pt idx="0">
                  <c:v>inwestycje własne</c:v>
                </c:pt>
              </c:strCache>
            </c:strRef>
          </c:tx>
          <c:invertIfNegative val="0"/>
          <c:cat>
            <c:numRef>
              <c:f>Arkusz1!$A$496:$A$509</c:f>
              <c:numCache>
                <c:formatCode>General</c:formatCode>
                <c:ptCount val="14"/>
                <c:pt idx="0">
                  <c:v>1998</c:v>
                </c:pt>
                <c:pt idx="1">
                  <c:v>1999</c:v>
                </c:pt>
                <c:pt idx="2">
                  <c:v>2000</c:v>
                </c:pt>
                <c:pt idx="3">
                  <c:v>2001</c:v>
                </c:pt>
                <c:pt idx="4">
                  <c:v>2002</c:v>
                </c:pt>
                <c:pt idx="5">
                  <c:v>2003</c:v>
                </c:pt>
                <c:pt idx="6">
                  <c:v>2004</c:v>
                </c:pt>
                <c:pt idx="7">
                  <c:v>2005</c:v>
                </c:pt>
                <c:pt idx="8">
                  <c:v>2006</c:v>
                </c:pt>
                <c:pt idx="9">
                  <c:v>2007</c:v>
                </c:pt>
                <c:pt idx="10">
                  <c:v>2008</c:v>
                </c:pt>
                <c:pt idx="11">
                  <c:v>2009</c:v>
                </c:pt>
                <c:pt idx="12">
                  <c:v>2010</c:v>
                </c:pt>
                <c:pt idx="13">
                  <c:v>2011</c:v>
                </c:pt>
              </c:numCache>
            </c:numRef>
          </c:cat>
          <c:val>
            <c:numRef>
              <c:f>Arkusz1!$B$496:$B$509</c:f>
              <c:numCache>
                <c:formatCode>#,##0.00</c:formatCode>
                <c:ptCount val="14"/>
                <c:pt idx="0">
                  <c:v>0</c:v>
                </c:pt>
                <c:pt idx="1">
                  <c:v>0</c:v>
                </c:pt>
                <c:pt idx="2">
                  <c:v>0</c:v>
                </c:pt>
                <c:pt idx="3">
                  <c:v>0</c:v>
                </c:pt>
                <c:pt idx="4">
                  <c:v>0</c:v>
                </c:pt>
                <c:pt idx="5">
                  <c:v>0</c:v>
                </c:pt>
                <c:pt idx="6">
                  <c:v>31100</c:v>
                </c:pt>
                <c:pt idx="7">
                  <c:v>0</c:v>
                </c:pt>
                <c:pt idx="8">
                  <c:v>0</c:v>
                </c:pt>
                <c:pt idx="9">
                  <c:v>0</c:v>
                </c:pt>
                <c:pt idx="10">
                  <c:v>8000</c:v>
                </c:pt>
                <c:pt idx="11">
                  <c:v>0</c:v>
                </c:pt>
                <c:pt idx="12">
                  <c:v>28000</c:v>
                </c:pt>
                <c:pt idx="13">
                  <c:v>0</c:v>
                </c:pt>
              </c:numCache>
            </c:numRef>
          </c:val>
        </c:ser>
        <c:ser>
          <c:idx val="1"/>
          <c:order val="1"/>
          <c:tx>
            <c:strRef>
              <c:f>Arkusz1!$C$495</c:f>
              <c:strCache>
                <c:ptCount val="1"/>
                <c:pt idx="0">
                  <c:v>aporty</c:v>
                </c:pt>
              </c:strCache>
            </c:strRef>
          </c:tx>
          <c:invertIfNegative val="0"/>
          <c:cat>
            <c:numRef>
              <c:f>Arkusz1!$A$496:$A$509</c:f>
              <c:numCache>
                <c:formatCode>General</c:formatCode>
                <c:ptCount val="14"/>
                <c:pt idx="0">
                  <c:v>1998</c:v>
                </c:pt>
                <c:pt idx="1">
                  <c:v>1999</c:v>
                </c:pt>
                <c:pt idx="2">
                  <c:v>2000</c:v>
                </c:pt>
                <c:pt idx="3">
                  <c:v>2001</c:v>
                </c:pt>
                <c:pt idx="4">
                  <c:v>2002</c:v>
                </c:pt>
                <c:pt idx="5">
                  <c:v>2003</c:v>
                </c:pt>
                <c:pt idx="6">
                  <c:v>2004</c:v>
                </c:pt>
                <c:pt idx="7">
                  <c:v>2005</c:v>
                </c:pt>
                <c:pt idx="8">
                  <c:v>2006</c:v>
                </c:pt>
                <c:pt idx="9">
                  <c:v>2007</c:v>
                </c:pt>
                <c:pt idx="10">
                  <c:v>2008</c:v>
                </c:pt>
                <c:pt idx="11">
                  <c:v>2009</c:v>
                </c:pt>
                <c:pt idx="12">
                  <c:v>2010</c:v>
                </c:pt>
                <c:pt idx="13">
                  <c:v>2011</c:v>
                </c:pt>
              </c:numCache>
            </c:numRef>
          </c:cat>
          <c:val>
            <c:numRef>
              <c:f>Arkusz1!$C$496:$C$509</c:f>
              <c:numCache>
                <c:formatCode>General</c:formatCode>
                <c:ptCount val="14"/>
                <c:pt idx="10" formatCode="#,##0.00">
                  <c:v>50000</c:v>
                </c:pt>
              </c:numCache>
            </c:numRef>
          </c:val>
        </c:ser>
        <c:dLbls>
          <c:showLegendKey val="0"/>
          <c:showVal val="0"/>
          <c:showCatName val="0"/>
          <c:showSerName val="0"/>
          <c:showPercent val="0"/>
          <c:showBubbleSize val="0"/>
        </c:dLbls>
        <c:gapWidth val="150"/>
        <c:shape val="box"/>
        <c:axId val="440805616"/>
        <c:axId val="440809536"/>
        <c:axId val="0"/>
      </c:bar3DChart>
      <c:catAx>
        <c:axId val="440805616"/>
        <c:scaling>
          <c:orientation val="minMax"/>
        </c:scaling>
        <c:delete val="0"/>
        <c:axPos val="b"/>
        <c:numFmt formatCode="General" sourceLinked="1"/>
        <c:majorTickMark val="out"/>
        <c:minorTickMark val="none"/>
        <c:tickLblPos val="nextTo"/>
        <c:txPr>
          <a:bodyPr/>
          <a:lstStyle/>
          <a:p>
            <a:pPr>
              <a:defRPr b="1"/>
            </a:pPr>
            <a:endParaRPr lang="pl-PL"/>
          </a:p>
        </c:txPr>
        <c:crossAx val="440809536"/>
        <c:crosses val="autoZero"/>
        <c:auto val="1"/>
        <c:lblAlgn val="ctr"/>
        <c:lblOffset val="100"/>
        <c:noMultiLvlLbl val="0"/>
      </c:catAx>
      <c:valAx>
        <c:axId val="440809536"/>
        <c:scaling>
          <c:orientation val="minMax"/>
        </c:scaling>
        <c:delete val="0"/>
        <c:axPos val="l"/>
        <c:majorGridlines/>
        <c:numFmt formatCode="#,##0.00" sourceLinked="1"/>
        <c:majorTickMark val="out"/>
        <c:minorTickMark val="none"/>
        <c:tickLblPos val="nextTo"/>
        <c:txPr>
          <a:bodyPr/>
          <a:lstStyle/>
          <a:p>
            <a:pPr>
              <a:defRPr b="1"/>
            </a:pPr>
            <a:endParaRPr lang="pl-PL"/>
          </a:p>
        </c:txPr>
        <c:crossAx val="440805616"/>
        <c:crosses val="autoZero"/>
        <c:crossBetween val="between"/>
      </c:valAx>
    </c:plotArea>
    <c:legend>
      <c:legendPos val="r"/>
      <c:overlay val="0"/>
    </c:legend>
    <c:plotVisOnly val="1"/>
    <c:dispBlanksAs val="gap"/>
    <c:showDLblsOverMax val="0"/>
  </c:chart>
  <c:externalData r:id="rId1">
    <c:autoUpdate val="0"/>
  </c:externalData>
</c:chartSpace>
</file>

<file path=ppt/charts/chart48.xml><?xml version="1.0" encoding="utf-8"?>
<c:chartSpace xmlns:c="http://schemas.openxmlformats.org/drawingml/2006/chart" xmlns:a="http://schemas.openxmlformats.org/drawingml/2006/main" xmlns:r="http://schemas.openxmlformats.org/officeDocument/2006/relationships">
  <c:date1904 val="0"/>
  <c:lang val="pl-PL"/>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rAngAx val="1"/>
    </c:view3D>
    <c:floor>
      <c:thickness val="0"/>
    </c:floor>
    <c:sideWall>
      <c:thickness val="0"/>
    </c:sideWall>
    <c:backWall>
      <c:thickness val="0"/>
    </c:backWall>
    <c:plotArea>
      <c:layout/>
      <c:bar3DChart>
        <c:barDir val="bar"/>
        <c:grouping val="clustered"/>
        <c:varyColors val="0"/>
        <c:ser>
          <c:idx val="0"/>
          <c:order val="0"/>
          <c:tx>
            <c:strRef>
              <c:f>Arkusz1!$B$523</c:f>
              <c:strCache>
                <c:ptCount val="1"/>
                <c:pt idx="0">
                  <c:v>środki własne</c:v>
                </c:pt>
              </c:strCache>
            </c:strRef>
          </c:tx>
          <c:invertIfNegative val="0"/>
          <c:dLbls>
            <c:spPr>
              <a:noFill/>
              <a:ln>
                <a:noFill/>
              </a:ln>
              <a:effectLst/>
            </c:spPr>
            <c:txPr>
              <a:bodyPr/>
              <a:lstStyle/>
              <a:p>
                <a:pPr>
                  <a:defRPr b="1"/>
                </a:pPr>
                <a:endParaRPr lang="pl-PL"/>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Arkusz1!$A$524:$A$537</c:f>
              <c:numCache>
                <c:formatCode>General</c:formatCode>
                <c:ptCount val="14"/>
                <c:pt idx="0">
                  <c:v>1998</c:v>
                </c:pt>
                <c:pt idx="1">
                  <c:v>1999</c:v>
                </c:pt>
                <c:pt idx="2">
                  <c:v>2000</c:v>
                </c:pt>
                <c:pt idx="3">
                  <c:v>2001</c:v>
                </c:pt>
                <c:pt idx="4">
                  <c:v>2002</c:v>
                </c:pt>
                <c:pt idx="5">
                  <c:v>2003</c:v>
                </c:pt>
                <c:pt idx="6">
                  <c:v>2004</c:v>
                </c:pt>
                <c:pt idx="7">
                  <c:v>2005</c:v>
                </c:pt>
                <c:pt idx="8">
                  <c:v>2006</c:v>
                </c:pt>
                <c:pt idx="9">
                  <c:v>2007</c:v>
                </c:pt>
                <c:pt idx="10">
                  <c:v>2008</c:v>
                </c:pt>
                <c:pt idx="11">
                  <c:v>2009</c:v>
                </c:pt>
                <c:pt idx="12">
                  <c:v>2010</c:v>
                </c:pt>
                <c:pt idx="13">
                  <c:v>2011</c:v>
                </c:pt>
              </c:numCache>
            </c:numRef>
          </c:cat>
          <c:val>
            <c:numRef>
              <c:f>Arkusz1!$B$524:$B$537</c:f>
              <c:numCache>
                <c:formatCode>0.00</c:formatCode>
                <c:ptCount val="14"/>
                <c:pt idx="0">
                  <c:v>0</c:v>
                </c:pt>
                <c:pt idx="1">
                  <c:v>0</c:v>
                </c:pt>
                <c:pt idx="2">
                  <c:v>0</c:v>
                </c:pt>
                <c:pt idx="3">
                  <c:v>0</c:v>
                </c:pt>
                <c:pt idx="4">
                  <c:v>0</c:v>
                </c:pt>
                <c:pt idx="5">
                  <c:v>0</c:v>
                </c:pt>
                <c:pt idx="6">
                  <c:v>23100</c:v>
                </c:pt>
                <c:pt idx="7">
                  <c:v>0</c:v>
                </c:pt>
                <c:pt idx="8">
                  <c:v>0</c:v>
                </c:pt>
                <c:pt idx="9">
                  <c:v>0</c:v>
                </c:pt>
                <c:pt idx="10">
                  <c:v>1000</c:v>
                </c:pt>
                <c:pt idx="11">
                  <c:v>0</c:v>
                </c:pt>
                <c:pt idx="12">
                  <c:v>23000</c:v>
                </c:pt>
                <c:pt idx="13">
                  <c:v>0</c:v>
                </c:pt>
              </c:numCache>
            </c:numRef>
          </c:val>
        </c:ser>
        <c:ser>
          <c:idx val="1"/>
          <c:order val="1"/>
          <c:tx>
            <c:strRef>
              <c:f>Arkusz1!$C$523</c:f>
              <c:strCache>
                <c:ptCount val="1"/>
                <c:pt idx="0">
                  <c:v>środki zewnętrzne</c:v>
                </c:pt>
              </c:strCache>
            </c:strRef>
          </c:tx>
          <c:invertIfNegative val="0"/>
          <c:dLbls>
            <c:spPr>
              <a:noFill/>
              <a:ln>
                <a:noFill/>
              </a:ln>
              <a:effectLst/>
            </c:spPr>
            <c:txPr>
              <a:bodyPr/>
              <a:lstStyle/>
              <a:p>
                <a:pPr>
                  <a:defRPr b="1"/>
                </a:pPr>
                <a:endParaRPr lang="pl-PL"/>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Arkusz1!$A$524:$A$537</c:f>
              <c:numCache>
                <c:formatCode>General</c:formatCode>
                <c:ptCount val="14"/>
                <c:pt idx="0">
                  <c:v>1998</c:v>
                </c:pt>
                <c:pt idx="1">
                  <c:v>1999</c:v>
                </c:pt>
                <c:pt idx="2">
                  <c:v>2000</c:v>
                </c:pt>
                <c:pt idx="3">
                  <c:v>2001</c:v>
                </c:pt>
                <c:pt idx="4">
                  <c:v>2002</c:v>
                </c:pt>
                <c:pt idx="5">
                  <c:v>2003</c:v>
                </c:pt>
                <c:pt idx="6">
                  <c:v>2004</c:v>
                </c:pt>
                <c:pt idx="7">
                  <c:v>2005</c:v>
                </c:pt>
                <c:pt idx="8">
                  <c:v>2006</c:v>
                </c:pt>
                <c:pt idx="9">
                  <c:v>2007</c:v>
                </c:pt>
                <c:pt idx="10">
                  <c:v>2008</c:v>
                </c:pt>
                <c:pt idx="11">
                  <c:v>2009</c:v>
                </c:pt>
                <c:pt idx="12">
                  <c:v>2010</c:v>
                </c:pt>
                <c:pt idx="13">
                  <c:v>2011</c:v>
                </c:pt>
              </c:numCache>
            </c:numRef>
          </c:cat>
          <c:val>
            <c:numRef>
              <c:f>Arkusz1!$C$524:$C$537</c:f>
              <c:numCache>
                <c:formatCode>0.00</c:formatCode>
                <c:ptCount val="14"/>
                <c:pt idx="0">
                  <c:v>0</c:v>
                </c:pt>
                <c:pt idx="1">
                  <c:v>0</c:v>
                </c:pt>
                <c:pt idx="2">
                  <c:v>0</c:v>
                </c:pt>
                <c:pt idx="3">
                  <c:v>0</c:v>
                </c:pt>
                <c:pt idx="4">
                  <c:v>0</c:v>
                </c:pt>
                <c:pt idx="5">
                  <c:v>0</c:v>
                </c:pt>
                <c:pt idx="6">
                  <c:v>8000</c:v>
                </c:pt>
                <c:pt idx="7">
                  <c:v>0</c:v>
                </c:pt>
                <c:pt idx="8">
                  <c:v>0</c:v>
                </c:pt>
                <c:pt idx="9">
                  <c:v>0</c:v>
                </c:pt>
                <c:pt idx="10">
                  <c:v>7000</c:v>
                </c:pt>
                <c:pt idx="11">
                  <c:v>0</c:v>
                </c:pt>
                <c:pt idx="12">
                  <c:v>5000</c:v>
                </c:pt>
                <c:pt idx="13">
                  <c:v>0</c:v>
                </c:pt>
              </c:numCache>
            </c:numRef>
          </c:val>
        </c:ser>
        <c:dLbls>
          <c:showLegendKey val="0"/>
          <c:showVal val="1"/>
          <c:showCatName val="0"/>
          <c:showSerName val="0"/>
          <c:showPercent val="0"/>
          <c:showBubbleSize val="0"/>
        </c:dLbls>
        <c:gapWidth val="150"/>
        <c:shape val="box"/>
        <c:axId val="440810320"/>
        <c:axId val="440810712"/>
        <c:axId val="0"/>
      </c:bar3DChart>
      <c:catAx>
        <c:axId val="440810320"/>
        <c:scaling>
          <c:orientation val="minMax"/>
        </c:scaling>
        <c:delete val="0"/>
        <c:axPos val="l"/>
        <c:numFmt formatCode="General" sourceLinked="1"/>
        <c:majorTickMark val="none"/>
        <c:minorTickMark val="none"/>
        <c:tickLblPos val="nextTo"/>
        <c:txPr>
          <a:bodyPr/>
          <a:lstStyle/>
          <a:p>
            <a:pPr>
              <a:defRPr b="1"/>
            </a:pPr>
            <a:endParaRPr lang="pl-PL"/>
          </a:p>
        </c:txPr>
        <c:crossAx val="440810712"/>
        <c:crosses val="autoZero"/>
        <c:auto val="1"/>
        <c:lblAlgn val="ctr"/>
        <c:lblOffset val="100"/>
        <c:noMultiLvlLbl val="0"/>
      </c:catAx>
      <c:valAx>
        <c:axId val="440810712"/>
        <c:scaling>
          <c:orientation val="minMax"/>
        </c:scaling>
        <c:delete val="1"/>
        <c:axPos val="b"/>
        <c:numFmt formatCode="0.00" sourceLinked="1"/>
        <c:majorTickMark val="out"/>
        <c:minorTickMark val="none"/>
        <c:tickLblPos val="none"/>
        <c:crossAx val="440810320"/>
        <c:crosses val="autoZero"/>
        <c:crossBetween val="between"/>
      </c:valAx>
    </c:plotArea>
    <c:legend>
      <c:legendPos val="t"/>
      <c:layout>
        <c:manualLayout>
          <c:xMode val="edge"/>
          <c:yMode val="edge"/>
          <c:x val="0.5782604257801105"/>
          <c:y val="4.06254398423605E-2"/>
          <c:w val="0.36662717507533782"/>
          <c:h val="0.10804297151665564"/>
        </c:manualLayout>
      </c:layout>
      <c:overlay val="0"/>
    </c:legend>
    <c:plotVisOnly val="1"/>
    <c:dispBlanksAs val="gap"/>
    <c:showDLblsOverMax val="0"/>
  </c:chart>
  <c:externalData r:id="rId1">
    <c:autoUpdate val="0"/>
  </c:externalData>
</c:chartSpace>
</file>

<file path=ppt/charts/chart49.xml><?xml version="1.0" encoding="utf-8"?>
<c:chartSpace xmlns:c="http://schemas.openxmlformats.org/drawingml/2006/chart" xmlns:a="http://schemas.openxmlformats.org/drawingml/2006/main" xmlns:r="http://schemas.openxmlformats.org/officeDocument/2006/relationships">
  <c:date1904 val="0"/>
  <c:lang val="pl-PL"/>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30"/>
      <c:rotY val="0"/>
      <c:rAngAx val="0"/>
    </c:view3D>
    <c:floor>
      <c:thickness val="0"/>
    </c:floor>
    <c:sideWall>
      <c:thickness val="0"/>
    </c:sideWall>
    <c:backWall>
      <c:thickness val="0"/>
    </c:backWall>
    <c:plotArea>
      <c:layout/>
      <c:pie3DChart>
        <c:varyColors val="1"/>
        <c:ser>
          <c:idx val="0"/>
          <c:order val="0"/>
          <c:explosion val="25"/>
          <c:dLbls>
            <c:dLbl>
              <c:idx val="0"/>
              <c:tx>
                <c:rich>
                  <a:bodyPr/>
                  <a:lstStyle/>
                  <a:p>
                    <a:r>
                      <a:rPr lang="en-US" smtClean="0"/>
                      <a:t>47100,00</a:t>
                    </a:r>
                    <a:r>
                      <a:rPr lang="pl-PL" smtClean="0"/>
                      <a:t> zł</a:t>
                    </a:r>
                    <a:r>
                      <a:rPr lang="en-US" smtClean="0"/>
                      <a:t>; </a:t>
                    </a:r>
                    <a:r>
                      <a:rPr lang="pl-PL" smtClean="0"/>
                      <a:t>(</a:t>
                    </a:r>
                    <a:r>
                      <a:rPr lang="en-US" smtClean="0"/>
                      <a:t>70%</a:t>
                    </a:r>
                    <a:r>
                      <a:rPr lang="pl-PL" smtClean="0"/>
                      <a:t>)</a:t>
                    </a:r>
                    <a:endParaRPr lang="en-US"/>
                  </a:p>
                </c:rich>
              </c:tx>
              <c:showLegendKey val="0"/>
              <c:showVal val="1"/>
              <c:showCatName val="0"/>
              <c:showSerName val="0"/>
              <c:showPercent val="1"/>
              <c:showBubbleSize val="0"/>
              <c:extLst>
                <c:ext xmlns:c15="http://schemas.microsoft.com/office/drawing/2012/chart" uri="{CE6537A1-D6FC-4f65-9D91-7224C49458BB}"/>
              </c:extLst>
            </c:dLbl>
            <c:dLbl>
              <c:idx val="1"/>
              <c:tx>
                <c:rich>
                  <a:bodyPr/>
                  <a:lstStyle/>
                  <a:p>
                    <a:r>
                      <a:rPr lang="en-US" smtClean="0"/>
                      <a:t>20000,00</a:t>
                    </a:r>
                    <a:r>
                      <a:rPr lang="pl-PL" smtClean="0"/>
                      <a:t> zł</a:t>
                    </a:r>
                    <a:r>
                      <a:rPr lang="en-US" smtClean="0"/>
                      <a:t>; </a:t>
                    </a:r>
                    <a:r>
                      <a:rPr lang="pl-PL" smtClean="0"/>
                      <a:t>(</a:t>
                    </a:r>
                    <a:r>
                      <a:rPr lang="en-US" smtClean="0"/>
                      <a:t>30%</a:t>
                    </a:r>
                    <a:r>
                      <a:rPr lang="pl-PL" smtClean="0"/>
                      <a:t>)</a:t>
                    </a:r>
                    <a:endParaRPr lang="en-US"/>
                  </a:p>
                </c:rich>
              </c:tx>
              <c:showLegendKey val="0"/>
              <c:showVal val="1"/>
              <c:showCatName val="0"/>
              <c:showSerName val="0"/>
              <c:showPercent val="1"/>
              <c:showBubbleSize val="0"/>
              <c:extLst>
                <c:ext xmlns:c15="http://schemas.microsoft.com/office/drawing/2012/chart" uri="{CE6537A1-D6FC-4f65-9D91-7224C49458BB}"/>
              </c:extLst>
            </c:dLbl>
            <c:spPr>
              <a:noFill/>
              <a:ln>
                <a:noFill/>
              </a:ln>
              <a:effectLst/>
            </c:spPr>
            <c:txPr>
              <a:bodyPr/>
              <a:lstStyle/>
              <a:p>
                <a:pPr>
                  <a:defRPr sz="1000" b="1"/>
                </a:pPr>
                <a:endParaRPr lang="pl-PL"/>
              </a:p>
            </c:txPr>
            <c:showLegendKey val="0"/>
            <c:showVal val="1"/>
            <c:showCatName val="0"/>
            <c:showSerName val="0"/>
            <c:showPercent val="1"/>
            <c:showBubbleSize val="0"/>
            <c:showLeaderLines val="1"/>
            <c:extLst>
              <c:ext xmlns:c15="http://schemas.microsoft.com/office/drawing/2012/chart" uri="{CE6537A1-D6FC-4f65-9D91-7224C49458BB}"/>
            </c:extLst>
          </c:dLbls>
          <c:cat>
            <c:strRef>
              <c:f>(Arkusz1!$B$523,Arkusz1!$C$523)</c:f>
              <c:strCache>
                <c:ptCount val="2"/>
                <c:pt idx="0">
                  <c:v>środki własne</c:v>
                </c:pt>
                <c:pt idx="1">
                  <c:v>środki zewnętrzne</c:v>
                </c:pt>
              </c:strCache>
            </c:strRef>
          </c:cat>
          <c:val>
            <c:numRef>
              <c:f>(Arkusz1!$B$538,Arkusz1!$C$538)</c:f>
              <c:numCache>
                <c:formatCode>0.00</c:formatCode>
                <c:ptCount val="2"/>
                <c:pt idx="0">
                  <c:v>47100</c:v>
                </c:pt>
                <c:pt idx="1">
                  <c:v>20000</c:v>
                </c:pt>
              </c:numCache>
            </c:numRef>
          </c:val>
        </c:ser>
        <c:dLbls>
          <c:showLegendKey val="0"/>
          <c:showVal val="0"/>
          <c:showCatName val="0"/>
          <c:showSerName val="0"/>
          <c:showPercent val="0"/>
          <c:showBubbleSize val="0"/>
          <c:showLeaderLines val="1"/>
        </c:dLbls>
      </c:pie3DChart>
    </c:plotArea>
    <c:legend>
      <c:legendPos val="r"/>
      <c:overlay val="0"/>
    </c:legend>
    <c:plotVisOnly val="1"/>
    <c:dispBlanksAs val="gap"/>
    <c:showDLblsOverMax val="0"/>
  </c:chart>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pl-PL"/>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8411108436064391"/>
          <c:y val="0.12660862099536188"/>
          <c:w val="0.79823504383758515"/>
          <c:h val="0.64639909198652523"/>
        </c:manualLayout>
      </c:layout>
      <c:lineChart>
        <c:grouping val="standard"/>
        <c:varyColors val="0"/>
        <c:ser>
          <c:idx val="0"/>
          <c:order val="0"/>
          <c:tx>
            <c:strRef>
              <c:f>Arkusz1!$D$2</c:f>
              <c:strCache>
                <c:ptCount val="1"/>
                <c:pt idx="0">
                  <c:v>inwestycje własne</c:v>
                </c:pt>
              </c:strCache>
            </c:strRef>
          </c:tx>
          <c:spPr>
            <a:ln w="38100">
              <a:solidFill>
                <a:srgbClr val="000080"/>
              </a:solidFill>
              <a:prstDash val="solid"/>
            </a:ln>
          </c:spPr>
          <c:marker>
            <c:symbol val="none"/>
          </c:marker>
          <c:cat>
            <c:numRef>
              <c:f>Arkusz1!$A$3:$A$16</c:f>
              <c:numCache>
                <c:formatCode>General</c:formatCode>
                <c:ptCount val="14"/>
                <c:pt idx="0">
                  <c:v>1998</c:v>
                </c:pt>
                <c:pt idx="1">
                  <c:v>1999</c:v>
                </c:pt>
                <c:pt idx="2">
                  <c:v>2000</c:v>
                </c:pt>
                <c:pt idx="3">
                  <c:v>2001</c:v>
                </c:pt>
                <c:pt idx="4">
                  <c:v>2002</c:v>
                </c:pt>
                <c:pt idx="5">
                  <c:v>2003</c:v>
                </c:pt>
                <c:pt idx="6">
                  <c:v>2004</c:v>
                </c:pt>
                <c:pt idx="7">
                  <c:v>2005</c:v>
                </c:pt>
                <c:pt idx="8">
                  <c:v>2006</c:v>
                </c:pt>
                <c:pt idx="9">
                  <c:v>2007</c:v>
                </c:pt>
                <c:pt idx="10">
                  <c:v>2008</c:v>
                </c:pt>
                <c:pt idx="11">
                  <c:v>2009</c:v>
                </c:pt>
                <c:pt idx="12">
                  <c:v>2010</c:v>
                </c:pt>
                <c:pt idx="13">
                  <c:v>2011</c:v>
                </c:pt>
              </c:numCache>
            </c:numRef>
          </c:cat>
          <c:val>
            <c:numRef>
              <c:f>Arkusz1!$D$3:$D$16</c:f>
              <c:numCache>
                <c:formatCode>#,##0.00</c:formatCode>
                <c:ptCount val="14"/>
                <c:pt idx="0">
                  <c:v>4811900</c:v>
                </c:pt>
                <c:pt idx="1">
                  <c:v>5942192</c:v>
                </c:pt>
                <c:pt idx="2">
                  <c:v>15799985</c:v>
                </c:pt>
                <c:pt idx="3">
                  <c:v>12971599</c:v>
                </c:pt>
                <c:pt idx="4">
                  <c:v>7537015</c:v>
                </c:pt>
                <c:pt idx="5">
                  <c:v>1334938</c:v>
                </c:pt>
                <c:pt idx="6">
                  <c:v>8984650</c:v>
                </c:pt>
                <c:pt idx="7">
                  <c:v>7413010</c:v>
                </c:pt>
                <c:pt idx="8">
                  <c:v>35568166</c:v>
                </c:pt>
                <c:pt idx="9">
                  <c:v>15893366</c:v>
                </c:pt>
                <c:pt idx="10">
                  <c:v>11886609</c:v>
                </c:pt>
                <c:pt idx="11">
                  <c:v>28015695</c:v>
                </c:pt>
                <c:pt idx="12">
                  <c:v>29474643.539999999</c:v>
                </c:pt>
                <c:pt idx="13">
                  <c:v>17197715.07</c:v>
                </c:pt>
              </c:numCache>
            </c:numRef>
          </c:val>
          <c:smooth val="0"/>
        </c:ser>
        <c:ser>
          <c:idx val="1"/>
          <c:order val="1"/>
          <c:tx>
            <c:strRef>
              <c:f>Arkusz1!$E$2</c:f>
              <c:strCache>
                <c:ptCount val="1"/>
                <c:pt idx="0">
                  <c:v>inwestycje obce</c:v>
                </c:pt>
              </c:strCache>
            </c:strRef>
          </c:tx>
          <c:spPr>
            <a:ln w="38100">
              <a:solidFill>
                <a:srgbClr val="FF00FF"/>
              </a:solidFill>
              <a:prstDash val="solid"/>
            </a:ln>
          </c:spPr>
          <c:marker>
            <c:symbol val="none"/>
          </c:marker>
          <c:cat>
            <c:numRef>
              <c:f>Arkusz1!$A$3:$A$16</c:f>
              <c:numCache>
                <c:formatCode>General</c:formatCode>
                <c:ptCount val="14"/>
                <c:pt idx="0">
                  <c:v>1998</c:v>
                </c:pt>
                <c:pt idx="1">
                  <c:v>1999</c:v>
                </c:pt>
                <c:pt idx="2">
                  <c:v>2000</c:v>
                </c:pt>
                <c:pt idx="3">
                  <c:v>2001</c:v>
                </c:pt>
                <c:pt idx="4">
                  <c:v>2002</c:v>
                </c:pt>
                <c:pt idx="5">
                  <c:v>2003</c:v>
                </c:pt>
                <c:pt idx="6">
                  <c:v>2004</c:v>
                </c:pt>
                <c:pt idx="7">
                  <c:v>2005</c:v>
                </c:pt>
                <c:pt idx="8">
                  <c:v>2006</c:v>
                </c:pt>
                <c:pt idx="9">
                  <c:v>2007</c:v>
                </c:pt>
                <c:pt idx="10">
                  <c:v>2008</c:v>
                </c:pt>
                <c:pt idx="11">
                  <c:v>2009</c:v>
                </c:pt>
                <c:pt idx="12">
                  <c:v>2010</c:v>
                </c:pt>
                <c:pt idx="13">
                  <c:v>2011</c:v>
                </c:pt>
              </c:numCache>
            </c:numRef>
          </c:cat>
          <c:val>
            <c:numRef>
              <c:f>Arkusz1!$E$3:$E$16</c:f>
              <c:numCache>
                <c:formatCode>#,##0.00</c:formatCode>
                <c:ptCount val="14"/>
                <c:pt idx="0">
                  <c:v>27500</c:v>
                </c:pt>
                <c:pt idx="1">
                  <c:v>19800</c:v>
                </c:pt>
                <c:pt idx="2">
                  <c:v>553707</c:v>
                </c:pt>
                <c:pt idx="3">
                  <c:v>908416</c:v>
                </c:pt>
                <c:pt idx="4">
                  <c:v>1520298</c:v>
                </c:pt>
                <c:pt idx="5">
                  <c:v>100101</c:v>
                </c:pt>
                <c:pt idx="6">
                  <c:v>2646889</c:v>
                </c:pt>
                <c:pt idx="7">
                  <c:v>1000000</c:v>
                </c:pt>
                <c:pt idx="8">
                  <c:v>1288500</c:v>
                </c:pt>
                <c:pt idx="9">
                  <c:v>68073</c:v>
                </c:pt>
                <c:pt idx="10">
                  <c:v>213162</c:v>
                </c:pt>
                <c:pt idx="11">
                  <c:v>490000</c:v>
                </c:pt>
                <c:pt idx="12">
                  <c:v>715748</c:v>
                </c:pt>
                <c:pt idx="13">
                  <c:v>2017795.53</c:v>
                </c:pt>
              </c:numCache>
            </c:numRef>
          </c:val>
          <c:smooth val="0"/>
        </c:ser>
        <c:ser>
          <c:idx val="2"/>
          <c:order val="2"/>
          <c:tx>
            <c:strRef>
              <c:f>Arkusz1!$F$2</c:f>
              <c:strCache>
                <c:ptCount val="1"/>
                <c:pt idx="0">
                  <c:v>aporty</c:v>
                </c:pt>
              </c:strCache>
            </c:strRef>
          </c:tx>
          <c:marker>
            <c:symbol val="none"/>
          </c:marker>
          <c:cat>
            <c:numRef>
              <c:f>Arkusz1!$A$3:$A$16</c:f>
              <c:numCache>
                <c:formatCode>General</c:formatCode>
                <c:ptCount val="14"/>
                <c:pt idx="0">
                  <c:v>1998</c:v>
                </c:pt>
                <c:pt idx="1">
                  <c:v>1999</c:v>
                </c:pt>
                <c:pt idx="2">
                  <c:v>2000</c:v>
                </c:pt>
                <c:pt idx="3">
                  <c:v>2001</c:v>
                </c:pt>
                <c:pt idx="4">
                  <c:v>2002</c:v>
                </c:pt>
                <c:pt idx="5">
                  <c:v>2003</c:v>
                </c:pt>
                <c:pt idx="6">
                  <c:v>2004</c:v>
                </c:pt>
                <c:pt idx="7">
                  <c:v>2005</c:v>
                </c:pt>
                <c:pt idx="8">
                  <c:v>2006</c:v>
                </c:pt>
                <c:pt idx="9">
                  <c:v>2007</c:v>
                </c:pt>
                <c:pt idx="10">
                  <c:v>2008</c:v>
                </c:pt>
                <c:pt idx="11">
                  <c:v>2009</c:v>
                </c:pt>
                <c:pt idx="12">
                  <c:v>2010</c:v>
                </c:pt>
                <c:pt idx="13">
                  <c:v>2011</c:v>
                </c:pt>
              </c:numCache>
            </c:numRef>
          </c:cat>
          <c:val>
            <c:numRef>
              <c:f>Arkusz1!$F$3:$F$16</c:f>
              <c:numCache>
                <c:formatCode>#,##0.00</c:formatCode>
                <c:ptCount val="14"/>
                <c:pt idx="0">
                  <c:v>895300</c:v>
                </c:pt>
                <c:pt idx="1">
                  <c:v>493000</c:v>
                </c:pt>
                <c:pt idx="2">
                  <c:v>1380000</c:v>
                </c:pt>
                <c:pt idx="3">
                  <c:v>579000</c:v>
                </c:pt>
                <c:pt idx="4">
                  <c:v>389694</c:v>
                </c:pt>
                <c:pt idx="5">
                  <c:v>633500</c:v>
                </c:pt>
                <c:pt idx="6">
                  <c:v>153500</c:v>
                </c:pt>
                <c:pt idx="7">
                  <c:v>475000</c:v>
                </c:pt>
                <c:pt idx="8">
                  <c:v>1200000</c:v>
                </c:pt>
                <c:pt idx="9">
                  <c:v>1950000</c:v>
                </c:pt>
                <c:pt idx="10">
                  <c:v>1508200</c:v>
                </c:pt>
                <c:pt idx="11">
                  <c:v>1124500</c:v>
                </c:pt>
                <c:pt idx="12">
                  <c:v>1165800</c:v>
                </c:pt>
                <c:pt idx="13">
                  <c:v>965800</c:v>
                </c:pt>
              </c:numCache>
            </c:numRef>
          </c:val>
          <c:smooth val="0"/>
        </c:ser>
        <c:dLbls>
          <c:showLegendKey val="0"/>
          <c:showVal val="0"/>
          <c:showCatName val="0"/>
          <c:showSerName val="0"/>
          <c:showPercent val="0"/>
          <c:showBubbleSize val="0"/>
        </c:dLbls>
        <c:smooth val="0"/>
        <c:axId val="437237744"/>
        <c:axId val="437236568"/>
      </c:lineChart>
      <c:catAx>
        <c:axId val="437237744"/>
        <c:scaling>
          <c:orientation val="minMax"/>
        </c:scaling>
        <c:delete val="0"/>
        <c:axPos val="b"/>
        <c:title>
          <c:tx>
            <c:rich>
              <a:bodyPr/>
              <a:lstStyle/>
              <a:p>
                <a:pPr>
                  <a:defRPr sz="1100" b="1" i="0" u="none" strike="noStrike" baseline="0">
                    <a:solidFill>
                      <a:srgbClr val="000000"/>
                    </a:solidFill>
                    <a:latin typeface="Arial"/>
                    <a:ea typeface="Arial"/>
                    <a:cs typeface="Arial"/>
                  </a:defRPr>
                </a:pPr>
                <a:r>
                  <a:rPr lang="pl-PL" sz="1100"/>
                  <a:t>lata</a:t>
                </a:r>
              </a:p>
            </c:rich>
          </c:tx>
          <c:layout>
            <c:manualLayout>
              <c:xMode val="edge"/>
              <c:yMode val="edge"/>
              <c:x val="0.56242153167703468"/>
              <c:y val="0.84662745763727942"/>
            </c:manualLayout>
          </c:layout>
          <c:overlay val="0"/>
          <c:spPr>
            <a:noFill/>
            <a:ln w="25400">
              <a:noFill/>
            </a:ln>
          </c:spPr>
        </c:title>
        <c:numFmt formatCode="General" sourceLinked="1"/>
        <c:majorTickMark val="out"/>
        <c:minorTickMark val="none"/>
        <c:tickLblPos val="nextTo"/>
        <c:spPr>
          <a:ln w="3175">
            <a:solidFill>
              <a:srgbClr val="000000"/>
            </a:solidFill>
            <a:prstDash val="solid"/>
          </a:ln>
        </c:spPr>
        <c:txPr>
          <a:bodyPr rot="0" vert="horz"/>
          <a:lstStyle/>
          <a:p>
            <a:pPr>
              <a:defRPr sz="1000" b="1" i="0" u="none" strike="noStrike" baseline="0">
                <a:solidFill>
                  <a:srgbClr val="000000"/>
                </a:solidFill>
                <a:latin typeface="+mn-lt"/>
                <a:ea typeface="Arial"/>
                <a:cs typeface="Arial"/>
              </a:defRPr>
            </a:pPr>
            <a:endParaRPr lang="pl-PL"/>
          </a:p>
        </c:txPr>
        <c:crossAx val="437236568"/>
        <c:crosses val="autoZero"/>
        <c:auto val="1"/>
        <c:lblAlgn val="ctr"/>
        <c:lblOffset val="100"/>
        <c:tickLblSkip val="1"/>
        <c:tickMarkSkip val="1"/>
        <c:noMultiLvlLbl val="0"/>
      </c:catAx>
      <c:valAx>
        <c:axId val="437236568"/>
        <c:scaling>
          <c:orientation val="minMax"/>
        </c:scaling>
        <c:delete val="0"/>
        <c:axPos val="l"/>
        <c:majorGridlines>
          <c:spPr>
            <a:ln w="3175">
              <a:solidFill>
                <a:srgbClr val="000000"/>
              </a:solidFill>
              <a:prstDash val="solid"/>
            </a:ln>
          </c:spPr>
        </c:majorGridlines>
        <c:title>
          <c:tx>
            <c:rich>
              <a:bodyPr rot="0" vert="horz"/>
              <a:lstStyle/>
              <a:p>
                <a:pPr>
                  <a:defRPr sz="1100" b="0" i="0" u="none" strike="noStrike" baseline="0">
                    <a:solidFill>
                      <a:srgbClr val="000000"/>
                    </a:solidFill>
                    <a:latin typeface="Times New Roman" pitchFamily="18" charset="0"/>
                    <a:ea typeface="Arial"/>
                    <a:cs typeface="Times New Roman" pitchFamily="18" charset="0"/>
                  </a:defRPr>
                </a:pPr>
                <a:r>
                  <a:rPr lang="pl-PL" sz="1100" b="0">
                    <a:latin typeface="Times New Roman" pitchFamily="18" charset="0"/>
                    <a:cs typeface="Times New Roman" pitchFamily="18" charset="0"/>
                  </a:rPr>
                  <a:t>nakłady (w zł)</a:t>
                </a:r>
              </a:p>
            </c:rich>
          </c:tx>
          <c:layout>
            <c:manualLayout>
              <c:xMode val="edge"/>
              <c:yMode val="edge"/>
              <c:x val="7.640035213892131E-2"/>
              <c:y val="2.4098985600567391E-2"/>
            </c:manualLayout>
          </c:layout>
          <c:overlay val="0"/>
          <c:spPr>
            <a:noFill/>
            <a:ln w="25400">
              <a:noFill/>
            </a:ln>
          </c:spPr>
        </c:title>
        <c:numFmt formatCode="#,##0.00" sourceLinked="1"/>
        <c:majorTickMark val="out"/>
        <c:minorTickMark val="none"/>
        <c:tickLblPos val="nextTo"/>
        <c:spPr>
          <a:ln w="3175">
            <a:solidFill>
              <a:srgbClr val="000000"/>
            </a:solidFill>
            <a:prstDash val="solid"/>
          </a:ln>
        </c:spPr>
        <c:txPr>
          <a:bodyPr rot="0" vert="horz"/>
          <a:lstStyle/>
          <a:p>
            <a:pPr>
              <a:defRPr sz="1000" b="1" i="0" u="none" strike="noStrike" baseline="0">
                <a:solidFill>
                  <a:srgbClr val="000000"/>
                </a:solidFill>
                <a:latin typeface="+mn-lt"/>
                <a:ea typeface="Arial"/>
                <a:cs typeface="Arial"/>
              </a:defRPr>
            </a:pPr>
            <a:endParaRPr lang="pl-PL"/>
          </a:p>
        </c:txPr>
        <c:crossAx val="437237744"/>
        <c:crosses val="autoZero"/>
        <c:crossBetween val="between"/>
      </c:valAx>
      <c:spPr>
        <a:solidFill>
          <a:srgbClr val="FFFF99"/>
        </a:solidFill>
        <a:ln w="12700">
          <a:solidFill>
            <a:srgbClr val="808080"/>
          </a:solidFill>
          <a:prstDash val="solid"/>
        </a:ln>
      </c:spPr>
    </c:plotArea>
    <c:legend>
      <c:legendPos val="b"/>
      <c:overlay val="0"/>
      <c:spPr>
        <a:solidFill>
          <a:srgbClr val="FFFFFF"/>
        </a:solidFill>
        <a:ln w="3175">
          <a:solidFill>
            <a:srgbClr val="000000"/>
          </a:solidFill>
          <a:prstDash val="solid"/>
        </a:ln>
      </c:spPr>
      <c:txPr>
        <a:bodyPr/>
        <a:lstStyle/>
        <a:p>
          <a:pPr>
            <a:defRPr sz="1100" b="1" i="0" u="none" strike="noStrike" baseline="0">
              <a:solidFill>
                <a:srgbClr val="000000"/>
              </a:solidFill>
              <a:latin typeface="Times New Roman" pitchFamily="18" charset="0"/>
              <a:ea typeface="Arial"/>
              <a:cs typeface="Times New Roman" pitchFamily="18" charset="0"/>
            </a:defRPr>
          </a:pPr>
          <a:endParaRPr lang="pl-PL"/>
        </a:p>
      </c:txPr>
    </c:legend>
    <c:plotVisOnly val="1"/>
    <c:dispBlanksAs val="gap"/>
    <c:showDLblsOverMax val="0"/>
  </c:chart>
  <c:spPr>
    <a:solidFill>
      <a:srgbClr val="FFFFFF"/>
    </a:solidFill>
    <a:ln w="3175">
      <a:noFill/>
      <a:prstDash val="solid"/>
    </a:ln>
  </c:spPr>
  <c:txPr>
    <a:bodyPr/>
    <a:lstStyle/>
    <a:p>
      <a:pPr>
        <a:defRPr sz="1200" b="0" i="0" u="none" strike="noStrike" baseline="0">
          <a:solidFill>
            <a:srgbClr val="000000"/>
          </a:solidFill>
          <a:latin typeface="Arial"/>
          <a:ea typeface="Arial"/>
          <a:cs typeface="Arial"/>
        </a:defRPr>
      </a:pPr>
      <a:endParaRPr lang="pl-PL"/>
    </a:p>
  </c:txPr>
  <c:externalData r:id="rId1">
    <c:autoUpdate val="0"/>
  </c:externalData>
</c:chartSpace>
</file>

<file path=ppt/charts/chart50.xml><?xml version="1.0" encoding="utf-8"?>
<c:chartSpace xmlns:c="http://schemas.openxmlformats.org/drawingml/2006/chart" xmlns:a="http://schemas.openxmlformats.org/drawingml/2006/main" xmlns:r="http://schemas.openxmlformats.org/officeDocument/2006/relationships">
  <c:date1904 val="0"/>
  <c:lang val="pl-PL"/>
  <c:roundedCorners val="0"/>
  <mc:AlternateContent xmlns:mc="http://schemas.openxmlformats.org/markup-compatibility/2006">
    <mc:Choice xmlns:c14="http://schemas.microsoft.com/office/drawing/2007/8/2/chart" Requires="c14">
      <c14:style val="120"/>
    </mc:Choice>
    <mc:Fallback>
      <c:style val="20"/>
    </mc:Fallback>
  </mc:AlternateContent>
  <c:chart>
    <c:autoTitleDeleted val="1"/>
    <c:view3D>
      <c:rotX val="15"/>
      <c:rotY val="20"/>
      <c:rAngAx val="1"/>
    </c:view3D>
    <c:floor>
      <c:thickness val="0"/>
    </c:floor>
    <c:sideWall>
      <c:thickness val="0"/>
    </c:sideWall>
    <c:backWall>
      <c:thickness val="0"/>
    </c:backWall>
    <c:plotArea>
      <c:layout/>
      <c:bar3DChart>
        <c:barDir val="col"/>
        <c:grouping val="clustered"/>
        <c:varyColors val="0"/>
        <c:ser>
          <c:idx val="0"/>
          <c:order val="0"/>
          <c:invertIfNegative val="0"/>
          <c:cat>
            <c:strRef>
              <c:f>Arkusz1!$B$150:$M$150</c:f>
              <c:strCache>
                <c:ptCount val="12"/>
                <c:pt idx="0">
                  <c:v>transport i łączność</c:v>
                </c:pt>
                <c:pt idx="1">
                  <c:v>gospodarka komunalna </c:v>
                </c:pt>
                <c:pt idx="2">
                  <c:v>oświata i wychowanie</c:v>
                </c:pt>
                <c:pt idx="3">
                  <c:v>gospodarka mieszkaniowa</c:v>
                </c:pt>
                <c:pt idx="4">
                  <c:v>kultura fizyczna i sport</c:v>
                </c:pt>
                <c:pt idx="5">
                  <c:v>ochrona dziedzictwa narodowego</c:v>
                </c:pt>
                <c:pt idx="6">
                  <c:v>administracja publiczna</c:v>
                </c:pt>
                <c:pt idx="7">
                  <c:v>bezpieczeństwo publiczne</c:v>
                </c:pt>
                <c:pt idx="8">
                  <c:v>ochrona zdrowia</c:v>
                </c:pt>
                <c:pt idx="9">
                  <c:v>pomoc i polityka społeczna</c:v>
                </c:pt>
                <c:pt idx="10">
                  <c:v>turystyka</c:v>
                </c:pt>
                <c:pt idx="11">
                  <c:v>działalność usługowa </c:v>
                </c:pt>
              </c:strCache>
            </c:strRef>
          </c:cat>
          <c:val>
            <c:numRef>
              <c:f>Arkusz1!$B$151:$M$151</c:f>
              <c:numCache>
                <c:formatCode>General</c:formatCode>
                <c:ptCount val="12"/>
                <c:pt idx="0">
                  <c:v>71329108.590000004</c:v>
                </c:pt>
                <c:pt idx="1">
                  <c:v>57087212.270000003</c:v>
                </c:pt>
                <c:pt idx="2">
                  <c:v>15391817.819999997</c:v>
                </c:pt>
                <c:pt idx="3">
                  <c:v>7122729.46</c:v>
                </c:pt>
                <c:pt idx="4">
                  <c:v>39230351.280000001</c:v>
                </c:pt>
                <c:pt idx="5">
                  <c:v>6636934.8500000006</c:v>
                </c:pt>
                <c:pt idx="6">
                  <c:v>2584282.8600000003</c:v>
                </c:pt>
                <c:pt idx="7">
                  <c:v>645551.26</c:v>
                </c:pt>
                <c:pt idx="8">
                  <c:v>1220206</c:v>
                </c:pt>
                <c:pt idx="9">
                  <c:v>379064.78</c:v>
                </c:pt>
                <c:pt idx="10">
                  <c:v>1117124.44</c:v>
                </c:pt>
                <c:pt idx="11">
                  <c:v>67100</c:v>
                </c:pt>
              </c:numCache>
            </c:numRef>
          </c:val>
        </c:ser>
        <c:dLbls>
          <c:showLegendKey val="0"/>
          <c:showVal val="0"/>
          <c:showCatName val="0"/>
          <c:showSerName val="0"/>
          <c:showPercent val="0"/>
          <c:showBubbleSize val="0"/>
        </c:dLbls>
        <c:gapWidth val="150"/>
        <c:shape val="box"/>
        <c:axId val="440803656"/>
        <c:axId val="440804048"/>
        <c:axId val="0"/>
      </c:bar3DChart>
      <c:catAx>
        <c:axId val="440803656"/>
        <c:scaling>
          <c:orientation val="minMax"/>
        </c:scaling>
        <c:delete val="0"/>
        <c:axPos val="b"/>
        <c:numFmt formatCode="General" sourceLinked="0"/>
        <c:majorTickMark val="none"/>
        <c:minorTickMark val="none"/>
        <c:tickLblPos val="nextTo"/>
        <c:txPr>
          <a:bodyPr/>
          <a:lstStyle/>
          <a:p>
            <a:pPr>
              <a:defRPr sz="1400" b="1"/>
            </a:pPr>
            <a:endParaRPr lang="pl-PL"/>
          </a:p>
        </c:txPr>
        <c:crossAx val="440804048"/>
        <c:crosses val="autoZero"/>
        <c:auto val="1"/>
        <c:lblAlgn val="ctr"/>
        <c:lblOffset val="100"/>
        <c:noMultiLvlLbl val="0"/>
      </c:catAx>
      <c:valAx>
        <c:axId val="440804048"/>
        <c:scaling>
          <c:orientation val="minMax"/>
        </c:scaling>
        <c:delete val="0"/>
        <c:axPos val="l"/>
        <c:majorGridlines/>
        <c:numFmt formatCode="General" sourceLinked="1"/>
        <c:majorTickMark val="none"/>
        <c:minorTickMark val="none"/>
        <c:tickLblPos val="nextTo"/>
        <c:txPr>
          <a:bodyPr/>
          <a:lstStyle/>
          <a:p>
            <a:pPr>
              <a:defRPr sz="1200" b="1"/>
            </a:pPr>
            <a:endParaRPr lang="pl-PL"/>
          </a:p>
        </c:txPr>
        <c:crossAx val="440803656"/>
        <c:crosses val="autoZero"/>
        <c:crossBetween val="between"/>
      </c:valAx>
    </c:plotArea>
    <c:plotVisOnly val="1"/>
    <c:dispBlanksAs val="gap"/>
    <c:showDLblsOverMax val="0"/>
  </c:chart>
  <c:txPr>
    <a:bodyPr/>
    <a:lstStyle/>
    <a:p>
      <a:pPr>
        <a:defRPr sz="1800"/>
      </a:pPr>
      <a:endParaRPr lang="pl-PL"/>
    </a:p>
  </c:txPr>
  <c:externalData r:id="rId1">
    <c:autoUpdate val="0"/>
  </c:externalData>
</c:chartSpace>
</file>

<file path=ppt/charts/chart51.xml><?xml version="1.0" encoding="utf-8"?>
<c:chartSpace xmlns:c="http://schemas.openxmlformats.org/drawingml/2006/chart" xmlns:a="http://schemas.openxmlformats.org/drawingml/2006/main" xmlns:r="http://schemas.openxmlformats.org/officeDocument/2006/relationships">
  <c:date1904 val="0"/>
  <c:lang val="pl-PL"/>
  <c:roundedCorners val="0"/>
  <mc:AlternateContent xmlns:mc="http://schemas.openxmlformats.org/markup-compatibility/2006">
    <mc:Choice xmlns:c14="http://schemas.microsoft.com/office/drawing/2007/8/2/chart" Requires="c14">
      <c14:style val="134"/>
    </mc:Choice>
    <mc:Fallback>
      <c:style val="34"/>
    </mc:Fallback>
  </mc:AlternateContent>
  <c:chart>
    <c:autoTitleDeleted val="0"/>
    <c:view3D>
      <c:rotX val="15"/>
      <c:rotY val="20"/>
      <c:rAngAx val="1"/>
    </c:view3D>
    <c:floor>
      <c:thickness val="0"/>
    </c:floor>
    <c:sideWall>
      <c:thickness val="0"/>
    </c:sideWall>
    <c:backWall>
      <c:thickness val="0"/>
    </c:backWall>
    <c:plotArea>
      <c:layout/>
      <c:bar3DChart>
        <c:barDir val="col"/>
        <c:grouping val="percentStacked"/>
        <c:varyColors val="0"/>
        <c:ser>
          <c:idx val="0"/>
          <c:order val="0"/>
          <c:tx>
            <c:strRef>
              <c:f>Arkusz1!$A$240</c:f>
              <c:strCache>
                <c:ptCount val="1"/>
                <c:pt idx="0">
                  <c:v>środki własne</c:v>
                </c:pt>
              </c:strCache>
            </c:strRef>
          </c:tx>
          <c:invertIfNegative val="0"/>
          <c:cat>
            <c:strRef>
              <c:f>Arkusz1!$B$239:$M$239</c:f>
              <c:strCache>
                <c:ptCount val="12"/>
                <c:pt idx="0">
                  <c:v>transport i łączność</c:v>
                </c:pt>
                <c:pt idx="1">
                  <c:v>gospodarka komunalna i ochrona środowiska </c:v>
                </c:pt>
                <c:pt idx="2">
                  <c:v>oświata i wychowanie</c:v>
                </c:pt>
                <c:pt idx="3">
                  <c:v>gospodarka mieszkaniowa</c:v>
                </c:pt>
                <c:pt idx="4">
                  <c:v>kultura fizyczna i sport</c:v>
                </c:pt>
                <c:pt idx="5">
                  <c:v>ochrona dziedzictwa narodowego</c:v>
                </c:pt>
                <c:pt idx="6">
                  <c:v>administracja publiczna</c:v>
                </c:pt>
                <c:pt idx="7">
                  <c:v>bezpieczeństwo publiczne</c:v>
                </c:pt>
                <c:pt idx="8">
                  <c:v>ochrona zdrowia</c:v>
                </c:pt>
                <c:pt idx="9">
                  <c:v>pomoc i polityka społeczna</c:v>
                </c:pt>
                <c:pt idx="10">
                  <c:v>turystyka</c:v>
                </c:pt>
                <c:pt idx="11">
                  <c:v>działalność usługowa </c:v>
                </c:pt>
              </c:strCache>
            </c:strRef>
          </c:cat>
          <c:val>
            <c:numRef>
              <c:f>Arkusz1!$B$240:$M$240</c:f>
              <c:numCache>
                <c:formatCode>General</c:formatCode>
                <c:ptCount val="12"/>
                <c:pt idx="0">
                  <c:v>58947193.340000004</c:v>
                </c:pt>
                <c:pt idx="1">
                  <c:v>35965074.410000004</c:v>
                </c:pt>
                <c:pt idx="2">
                  <c:v>15049282.870000008</c:v>
                </c:pt>
                <c:pt idx="3">
                  <c:v>7122729.46</c:v>
                </c:pt>
                <c:pt idx="4">
                  <c:v>28733898.279999997</c:v>
                </c:pt>
                <c:pt idx="5">
                  <c:v>4193178.8499999987</c:v>
                </c:pt>
                <c:pt idx="6">
                  <c:v>2472377.8600000003</c:v>
                </c:pt>
                <c:pt idx="7">
                  <c:v>645551.26</c:v>
                </c:pt>
                <c:pt idx="8">
                  <c:v>1137710</c:v>
                </c:pt>
                <c:pt idx="9">
                  <c:v>186495.78</c:v>
                </c:pt>
                <c:pt idx="10">
                  <c:v>527136.67999999924</c:v>
                </c:pt>
                <c:pt idx="11">
                  <c:v>47100</c:v>
                </c:pt>
              </c:numCache>
            </c:numRef>
          </c:val>
        </c:ser>
        <c:ser>
          <c:idx val="1"/>
          <c:order val="1"/>
          <c:tx>
            <c:strRef>
              <c:f>Arkusz1!$A$241</c:f>
              <c:strCache>
                <c:ptCount val="1"/>
                <c:pt idx="0">
                  <c:v>środki zewnętrzne</c:v>
                </c:pt>
              </c:strCache>
            </c:strRef>
          </c:tx>
          <c:invertIfNegative val="0"/>
          <c:cat>
            <c:strRef>
              <c:f>Arkusz1!$B$239:$M$239</c:f>
              <c:strCache>
                <c:ptCount val="12"/>
                <c:pt idx="0">
                  <c:v>transport i łączność</c:v>
                </c:pt>
                <c:pt idx="1">
                  <c:v>gospodarka komunalna i ochrona środowiska </c:v>
                </c:pt>
                <c:pt idx="2">
                  <c:v>oświata i wychowanie</c:v>
                </c:pt>
                <c:pt idx="3">
                  <c:v>gospodarka mieszkaniowa</c:v>
                </c:pt>
                <c:pt idx="4">
                  <c:v>kultura fizyczna i sport</c:v>
                </c:pt>
                <c:pt idx="5">
                  <c:v>ochrona dziedzictwa narodowego</c:v>
                </c:pt>
                <c:pt idx="6">
                  <c:v>administracja publiczna</c:v>
                </c:pt>
                <c:pt idx="7">
                  <c:v>bezpieczeństwo publiczne</c:v>
                </c:pt>
                <c:pt idx="8">
                  <c:v>ochrona zdrowia</c:v>
                </c:pt>
                <c:pt idx="9">
                  <c:v>pomoc i polityka społeczna</c:v>
                </c:pt>
                <c:pt idx="10">
                  <c:v>turystyka</c:v>
                </c:pt>
                <c:pt idx="11">
                  <c:v>działalność usługowa </c:v>
                </c:pt>
              </c:strCache>
            </c:strRef>
          </c:cat>
          <c:val>
            <c:numRef>
              <c:f>Arkusz1!$B$241:$M$241</c:f>
              <c:numCache>
                <c:formatCode>General</c:formatCode>
                <c:ptCount val="12"/>
                <c:pt idx="0">
                  <c:v>12381915.25</c:v>
                </c:pt>
                <c:pt idx="1">
                  <c:v>21122137.859999999</c:v>
                </c:pt>
                <c:pt idx="2">
                  <c:v>342534.95</c:v>
                </c:pt>
                <c:pt idx="3">
                  <c:v>0</c:v>
                </c:pt>
                <c:pt idx="4">
                  <c:v>10496453</c:v>
                </c:pt>
                <c:pt idx="5">
                  <c:v>2443756</c:v>
                </c:pt>
                <c:pt idx="6">
                  <c:v>111905</c:v>
                </c:pt>
                <c:pt idx="7">
                  <c:v>0</c:v>
                </c:pt>
                <c:pt idx="8">
                  <c:v>82496</c:v>
                </c:pt>
                <c:pt idx="9">
                  <c:v>192569</c:v>
                </c:pt>
                <c:pt idx="10">
                  <c:v>589987.76</c:v>
                </c:pt>
                <c:pt idx="11">
                  <c:v>20000</c:v>
                </c:pt>
              </c:numCache>
            </c:numRef>
          </c:val>
        </c:ser>
        <c:dLbls>
          <c:showLegendKey val="0"/>
          <c:showVal val="0"/>
          <c:showCatName val="0"/>
          <c:showSerName val="0"/>
          <c:showPercent val="0"/>
          <c:showBubbleSize val="0"/>
        </c:dLbls>
        <c:gapWidth val="150"/>
        <c:shape val="box"/>
        <c:axId val="440806008"/>
        <c:axId val="440819728"/>
        <c:axId val="0"/>
      </c:bar3DChart>
      <c:catAx>
        <c:axId val="440806008"/>
        <c:scaling>
          <c:orientation val="minMax"/>
        </c:scaling>
        <c:delete val="0"/>
        <c:axPos val="b"/>
        <c:numFmt formatCode="General" sourceLinked="0"/>
        <c:majorTickMark val="out"/>
        <c:minorTickMark val="none"/>
        <c:tickLblPos val="nextTo"/>
        <c:txPr>
          <a:bodyPr/>
          <a:lstStyle/>
          <a:p>
            <a:pPr>
              <a:defRPr sz="900" b="1">
                <a:effectLst>
                  <a:outerShdw blurRad="38100" dist="38100" dir="2700000" algn="tl">
                    <a:srgbClr val="000000">
                      <a:alpha val="43137"/>
                    </a:srgbClr>
                  </a:outerShdw>
                </a:effectLst>
              </a:defRPr>
            </a:pPr>
            <a:endParaRPr lang="pl-PL"/>
          </a:p>
        </c:txPr>
        <c:crossAx val="440819728"/>
        <c:crosses val="autoZero"/>
        <c:auto val="1"/>
        <c:lblAlgn val="ctr"/>
        <c:lblOffset val="100"/>
        <c:noMultiLvlLbl val="0"/>
      </c:catAx>
      <c:valAx>
        <c:axId val="440819728"/>
        <c:scaling>
          <c:orientation val="minMax"/>
        </c:scaling>
        <c:delete val="0"/>
        <c:axPos val="l"/>
        <c:majorGridlines/>
        <c:numFmt formatCode="0%" sourceLinked="1"/>
        <c:majorTickMark val="out"/>
        <c:minorTickMark val="none"/>
        <c:tickLblPos val="nextTo"/>
        <c:crossAx val="440806008"/>
        <c:crosses val="autoZero"/>
        <c:crossBetween val="between"/>
      </c:valAx>
    </c:plotArea>
    <c:legend>
      <c:legendPos val="b"/>
      <c:layout>
        <c:manualLayout>
          <c:xMode val="edge"/>
          <c:yMode val="edge"/>
          <c:x val="0.34682327209098873"/>
          <c:y val="0.85084989676885092"/>
          <c:w val="0.30635334645669293"/>
          <c:h val="0.13322981664927688"/>
        </c:manualLayout>
      </c:layout>
      <c:overlay val="0"/>
    </c:legend>
    <c:plotVisOnly val="1"/>
    <c:dispBlanksAs val="gap"/>
    <c:showDLblsOverMax val="0"/>
  </c:chart>
  <c:spPr>
    <a:ln>
      <a:noFill/>
    </a:ln>
  </c:sp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pl-PL"/>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30"/>
      <c:rotY val="0"/>
      <c:rAngAx val="0"/>
    </c:view3D>
    <c:floor>
      <c:thickness val="0"/>
    </c:floor>
    <c:sideWall>
      <c:thickness val="0"/>
    </c:sideWall>
    <c:backWall>
      <c:thickness val="0"/>
    </c:backWall>
    <c:plotArea>
      <c:layout>
        <c:manualLayout>
          <c:layoutTarget val="inner"/>
          <c:xMode val="edge"/>
          <c:yMode val="edge"/>
          <c:x val="3.0555555555555582E-2"/>
          <c:y val="0.10185185185185186"/>
          <c:w val="0.66983464566929418"/>
          <c:h val="0.89814814814814814"/>
        </c:manualLayout>
      </c:layout>
      <c:pie3DChart>
        <c:varyColors val="1"/>
        <c:ser>
          <c:idx val="0"/>
          <c:order val="0"/>
          <c:explosion val="25"/>
          <c:dLbls>
            <c:spPr>
              <a:noFill/>
              <a:ln>
                <a:noFill/>
              </a:ln>
              <a:effectLst/>
            </c:spPr>
            <c:txPr>
              <a:bodyPr/>
              <a:lstStyle/>
              <a:p>
                <a:pPr>
                  <a:defRPr sz="1200" b="1"/>
                </a:pPr>
                <a:endParaRPr lang="pl-PL"/>
              </a:p>
            </c:txPr>
            <c:dLblPos val="inEnd"/>
            <c:showLegendKey val="0"/>
            <c:showVal val="0"/>
            <c:showCatName val="0"/>
            <c:showSerName val="0"/>
            <c:showPercent val="1"/>
            <c:showBubbleSize val="0"/>
            <c:showLeaderLines val="1"/>
            <c:extLst>
              <c:ext xmlns:c15="http://schemas.microsoft.com/office/drawing/2012/chart" uri="{CE6537A1-D6FC-4f65-9D91-7224C49458BB}"/>
            </c:extLst>
          </c:dLbls>
          <c:cat>
            <c:strRef>
              <c:f>Arkusz1!$B$88:$D$88</c:f>
              <c:strCache>
                <c:ptCount val="3"/>
                <c:pt idx="0">
                  <c:v>inwestycje własne</c:v>
                </c:pt>
                <c:pt idx="1">
                  <c:v>inwestycje obce</c:v>
                </c:pt>
                <c:pt idx="2">
                  <c:v>aporty</c:v>
                </c:pt>
              </c:strCache>
            </c:strRef>
          </c:cat>
          <c:val>
            <c:numRef>
              <c:f>Arkusz1!$B$89:$D$89</c:f>
              <c:numCache>
                <c:formatCode>General</c:formatCode>
                <c:ptCount val="3"/>
                <c:pt idx="0">
                  <c:v>202811483.60999998</c:v>
                </c:pt>
                <c:pt idx="1">
                  <c:v>11569989.529999983</c:v>
                </c:pt>
                <c:pt idx="2">
                  <c:v>12913294</c:v>
                </c:pt>
              </c:numCache>
            </c:numRef>
          </c:val>
        </c:ser>
        <c:dLbls>
          <c:showLegendKey val="0"/>
          <c:showVal val="0"/>
          <c:showCatName val="0"/>
          <c:showSerName val="0"/>
          <c:showPercent val="0"/>
          <c:showBubbleSize val="0"/>
          <c:showLeaderLines val="1"/>
        </c:dLbls>
      </c:pie3DChart>
    </c:plotArea>
    <c:legend>
      <c:legendPos val="b"/>
      <c:overlay val="0"/>
    </c:legend>
    <c:plotVisOnly val="1"/>
    <c:dispBlanksAs val="gap"/>
    <c:showDLblsOverMax val="0"/>
  </c:chart>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pl-PL"/>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rAngAx val="1"/>
    </c:view3D>
    <c:floor>
      <c:thickness val="0"/>
    </c:floor>
    <c:sideWall>
      <c:thickness val="0"/>
      <c:spPr>
        <a:noFill/>
      </c:spPr>
    </c:sideWall>
    <c:backWall>
      <c:thickness val="0"/>
      <c:spPr>
        <a:noFill/>
      </c:spPr>
    </c:backWall>
    <c:plotArea>
      <c:layout/>
      <c:bar3DChart>
        <c:barDir val="bar"/>
        <c:grouping val="clustered"/>
        <c:varyColors val="0"/>
        <c:ser>
          <c:idx val="1"/>
          <c:order val="0"/>
          <c:spPr>
            <a:solidFill>
              <a:srgbClr val="C00000"/>
            </a:solidFill>
          </c:spPr>
          <c:invertIfNegative val="0"/>
          <c:dLbls>
            <c:spPr>
              <a:noFill/>
              <a:ln>
                <a:noFill/>
              </a:ln>
              <a:effectLst/>
            </c:spPr>
            <c:txPr>
              <a:bodyPr/>
              <a:lstStyle/>
              <a:p>
                <a:pPr>
                  <a:defRPr b="1"/>
                </a:pPr>
                <a:endParaRPr lang="pl-PL"/>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Arkusz1!$A$118:$A$131</c:f>
              <c:numCache>
                <c:formatCode>General</c:formatCode>
                <c:ptCount val="14"/>
                <c:pt idx="0">
                  <c:v>1998</c:v>
                </c:pt>
                <c:pt idx="1">
                  <c:v>1999</c:v>
                </c:pt>
                <c:pt idx="2">
                  <c:v>2000</c:v>
                </c:pt>
                <c:pt idx="3">
                  <c:v>2001</c:v>
                </c:pt>
                <c:pt idx="4">
                  <c:v>2002</c:v>
                </c:pt>
                <c:pt idx="5">
                  <c:v>2003</c:v>
                </c:pt>
                <c:pt idx="6">
                  <c:v>2004</c:v>
                </c:pt>
                <c:pt idx="7">
                  <c:v>2005</c:v>
                </c:pt>
                <c:pt idx="8">
                  <c:v>2006</c:v>
                </c:pt>
                <c:pt idx="9">
                  <c:v>2007</c:v>
                </c:pt>
                <c:pt idx="10">
                  <c:v>2008</c:v>
                </c:pt>
                <c:pt idx="11">
                  <c:v>2009</c:v>
                </c:pt>
                <c:pt idx="12">
                  <c:v>2010</c:v>
                </c:pt>
                <c:pt idx="13">
                  <c:v>2011</c:v>
                </c:pt>
              </c:numCache>
            </c:numRef>
          </c:cat>
          <c:val>
            <c:numRef>
              <c:f>Arkusz1!$B$118:$B$131</c:f>
              <c:numCache>
                <c:formatCode>#,##0.00</c:formatCode>
                <c:ptCount val="14"/>
                <c:pt idx="0">
                  <c:v>4811900</c:v>
                </c:pt>
                <c:pt idx="1">
                  <c:v>5942192</c:v>
                </c:pt>
                <c:pt idx="2">
                  <c:v>15779985</c:v>
                </c:pt>
                <c:pt idx="3">
                  <c:v>12971599</c:v>
                </c:pt>
                <c:pt idx="4">
                  <c:v>7537015</c:v>
                </c:pt>
                <c:pt idx="5">
                  <c:v>1334938</c:v>
                </c:pt>
                <c:pt idx="6">
                  <c:v>8984650</c:v>
                </c:pt>
                <c:pt idx="7">
                  <c:v>7413010</c:v>
                </c:pt>
                <c:pt idx="8">
                  <c:v>35568166</c:v>
                </c:pt>
                <c:pt idx="9">
                  <c:v>15893366</c:v>
                </c:pt>
                <c:pt idx="10">
                  <c:v>11886609</c:v>
                </c:pt>
                <c:pt idx="11">
                  <c:v>28015695</c:v>
                </c:pt>
                <c:pt idx="12">
                  <c:v>29474643.539999999</c:v>
                </c:pt>
                <c:pt idx="13">
                  <c:v>17197715.07</c:v>
                </c:pt>
              </c:numCache>
            </c:numRef>
          </c:val>
        </c:ser>
        <c:dLbls>
          <c:showLegendKey val="0"/>
          <c:showVal val="1"/>
          <c:showCatName val="0"/>
          <c:showSerName val="0"/>
          <c:showPercent val="0"/>
          <c:showBubbleSize val="0"/>
        </c:dLbls>
        <c:gapWidth val="150"/>
        <c:shape val="box"/>
        <c:axId val="437240880"/>
        <c:axId val="437241664"/>
        <c:axId val="0"/>
      </c:bar3DChart>
      <c:catAx>
        <c:axId val="437240880"/>
        <c:scaling>
          <c:orientation val="minMax"/>
        </c:scaling>
        <c:delete val="0"/>
        <c:axPos val="l"/>
        <c:numFmt formatCode="General" sourceLinked="1"/>
        <c:majorTickMark val="none"/>
        <c:minorTickMark val="none"/>
        <c:tickLblPos val="nextTo"/>
        <c:txPr>
          <a:bodyPr/>
          <a:lstStyle/>
          <a:p>
            <a:pPr>
              <a:defRPr b="1"/>
            </a:pPr>
            <a:endParaRPr lang="pl-PL"/>
          </a:p>
        </c:txPr>
        <c:crossAx val="437241664"/>
        <c:crosses val="autoZero"/>
        <c:auto val="1"/>
        <c:lblAlgn val="ctr"/>
        <c:lblOffset val="100"/>
        <c:noMultiLvlLbl val="0"/>
      </c:catAx>
      <c:valAx>
        <c:axId val="437241664"/>
        <c:scaling>
          <c:orientation val="minMax"/>
        </c:scaling>
        <c:delete val="1"/>
        <c:axPos val="b"/>
        <c:numFmt formatCode="#,##0.00" sourceLinked="1"/>
        <c:majorTickMark val="out"/>
        <c:minorTickMark val="none"/>
        <c:tickLblPos val="none"/>
        <c:crossAx val="437240880"/>
        <c:crosses val="autoZero"/>
        <c:crossBetween val="between"/>
      </c:valAx>
    </c:plotArea>
    <c:plotVisOnly val="1"/>
    <c:dispBlanksAs val="gap"/>
    <c:showDLblsOverMax val="0"/>
  </c:chart>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pl-PL"/>
  <c:roundedCorners val="0"/>
  <mc:AlternateContent xmlns:mc="http://schemas.openxmlformats.org/markup-compatibility/2006">
    <mc:Choice xmlns:c14="http://schemas.microsoft.com/office/drawing/2007/8/2/chart" Requires="c14">
      <c14:style val="126"/>
    </mc:Choice>
    <mc:Fallback>
      <c:style val="26"/>
    </mc:Fallback>
  </mc:AlternateContent>
  <c:chart>
    <c:autoTitleDeleted val="1"/>
    <c:plotArea>
      <c:layout>
        <c:manualLayout>
          <c:layoutTarget val="inner"/>
          <c:xMode val="edge"/>
          <c:yMode val="edge"/>
          <c:x val="0.13602678137455038"/>
          <c:y val="9.7823878974480846E-2"/>
          <c:w val="0.8142664872139973"/>
          <c:h val="0.63449051391883082"/>
        </c:manualLayout>
      </c:layout>
      <c:lineChart>
        <c:grouping val="standard"/>
        <c:varyColors val="0"/>
        <c:ser>
          <c:idx val="1"/>
          <c:order val="0"/>
          <c:marker>
            <c:symbol val="none"/>
          </c:marker>
          <c:cat>
            <c:numRef>
              <c:f>Arkusz1!$A$55:$A$68</c:f>
              <c:numCache>
                <c:formatCode>General</c:formatCode>
                <c:ptCount val="14"/>
                <c:pt idx="0">
                  <c:v>1998</c:v>
                </c:pt>
                <c:pt idx="1">
                  <c:v>1999</c:v>
                </c:pt>
                <c:pt idx="2">
                  <c:v>2000</c:v>
                </c:pt>
                <c:pt idx="3">
                  <c:v>2001</c:v>
                </c:pt>
                <c:pt idx="4">
                  <c:v>2002</c:v>
                </c:pt>
                <c:pt idx="5">
                  <c:v>2003</c:v>
                </c:pt>
                <c:pt idx="6">
                  <c:v>2004</c:v>
                </c:pt>
                <c:pt idx="7">
                  <c:v>2005</c:v>
                </c:pt>
                <c:pt idx="8">
                  <c:v>2006</c:v>
                </c:pt>
                <c:pt idx="9">
                  <c:v>2007</c:v>
                </c:pt>
                <c:pt idx="10">
                  <c:v>2008</c:v>
                </c:pt>
                <c:pt idx="11">
                  <c:v>2009</c:v>
                </c:pt>
                <c:pt idx="12">
                  <c:v>2010</c:v>
                </c:pt>
                <c:pt idx="13">
                  <c:v>2011</c:v>
                </c:pt>
              </c:numCache>
            </c:numRef>
          </c:cat>
          <c:val>
            <c:numRef>
              <c:f>Arkusz1!$B$55:$B$68</c:f>
              <c:numCache>
                <c:formatCode>#,##0.00</c:formatCode>
                <c:ptCount val="14"/>
                <c:pt idx="0">
                  <c:v>4811900</c:v>
                </c:pt>
                <c:pt idx="1">
                  <c:v>5942192</c:v>
                </c:pt>
                <c:pt idx="2">
                  <c:v>15779985</c:v>
                </c:pt>
                <c:pt idx="3">
                  <c:v>12971599</c:v>
                </c:pt>
                <c:pt idx="4">
                  <c:v>7537015</c:v>
                </c:pt>
                <c:pt idx="5">
                  <c:v>1334938</c:v>
                </c:pt>
                <c:pt idx="6">
                  <c:v>8984650</c:v>
                </c:pt>
                <c:pt idx="7">
                  <c:v>7413010</c:v>
                </c:pt>
                <c:pt idx="8">
                  <c:v>35568166</c:v>
                </c:pt>
                <c:pt idx="9">
                  <c:v>15893366</c:v>
                </c:pt>
                <c:pt idx="10">
                  <c:v>11886609</c:v>
                </c:pt>
                <c:pt idx="11">
                  <c:v>28015695</c:v>
                </c:pt>
                <c:pt idx="12">
                  <c:v>29474643.539999999</c:v>
                </c:pt>
                <c:pt idx="13">
                  <c:v>17197715.07</c:v>
                </c:pt>
              </c:numCache>
            </c:numRef>
          </c:val>
          <c:smooth val="0"/>
        </c:ser>
        <c:dLbls>
          <c:showLegendKey val="0"/>
          <c:showVal val="0"/>
          <c:showCatName val="0"/>
          <c:showSerName val="0"/>
          <c:showPercent val="0"/>
          <c:showBubbleSize val="0"/>
        </c:dLbls>
        <c:smooth val="0"/>
        <c:axId val="437242840"/>
        <c:axId val="437245584"/>
      </c:lineChart>
      <c:catAx>
        <c:axId val="437242840"/>
        <c:scaling>
          <c:orientation val="minMax"/>
        </c:scaling>
        <c:delete val="0"/>
        <c:axPos val="b"/>
        <c:numFmt formatCode="General" sourceLinked="1"/>
        <c:majorTickMark val="out"/>
        <c:minorTickMark val="none"/>
        <c:tickLblPos val="nextTo"/>
        <c:txPr>
          <a:bodyPr rot="0" vert="horz"/>
          <a:lstStyle/>
          <a:p>
            <a:pPr>
              <a:defRPr sz="1200" b="1">
                <a:latin typeface="+mn-lt"/>
                <a:cs typeface="Times New Roman" pitchFamily="18" charset="0"/>
              </a:defRPr>
            </a:pPr>
            <a:endParaRPr lang="pl-PL"/>
          </a:p>
        </c:txPr>
        <c:crossAx val="437245584"/>
        <c:crosses val="autoZero"/>
        <c:auto val="1"/>
        <c:lblAlgn val="ctr"/>
        <c:lblOffset val="100"/>
        <c:tickLblSkip val="1"/>
        <c:tickMarkSkip val="1"/>
        <c:noMultiLvlLbl val="0"/>
      </c:catAx>
      <c:valAx>
        <c:axId val="437245584"/>
        <c:scaling>
          <c:orientation val="minMax"/>
        </c:scaling>
        <c:delete val="0"/>
        <c:axPos val="l"/>
        <c:majorGridlines/>
        <c:numFmt formatCode="#,##0.00" sourceLinked="1"/>
        <c:majorTickMark val="out"/>
        <c:minorTickMark val="none"/>
        <c:tickLblPos val="nextTo"/>
        <c:txPr>
          <a:bodyPr rot="0" vert="horz"/>
          <a:lstStyle/>
          <a:p>
            <a:pPr>
              <a:defRPr sz="1200" b="1">
                <a:latin typeface="+mn-lt"/>
                <a:cs typeface="Times New Roman" pitchFamily="18" charset="0"/>
              </a:defRPr>
            </a:pPr>
            <a:endParaRPr lang="pl-PL"/>
          </a:p>
        </c:txPr>
        <c:crossAx val="437242840"/>
        <c:crosses val="autoZero"/>
        <c:crossBetween val="between"/>
      </c:valAx>
      <c:spPr>
        <a:noFill/>
        <a:ln w="25400">
          <a:noFill/>
        </a:ln>
      </c:spPr>
    </c:plotArea>
    <c:plotVisOnly val="1"/>
    <c:dispBlanksAs val="gap"/>
    <c:showDLblsOverMax val="0"/>
  </c:chart>
  <c:txPr>
    <a:bodyPr/>
    <a:lstStyle/>
    <a:p>
      <a:pPr>
        <a:defRPr sz="1800"/>
      </a:pPr>
      <a:endParaRPr lang="pl-PL"/>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pl-PL"/>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view3D>
      <c:rotX val="15"/>
      <c:rotY val="20"/>
      <c:rAngAx val="1"/>
    </c:view3D>
    <c:floor>
      <c:thickness val="0"/>
    </c:floor>
    <c:sideWall>
      <c:thickness val="0"/>
    </c:sideWall>
    <c:backWall>
      <c:thickness val="0"/>
    </c:backWall>
    <c:plotArea>
      <c:layout/>
      <c:bar3DChart>
        <c:barDir val="col"/>
        <c:grouping val="stacked"/>
        <c:varyColors val="0"/>
        <c:ser>
          <c:idx val="0"/>
          <c:order val="0"/>
          <c:tx>
            <c:strRef>
              <c:f>Arkusz1!$A$403</c:f>
              <c:strCache>
                <c:ptCount val="1"/>
                <c:pt idx="0">
                  <c:v>rok</c:v>
                </c:pt>
              </c:strCache>
            </c:strRef>
          </c:tx>
          <c:invertIfNegative val="0"/>
          <c:cat>
            <c:numRef>
              <c:f>Arkusz1!$A$404:$A$417</c:f>
              <c:numCache>
                <c:formatCode>General</c:formatCode>
                <c:ptCount val="14"/>
                <c:pt idx="0">
                  <c:v>1998</c:v>
                </c:pt>
                <c:pt idx="1">
                  <c:v>1999</c:v>
                </c:pt>
                <c:pt idx="2">
                  <c:v>2000</c:v>
                </c:pt>
                <c:pt idx="3">
                  <c:v>2001</c:v>
                </c:pt>
                <c:pt idx="4">
                  <c:v>2002</c:v>
                </c:pt>
                <c:pt idx="5">
                  <c:v>2003</c:v>
                </c:pt>
                <c:pt idx="6">
                  <c:v>2004</c:v>
                </c:pt>
                <c:pt idx="7">
                  <c:v>2005</c:v>
                </c:pt>
                <c:pt idx="8">
                  <c:v>2006</c:v>
                </c:pt>
                <c:pt idx="9">
                  <c:v>2007</c:v>
                </c:pt>
                <c:pt idx="10">
                  <c:v>2008</c:v>
                </c:pt>
                <c:pt idx="11">
                  <c:v>2009</c:v>
                </c:pt>
                <c:pt idx="12">
                  <c:v>2010</c:v>
                </c:pt>
                <c:pt idx="13">
                  <c:v>2011</c:v>
                </c:pt>
              </c:numCache>
            </c:numRef>
          </c:cat>
          <c:val>
            <c:numRef>
              <c:f>Arkusz1!$A$404:$A$417</c:f>
              <c:numCache>
                <c:formatCode>General</c:formatCode>
                <c:ptCount val="14"/>
                <c:pt idx="0">
                  <c:v>1998</c:v>
                </c:pt>
                <c:pt idx="1">
                  <c:v>1999</c:v>
                </c:pt>
                <c:pt idx="2">
                  <c:v>2000</c:v>
                </c:pt>
                <c:pt idx="3">
                  <c:v>2001</c:v>
                </c:pt>
                <c:pt idx="4">
                  <c:v>2002</c:v>
                </c:pt>
                <c:pt idx="5">
                  <c:v>2003</c:v>
                </c:pt>
                <c:pt idx="6">
                  <c:v>2004</c:v>
                </c:pt>
                <c:pt idx="7">
                  <c:v>2005</c:v>
                </c:pt>
                <c:pt idx="8">
                  <c:v>2006</c:v>
                </c:pt>
                <c:pt idx="9">
                  <c:v>2007</c:v>
                </c:pt>
                <c:pt idx="10">
                  <c:v>2008</c:v>
                </c:pt>
                <c:pt idx="11">
                  <c:v>2009</c:v>
                </c:pt>
                <c:pt idx="12">
                  <c:v>2010</c:v>
                </c:pt>
                <c:pt idx="13">
                  <c:v>2011</c:v>
                </c:pt>
              </c:numCache>
            </c:numRef>
          </c:val>
        </c:ser>
        <c:ser>
          <c:idx val="1"/>
          <c:order val="1"/>
          <c:tx>
            <c:strRef>
              <c:f>Arkusz1!$B$403</c:f>
              <c:strCache>
                <c:ptCount val="1"/>
                <c:pt idx="0">
                  <c:v>środki własne</c:v>
                </c:pt>
              </c:strCache>
            </c:strRef>
          </c:tx>
          <c:invertIfNegative val="0"/>
          <c:cat>
            <c:numRef>
              <c:f>Arkusz1!$A$404:$A$417</c:f>
              <c:numCache>
                <c:formatCode>General</c:formatCode>
                <c:ptCount val="14"/>
                <c:pt idx="0">
                  <c:v>1998</c:v>
                </c:pt>
                <c:pt idx="1">
                  <c:v>1999</c:v>
                </c:pt>
                <c:pt idx="2">
                  <c:v>2000</c:v>
                </c:pt>
                <c:pt idx="3">
                  <c:v>2001</c:v>
                </c:pt>
                <c:pt idx="4">
                  <c:v>2002</c:v>
                </c:pt>
                <c:pt idx="5">
                  <c:v>2003</c:v>
                </c:pt>
                <c:pt idx="6">
                  <c:v>2004</c:v>
                </c:pt>
                <c:pt idx="7">
                  <c:v>2005</c:v>
                </c:pt>
                <c:pt idx="8">
                  <c:v>2006</c:v>
                </c:pt>
                <c:pt idx="9">
                  <c:v>2007</c:v>
                </c:pt>
                <c:pt idx="10">
                  <c:v>2008</c:v>
                </c:pt>
                <c:pt idx="11">
                  <c:v>2009</c:v>
                </c:pt>
                <c:pt idx="12">
                  <c:v>2010</c:v>
                </c:pt>
                <c:pt idx="13">
                  <c:v>2011</c:v>
                </c:pt>
              </c:numCache>
            </c:numRef>
          </c:cat>
          <c:val>
            <c:numRef>
              <c:f>Arkusz1!$B$404:$B$417</c:f>
              <c:numCache>
                <c:formatCode>#,##0.00</c:formatCode>
                <c:ptCount val="14"/>
                <c:pt idx="0">
                  <c:v>4801900</c:v>
                </c:pt>
                <c:pt idx="1">
                  <c:v>5720025</c:v>
                </c:pt>
                <c:pt idx="2">
                  <c:v>12211435</c:v>
                </c:pt>
                <c:pt idx="3">
                  <c:v>12723349</c:v>
                </c:pt>
                <c:pt idx="4">
                  <c:v>6677015</c:v>
                </c:pt>
                <c:pt idx="5">
                  <c:v>1324138</c:v>
                </c:pt>
                <c:pt idx="6">
                  <c:v>8826650</c:v>
                </c:pt>
                <c:pt idx="7">
                  <c:v>6365415</c:v>
                </c:pt>
                <c:pt idx="8">
                  <c:v>21640754</c:v>
                </c:pt>
                <c:pt idx="9">
                  <c:v>12793840</c:v>
                </c:pt>
                <c:pt idx="10">
                  <c:v>11246362</c:v>
                </c:pt>
                <c:pt idx="11">
                  <c:v>23374710</c:v>
                </c:pt>
                <c:pt idx="12">
                  <c:v>13760309.380000006</c:v>
                </c:pt>
                <c:pt idx="13">
                  <c:v>13207065.41</c:v>
                </c:pt>
              </c:numCache>
            </c:numRef>
          </c:val>
        </c:ser>
        <c:ser>
          <c:idx val="2"/>
          <c:order val="2"/>
          <c:tx>
            <c:strRef>
              <c:f>Arkusz1!$C$403</c:f>
              <c:strCache>
                <c:ptCount val="1"/>
                <c:pt idx="0">
                  <c:v>środki zewnetrzne (bezzwrotne)</c:v>
                </c:pt>
              </c:strCache>
            </c:strRef>
          </c:tx>
          <c:spPr>
            <a:solidFill>
              <a:srgbClr val="00B0F0"/>
            </a:solidFill>
          </c:spPr>
          <c:invertIfNegative val="0"/>
          <c:cat>
            <c:numRef>
              <c:f>Arkusz1!$A$404:$A$417</c:f>
              <c:numCache>
                <c:formatCode>General</c:formatCode>
                <c:ptCount val="14"/>
                <c:pt idx="0">
                  <c:v>1998</c:v>
                </c:pt>
                <c:pt idx="1">
                  <c:v>1999</c:v>
                </c:pt>
                <c:pt idx="2">
                  <c:v>2000</c:v>
                </c:pt>
                <c:pt idx="3">
                  <c:v>2001</c:v>
                </c:pt>
                <c:pt idx="4">
                  <c:v>2002</c:v>
                </c:pt>
                <c:pt idx="5">
                  <c:v>2003</c:v>
                </c:pt>
                <c:pt idx="6">
                  <c:v>2004</c:v>
                </c:pt>
                <c:pt idx="7">
                  <c:v>2005</c:v>
                </c:pt>
                <c:pt idx="8">
                  <c:v>2006</c:v>
                </c:pt>
                <c:pt idx="9">
                  <c:v>2007</c:v>
                </c:pt>
                <c:pt idx="10">
                  <c:v>2008</c:v>
                </c:pt>
                <c:pt idx="11">
                  <c:v>2009</c:v>
                </c:pt>
                <c:pt idx="12">
                  <c:v>2010</c:v>
                </c:pt>
                <c:pt idx="13">
                  <c:v>2011</c:v>
                </c:pt>
              </c:numCache>
            </c:numRef>
          </c:cat>
          <c:val>
            <c:numRef>
              <c:f>Arkusz1!$C$404:$C$417</c:f>
              <c:numCache>
                <c:formatCode>#,##0.00</c:formatCode>
                <c:ptCount val="14"/>
                <c:pt idx="0">
                  <c:v>10000</c:v>
                </c:pt>
                <c:pt idx="1">
                  <c:v>222167</c:v>
                </c:pt>
                <c:pt idx="2">
                  <c:v>3568550</c:v>
                </c:pt>
                <c:pt idx="3">
                  <c:v>248250</c:v>
                </c:pt>
                <c:pt idx="4">
                  <c:v>860000</c:v>
                </c:pt>
                <c:pt idx="5">
                  <c:v>10800</c:v>
                </c:pt>
                <c:pt idx="6">
                  <c:v>158000</c:v>
                </c:pt>
                <c:pt idx="7">
                  <c:v>1047595</c:v>
                </c:pt>
                <c:pt idx="8">
                  <c:v>13927412</c:v>
                </c:pt>
                <c:pt idx="9">
                  <c:v>3099526</c:v>
                </c:pt>
                <c:pt idx="10">
                  <c:v>640247</c:v>
                </c:pt>
                <c:pt idx="11">
                  <c:v>4640985</c:v>
                </c:pt>
                <c:pt idx="12">
                  <c:v>15714334.16</c:v>
                </c:pt>
                <c:pt idx="13">
                  <c:v>3990649.66</c:v>
                </c:pt>
              </c:numCache>
            </c:numRef>
          </c:val>
        </c:ser>
        <c:dLbls>
          <c:showLegendKey val="0"/>
          <c:showVal val="0"/>
          <c:showCatName val="0"/>
          <c:showSerName val="0"/>
          <c:showPercent val="0"/>
          <c:showBubbleSize val="0"/>
        </c:dLbls>
        <c:gapWidth val="150"/>
        <c:shape val="box"/>
        <c:axId val="431180104"/>
        <c:axId val="431180496"/>
        <c:axId val="0"/>
      </c:bar3DChart>
      <c:catAx>
        <c:axId val="431180104"/>
        <c:scaling>
          <c:orientation val="minMax"/>
        </c:scaling>
        <c:delete val="0"/>
        <c:axPos val="b"/>
        <c:numFmt formatCode="General" sourceLinked="1"/>
        <c:majorTickMark val="out"/>
        <c:minorTickMark val="none"/>
        <c:tickLblPos val="nextTo"/>
        <c:txPr>
          <a:bodyPr/>
          <a:lstStyle/>
          <a:p>
            <a:pPr>
              <a:defRPr b="1"/>
            </a:pPr>
            <a:endParaRPr lang="pl-PL"/>
          </a:p>
        </c:txPr>
        <c:crossAx val="431180496"/>
        <c:crosses val="autoZero"/>
        <c:auto val="1"/>
        <c:lblAlgn val="ctr"/>
        <c:lblOffset val="100"/>
        <c:noMultiLvlLbl val="0"/>
      </c:catAx>
      <c:valAx>
        <c:axId val="431180496"/>
        <c:scaling>
          <c:orientation val="minMax"/>
        </c:scaling>
        <c:delete val="0"/>
        <c:axPos val="l"/>
        <c:majorGridlines/>
        <c:numFmt formatCode="General" sourceLinked="1"/>
        <c:majorTickMark val="out"/>
        <c:minorTickMark val="none"/>
        <c:tickLblPos val="nextTo"/>
        <c:txPr>
          <a:bodyPr/>
          <a:lstStyle/>
          <a:p>
            <a:pPr>
              <a:defRPr sz="1100" b="1"/>
            </a:pPr>
            <a:endParaRPr lang="pl-PL"/>
          </a:p>
        </c:txPr>
        <c:crossAx val="431180104"/>
        <c:crosses val="autoZero"/>
        <c:crossBetween val="between"/>
      </c:valAx>
    </c:plotArea>
    <c:legend>
      <c:legendPos val="b"/>
      <c:legendEntry>
        <c:idx val="0"/>
        <c:delete val="1"/>
      </c:legendEntry>
      <c:layout>
        <c:manualLayout>
          <c:xMode val="edge"/>
          <c:yMode val="edge"/>
          <c:x val="0.29193799788184466"/>
          <c:y val="0.9488734703600189"/>
          <c:w val="0.60033453055210262"/>
          <c:h val="5.1126529639981863E-2"/>
        </c:manualLayout>
      </c:layout>
      <c:overlay val="0"/>
      <c:txPr>
        <a:bodyPr/>
        <a:lstStyle/>
        <a:p>
          <a:pPr>
            <a:defRPr sz="1100" b="1"/>
          </a:pPr>
          <a:endParaRPr lang="pl-PL"/>
        </a:p>
      </c:txPr>
    </c:legend>
    <c:plotVisOnly val="1"/>
    <c:dispBlanksAs val="gap"/>
    <c:showDLblsOverMax val="0"/>
  </c:chart>
  <c:externalData r:id="rId1">
    <c:autoUpdate val="0"/>
  </c:externalData>
</c:chartSpace>
</file>

<file path=ppt/drawings/drawing1.xml><?xml version="1.0" encoding="utf-8"?>
<c:userShapes xmlns:c="http://schemas.openxmlformats.org/drawingml/2006/chart">
  <cdr:relSizeAnchor xmlns:cdr="http://schemas.openxmlformats.org/drawingml/2006/chartDrawing">
    <cdr:from>
      <cdr:x>0.016</cdr:x>
      <cdr:y>0</cdr:y>
    </cdr:from>
    <cdr:to>
      <cdr:x>0.152</cdr:x>
      <cdr:y>0.0652</cdr:y>
    </cdr:to>
    <cdr:sp macro="" textlink="">
      <cdr:nvSpPr>
        <cdr:cNvPr id="3" name="pole tekstowe 2"/>
        <cdr:cNvSpPr txBox="1"/>
      </cdr:nvSpPr>
      <cdr:spPr>
        <a:xfrm xmlns:a="http://schemas.openxmlformats.org/drawingml/2006/main">
          <a:off x="142844" y="0"/>
          <a:ext cx="1214446" cy="360022"/>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pl-PL" sz="1100" dirty="0" smtClean="0"/>
            <a:t>Nakłady (w zł)</a:t>
          </a:r>
          <a:endParaRPr lang="pl-PL" sz="1100" dirty="0"/>
        </a:p>
      </cdr:txBody>
    </cdr:sp>
  </cdr:relSizeAnchor>
  <cdr:relSizeAnchor xmlns:cdr="http://schemas.openxmlformats.org/drawingml/2006/chartDrawing">
    <cdr:from>
      <cdr:x>0.44749</cdr:x>
      <cdr:y>0.91284</cdr:y>
    </cdr:from>
    <cdr:to>
      <cdr:x>0.54425</cdr:x>
      <cdr:y>0.96501</cdr:y>
    </cdr:to>
    <cdr:sp macro="" textlink="">
      <cdr:nvSpPr>
        <cdr:cNvPr id="4" name="pole tekstowe 3"/>
        <cdr:cNvSpPr txBox="1"/>
      </cdr:nvSpPr>
      <cdr:spPr>
        <a:xfrm xmlns:a="http://schemas.openxmlformats.org/drawingml/2006/main">
          <a:off x="3995936" y="5040560"/>
          <a:ext cx="864096" cy="288032"/>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pl-PL" sz="1100" dirty="0"/>
        </a:p>
      </cdr:txBody>
    </cdr:sp>
  </cdr:relSizeAnchor>
  <cdr:relSizeAnchor xmlns:cdr="http://schemas.openxmlformats.org/drawingml/2006/chartDrawing">
    <cdr:from>
      <cdr:x>0.46362</cdr:x>
      <cdr:y>0.91284</cdr:y>
    </cdr:from>
    <cdr:to>
      <cdr:x>0.66521</cdr:x>
      <cdr:y>0.95197</cdr:y>
    </cdr:to>
    <cdr:sp macro="" textlink="">
      <cdr:nvSpPr>
        <cdr:cNvPr id="5" name="pole tekstowe 4"/>
        <cdr:cNvSpPr txBox="1"/>
      </cdr:nvSpPr>
      <cdr:spPr>
        <a:xfrm xmlns:a="http://schemas.openxmlformats.org/drawingml/2006/main">
          <a:off x="4139952" y="5040560"/>
          <a:ext cx="1800200" cy="216024"/>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pl-PL" sz="1100" dirty="0" smtClean="0"/>
            <a:t>lata</a:t>
          </a:r>
          <a:endParaRPr lang="pl-PL" sz="1100" dirty="0"/>
        </a:p>
      </cdr:txBody>
    </cdr:sp>
  </cdr:relSizeAnchor>
</c:userShap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Master" Target="../slideMasters/slideMaster1.xml"/><Relationship Id="rId1" Type="http://schemas.openxmlformats.org/officeDocument/2006/relationships/themeOverride" Target="../theme/themeOverride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Master" Target="../slideMasters/slideMaster1.xml"/><Relationship Id="rId1" Type="http://schemas.openxmlformats.org/officeDocument/2006/relationships/themeOverride" Target="../theme/themeOverride4.xml"/><Relationship Id="rId4" Type="http://schemas.openxmlformats.org/officeDocument/2006/relationships/image" Target="../media/image1.jpe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spTree>
      <p:nvGrpSpPr>
        <p:cNvPr id="1" name=""/>
        <p:cNvGrpSpPr/>
        <p:nvPr/>
      </p:nvGrpSpPr>
      <p:grpSpPr>
        <a:xfrm>
          <a:off x="0" y="0"/>
          <a:ext cx="0" cy="0"/>
          <a:chOff x="0" y="0"/>
          <a:chExt cx="0" cy="0"/>
        </a:xfrm>
      </p:grpSpPr>
      <p:sp>
        <p:nvSpPr>
          <p:cNvPr id="4" name="Trójkąt prostokątny 3"/>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grpSp>
        <p:nvGrpSpPr>
          <p:cNvPr id="5" name="Grupa 15"/>
          <p:cNvGrpSpPr>
            <a:grpSpLocks/>
          </p:cNvGrpSpPr>
          <p:nvPr/>
        </p:nvGrpSpPr>
        <p:grpSpPr bwMode="auto">
          <a:xfrm>
            <a:off x="-3175" y="4953000"/>
            <a:ext cx="9147175" cy="1911350"/>
            <a:chOff x="-3765" y="4832896"/>
            <a:chExt cx="9147765" cy="2032192"/>
          </a:xfrm>
        </p:grpSpPr>
        <p:sp>
          <p:nvSpPr>
            <p:cNvPr id="6" name="Dowolny kształt 5"/>
            <p:cNvSpPr>
              <a:spLocks/>
            </p:cNvSpPr>
            <p:nvPr/>
          </p:nvSpPr>
          <p:spPr bwMode="auto">
            <a:xfrm>
              <a:off x="1687032" y="4832896"/>
              <a:ext cx="7456968"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7" name="Dowolny kształt 6"/>
            <p:cNvSpPr>
              <a:spLocks/>
            </p:cNvSpPr>
            <p:nvPr/>
          </p:nvSpPr>
          <p:spPr bwMode="auto">
            <a:xfrm>
              <a:off x="35926" y="5135025"/>
              <a:ext cx="9108074" cy="838869"/>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8" name="Dowolny kształt 7"/>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cxnSp>
          <p:nvCxnSpPr>
            <p:cNvPr id="10" name="Łącznik prosty 9"/>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9" name="Tytuł 8"/>
          <p:cNvSpPr>
            <a:spLocks noGrp="1"/>
          </p:cNvSpPr>
          <p:nvPr>
            <p:ph type="ctrTitle"/>
          </p:nvPr>
        </p:nvSpPr>
        <p:spPr>
          <a:xfrm>
            <a:off x="685800" y="1752601"/>
            <a:ext cx="7772400" cy="1829761"/>
          </a:xfrm>
        </p:spPr>
        <p:txBody>
          <a:bodyPr anchor="b"/>
          <a:lstStyle>
            <a:lvl1pPr algn="r">
              <a:defRPr sz="4800" b="1">
                <a:solidFill>
                  <a:schemeClr val="tx2"/>
                </a:solidFill>
                <a:effectLst>
                  <a:outerShdw blurRad="31750" dist="25400" dir="5400000" algn="tl" rotWithShape="0">
                    <a:srgbClr val="000000">
                      <a:alpha val="25000"/>
                    </a:srgbClr>
                  </a:outerShdw>
                </a:effectLst>
              </a:defRPr>
            </a:lvl1pPr>
            <a:extLst/>
          </a:lstStyle>
          <a:p>
            <a:r>
              <a:rPr lang="pl-PL" smtClean="0"/>
              <a:t>Kliknij, aby edytować styl</a:t>
            </a:r>
            <a:endParaRPr lang="en-US"/>
          </a:p>
        </p:txBody>
      </p:sp>
      <p:sp>
        <p:nvSpPr>
          <p:cNvPr id="17" name="Podtytuł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pl-PL" smtClean="0"/>
              <a:t>Kliknij, aby edytować styl wzorca podtytułu</a:t>
            </a:r>
            <a:endParaRPr lang="en-US"/>
          </a:p>
        </p:txBody>
      </p:sp>
      <p:sp>
        <p:nvSpPr>
          <p:cNvPr id="11" name="Symbol zastępczy daty 29"/>
          <p:cNvSpPr>
            <a:spLocks noGrp="1"/>
          </p:cNvSpPr>
          <p:nvPr>
            <p:ph type="dt" sz="half" idx="10"/>
          </p:nvPr>
        </p:nvSpPr>
        <p:spPr/>
        <p:txBody>
          <a:bodyPr/>
          <a:lstStyle>
            <a:lvl1pPr>
              <a:defRPr smtClean="0">
                <a:solidFill>
                  <a:srgbClr val="FFFFFF"/>
                </a:solidFill>
              </a:defRPr>
            </a:lvl1pPr>
            <a:extLst/>
          </a:lstStyle>
          <a:p>
            <a:pPr>
              <a:defRPr/>
            </a:pPr>
            <a:fld id="{4E413019-8630-467A-8CD2-D328793B2D31}" type="datetimeFigureOut">
              <a:rPr lang="pl-PL"/>
              <a:pPr>
                <a:defRPr/>
              </a:pPr>
              <a:t>10.02.2022</a:t>
            </a:fld>
            <a:endParaRPr lang="pl-PL"/>
          </a:p>
        </p:txBody>
      </p:sp>
      <p:sp>
        <p:nvSpPr>
          <p:cNvPr id="12" name="Symbol zastępczy stopki 18"/>
          <p:cNvSpPr>
            <a:spLocks noGrp="1"/>
          </p:cNvSpPr>
          <p:nvPr>
            <p:ph type="ftr" sz="quarter" idx="11"/>
          </p:nvPr>
        </p:nvSpPr>
        <p:spPr/>
        <p:txBody>
          <a:bodyPr/>
          <a:lstStyle>
            <a:lvl1pPr>
              <a:defRPr>
                <a:solidFill>
                  <a:schemeClr val="accent1">
                    <a:tint val="20000"/>
                  </a:schemeClr>
                </a:solidFill>
              </a:defRPr>
            </a:lvl1pPr>
            <a:extLst/>
          </a:lstStyle>
          <a:p>
            <a:pPr>
              <a:defRPr/>
            </a:pPr>
            <a:endParaRPr lang="pl-PL"/>
          </a:p>
        </p:txBody>
      </p:sp>
      <p:sp>
        <p:nvSpPr>
          <p:cNvPr id="13" name="Symbol zastępczy numeru slajdu 26"/>
          <p:cNvSpPr>
            <a:spLocks noGrp="1"/>
          </p:cNvSpPr>
          <p:nvPr>
            <p:ph type="sldNum" sz="quarter" idx="12"/>
          </p:nvPr>
        </p:nvSpPr>
        <p:spPr/>
        <p:txBody>
          <a:bodyPr/>
          <a:lstStyle>
            <a:lvl1pPr>
              <a:defRPr>
                <a:solidFill>
                  <a:srgbClr val="FFFFFF"/>
                </a:solidFill>
              </a:defRPr>
            </a:lvl1pPr>
          </a:lstStyle>
          <a:p>
            <a:fld id="{C4A6B3A3-C01E-42B7-8FC8-E856CE5A2AFD}" type="slidenum">
              <a:rPr lang="pl-PL" altLang="pl-PL"/>
              <a:pPr/>
              <a:t>‹#›</a:t>
            </a:fld>
            <a:endParaRPr lang="pl-PL" altLang="pl-PL"/>
          </a:p>
        </p:txBody>
      </p:sp>
    </p:spTree>
    <p:extLst>
      <p:ext uri="{BB962C8B-B14F-4D97-AF65-F5344CB8AC3E}">
        <p14:creationId xmlns:p14="http://schemas.microsoft.com/office/powerpoint/2010/main" val="35513366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extLst/>
          </a:lstStyle>
          <a:p>
            <a:r>
              <a:rPr lang="pl-PL" smtClean="0"/>
              <a:t>Kliknij, aby edytować styl</a:t>
            </a:r>
            <a:endParaRPr lang="en-US"/>
          </a:p>
        </p:txBody>
      </p:sp>
      <p:sp>
        <p:nvSpPr>
          <p:cNvPr id="3" name="Symbol zastępczy tytułu pionowego 2"/>
          <p:cNvSpPr>
            <a:spLocks noGrp="1"/>
          </p:cNvSpPr>
          <p:nvPr>
            <p:ph type="body" orient="vert" idx="1"/>
          </p:nvPr>
        </p:nvSpPr>
        <p:spPr>
          <a:xfrm>
            <a:off x="457200" y="1481329"/>
            <a:ext cx="8229600" cy="4386071"/>
          </a:xfrm>
        </p:spPr>
        <p:txBody>
          <a:bodyPr vert="eaVert"/>
          <a:lstStyle>
            <a:extLs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4" name="Symbol zastępczy daty 9"/>
          <p:cNvSpPr>
            <a:spLocks noGrp="1"/>
          </p:cNvSpPr>
          <p:nvPr>
            <p:ph type="dt" sz="half" idx="10"/>
          </p:nvPr>
        </p:nvSpPr>
        <p:spPr/>
        <p:txBody>
          <a:bodyPr/>
          <a:lstStyle>
            <a:lvl1pPr>
              <a:defRPr/>
            </a:lvl1pPr>
          </a:lstStyle>
          <a:p>
            <a:pPr>
              <a:defRPr/>
            </a:pPr>
            <a:fld id="{DE040306-4B05-496B-895D-A8038DDFA55E}" type="datetimeFigureOut">
              <a:rPr lang="pl-PL"/>
              <a:pPr>
                <a:defRPr/>
              </a:pPr>
              <a:t>10.02.2022</a:t>
            </a:fld>
            <a:endParaRPr lang="pl-PL"/>
          </a:p>
        </p:txBody>
      </p:sp>
      <p:sp>
        <p:nvSpPr>
          <p:cNvPr id="5" name="Symbol zastępczy stopki 21"/>
          <p:cNvSpPr>
            <a:spLocks noGrp="1"/>
          </p:cNvSpPr>
          <p:nvPr>
            <p:ph type="ftr" sz="quarter" idx="11"/>
          </p:nvPr>
        </p:nvSpPr>
        <p:spPr/>
        <p:txBody>
          <a:bodyPr/>
          <a:lstStyle>
            <a:lvl1pPr>
              <a:defRPr/>
            </a:lvl1pPr>
          </a:lstStyle>
          <a:p>
            <a:pPr>
              <a:defRPr/>
            </a:pPr>
            <a:endParaRPr lang="pl-PL"/>
          </a:p>
        </p:txBody>
      </p:sp>
      <p:sp>
        <p:nvSpPr>
          <p:cNvPr id="6" name="Symbol zastępczy numeru slajdu 17"/>
          <p:cNvSpPr>
            <a:spLocks noGrp="1"/>
          </p:cNvSpPr>
          <p:nvPr>
            <p:ph type="sldNum" sz="quarter" idx="12"/>
          </p:nvPr>
        </p:nvSpPr>
        <p:spPr/>
        <p:txBody>
          <a:bodyPr/>
          <a:lstStyle>
            <a:lvl1pPr>
              <a:defRPr/>
            </a:lvl1pPr>
          </a:lstStyle>
          <a:p>
            <a:fld id="{7B600BA5-B64B-421E-A148-1E59885AFF49}" type="slidenum">
              <a:rPr lang="pl-PL" altLang="pl-PL"/>
              <a:pPr/>
              <a:t>‹#›</a:t>
            </a:fld>
            <a:endParaRPr lang="pl-PL" altLang="pl-PL"/>
          </a:p>
        </p:txBody>
      </p:sp>
    </p:spTree>
    <p:extLst>
      <p:ext uri="{BB962C8B-B14F-4D97-AF65-F5344CB8AC3E}">
        <p14:creationId xmlns:p14="http://schemas.microsoft.com/office/powerpoint/2010/main" val="6569946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844013" y="274640"/>
            <a:ext cx="1777470" cy="5592761"/>
          </a:xfrm>
        </p:spPr>
        <p:txBody>
          <a:bodyPr vert="eaVert"/>
          <a:lstStyle>
            <a:extLst/>
          </a:lstStyle>
          <a:p>
            <a:r>
              <a:rPr lang="pl-PL" smtClean="0"/>
              <a:t>Kliknij, aby edytować styl</a:t>
            </a:r>
            <a:endParaRPr lang="en-US"/>
          </a:p>
        </p:txBody>
      </p:sp>
      <p:sp>
        <p:nvSpPr>
          <p:cNvPr id="3" name="Symbol zastępczy tytułu pionowego 2"/>
          <p:cNvSpPr>
            <a:spLocks noGrp="1"/>
          </p:cNvSpPr>
          <p:nvPr>
            <p:ph type="body" orient="vert" idx="1"/>
          </p:nvPr>
        </p:nvSpPr>
        <p:spPr>
          <a:xfrm>
            <a:off x="457200" y="274641"/>
            <a:ext cx="6324600" cy="5592760"/>
          </a:xfrm>
        </p:spPr>
        <p:txBody>
          <a:bodyPr vert="eaVert"/>
          <a:lstStyle>
            <a:extLs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4" name="Symbol zastępczy daty 9"/>
          <p:cNvSpPr>
            <a:spLocks noGrp="1"/>
          </p:cNvSpPr>
          <p:nvPr>
            <p:ph type="dt" sz="half" idx="10"/>
          </p:nvPr>
        </p:nvSpPr>
        <p:spPr/>
        <p:txBody>
          <a:bodyPr/>
          <a:lstStyle>
            <a:lvl1pPr>
              <a:defRPr/>
            </a:lvl1pPr>
          </a:lstStyle>
          <a:p>
            <a:pPr>
              <a:defRPr/>
            </a:pPr>
            <a:fld id="{33EBD215-172E-46D3-83D3-6DFADA5B76D1}" type="datetimeFigureOut">
              <a:rPr lang="pl-PL"/>
              <a:pPr>
                <a:defRPr/>
              </a:pPr>
              <a:t>10.02.2022</a:t>
            </a:fld>
            <a:endParaRPr lang="pl-PL"/>
          </a:p>
        </p:txBody>
      </p:sp>
      <p:sp>
        <p:nvSpPr>
          <p:cNvPr id="5" name="Symbol zastępczy stopki 21"/>
          <p:cNvSpPr>
            <a:spLocks noGrp="1"/>
          </p:cNvSpPr>
          <p:nvPr>
            <p:ph type="ftr" sz="quarter" idx="11"/>
          </p:nvPr>
        </p:nvSpPr>
        <p:spPr/>
        <p:txBody>
          <a:bodyPr/>
          <a:lstStyle>
            <a:lvl1pPr>
              <a:defRPr/>
            </a:lvl1pPr>
          </a:lstStyle>
          <a:p>
            <a:pPr>
              <a:defRPr/>
            </a:pPr>
            <a:endParaRPr lang="pl-PL"/>
          </a:p>
        </p:txBody>
      </p:sp>
      <p:sp>
        <p:nvSpPr>
          <p:cNvPr id="6" name="Symbol zastępczy numeru slajdu 17"/>
          <p:cNvSpPr>
            <a:spLocks noGrp="1"/>
          </p:cNvSpPr>
          <p:nvPr>
            <p:ph type="sldNum" sz="quarter" idx="12"/>
          </p:nvPr>
        </p:nvSpPr>
        <p:spPr/>
        <p:txBody>
          <a:bodyPr/>
          <a:lstStyle>
            <a:lvl1pPr>
              <a:defRPr/>
            </a:lvl1pPr>
          </a:lstStyle>
          <a:p>
            <a:fld id="{0A1198A8-81C1-46CA-83B8-CB6B55CA6BCC}" type="slidenum">
              <a:rPr lang="pl-PL" altLang="pl-PL"/>
              <a:pPr/>
              <a:t>‹#›</a:t>
            </a:fld>
            <a:endParaRPr lang="pl-PL" altLang="pl-PL"/>
          </a:p>
        </p:txBody>
      </p:sp>
    </p:spTree>
    <p:extLst>
      <p:ext uri="{BB962C8B-B14F-4D97-AF65-F5344CB8AC3E}">
        <p14:creationId xmlns:p14="http://schemas.microsoft.com/office/powerpoint/2010/main" val="37453508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lstStyle>
            <a:extLs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7" name="Tytuł 6"/>
          <p:cNvSpPr>
            <a:spLocks noGrp="1"/>
          </p:cNvSpPr>
          <p:nvPr>
            <p:ph type="title"/>
          </p:nvPr>
        </p:nvSpPr>
        <p:spPr/>
        <p:txBody>
          <a:bodyPr rtlCol="0"/>
          <a:lstStyle>
            <a:extLst/>
          </a:lstStyle>
          <a:p>
            <a:r>
              <a:rPr lang="pl-PL" smtClean="0"/>
              <a:t>Kliknij, aby edytować styl</a:t>
            </a:r>
            <a:endParaRPr lang="en-US"/>
          </a:p>
        </p:txBody>
      </p:sp>
      <p:sp>
        <p:nvSpPr>
          <p:cNvPr id="4" name="Symbol zastępczy daty 9"/>
          <p:cNvSpPr>
            <a:spLocks noGrp="1"/>
          </p:cNvSpPr>
          <p:nvPr>
            <p:ph type="dt" sz="half" idx="10"/>
          </p:nvPr>
        </p:nvSpPr>
        <p:spPr/>
        <p:txBody>
          <a:bodyPr/>
          <a:lstStyle>
            <a:lvl1pPr>
              <a:defRPr/>
            </a:lvl1pPr>
          </a:lstStyle>
          <a:p>
            <a:pPr>
              <a:defRPr/>
            </a:pPr>
            <a:fld id="{A892569E-8FF6-4B8A-8328-5446E80383E2}" type="datetimeFigureOut">
              <a:rPr lang="pl-PL"/>
              <a:pPr>
                <a:defRPr/>
              </a:pPr>
              <a:t>10.02.2022</a:t>
            </a:fld>
            <a:endParaRPr lang="pl-PL"/>
          </a:p>
        </p:txBody>
      </p:sp>
      <p:sp>
        <p:nvSpPr>
          <p:cNvPr id="5" name="Symbol zastępczy stopki 21"/>
          <p:cNvSpPr>
            <a:spLocks noGrp="1"/>
          </p:cNvSpPr>
          <p:nvPr>
            <p:ph type="ftr" sz="quarter" idx="11"/>
          </p:nvPr>
        </p:nvSpPr>
        <p:spPr/>
        <p:txBody>
          <a:bodyPr/>
          <a:lstStyle>
            <a:lvl1pPr>
              <a:defRPr/>
            </a:lvl1pPr>
          </a:lstStyle>
          <a:p>
            <a:pPr>
              <a:defRPr/>
            </a:pPr>
            <a:endParaRPr lang="pl-PL"/>
          </a:p>
        </p:txBody>
      </p:sp>
      <p:sp>
        <p:nvSpPr>
          <p:cNvPr id="6" name="Symbol zastępczy numeru slajdu 17"/>
          <p:cNvSpPr>
            <a:spLocks noGrp="1"/>
          </p:cNvSpPr>
          <p:nvPr>
            <p:ph type="sldNum" sz="quarter" idx="12"/>
          </p:nvPr>
        </p:nvSpPr>
        <p:spPr/>
        <p:txBody>
          <a:bodyPr/>
          <a:lstStyle>
            <a:lvl1pPr>
              <a:defRPr/>
            </a:lvl1pPr>
          </a:lstStyle>
          <a:p>
            <a:fld id="{98077D4C-4499-4748-BF35-1A1D2432D3E2}" type="slidenum">
              <a:rPr lang="pl-PL" altLang="pl-PL"/>
              <a:pPr/>
              <a:t>‹#›</a:t>
            </a:fld>
            <a:endParaRPr lang="pl-PL" altLang="pl-PL"/>
          </a:p>
        </p:txBody>
      </p:sp>
    </p:spTree>
    <p:extLst>
      <p:ext uri="{BB962C8B-B14F-4D97-AF65-F5344CB8AC3E}">
        <p14:creationId xmlns:p14="http://schemas.microsoft.com/office/powerpoint/2010/main" val="18605118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4" name="Pagon 3"/>
          <p:cNvSpPr/>
          <p:nvPr/>
        </p:nvSpPr>
        <p:spPr>
          <a:xfrm>
            <a:off x="3636963" y="3005138"/>
            <a:ext cx="182562"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a:p>
        </p:txBody>
      </p:sp>
      <p:sp>
        <p:nvSpPr>
          <p:cNvPr id="5" name="Pagon 4"/>
          <p:cNvSpPr/>
          <p:nvPr/>
        </p:nvSpPr>
        <p:spPr>
          <a:xfrm>
            <a:off x="3449638" y="3005138"/>
            <a:ext cx="18415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a:p>
        </p:txBody>
      </p:sp>
      <p:sp>
        <p:nvSpPr>
          <p:cNvPr id="2" name="Tytuł 1"/>
          <p:cNvSpPr>
            <a:spLocks noGrp="1"/>
          </p:cNvSpPr>
          <p:nvPr>
            <p:ph type="title"/>
          </p:nvPr>
        </p:nvSpPr>
        <p:spPr>
          <a:xfrm>
            <a:off x="722376" y="1059712"/>
            <a:ext cx="7772400" cy="1828800"/>
          </a:xfrm>
        </p:spPr>
        <p:txBody>
          <a:bodyPr anchor="b"/>
          <a:lstStyle>
            <a:lvl1pPr algn="r">
              <a:buNone/>
              <a:defRPr sz="4800" b="1" cap="none" baseline="0">
                <a:effectLst>
                  <a:outerShdw blurRad="31750" dist="25400" dir="5400000" algn="tl" rotWithShape="0">
                    <a:srgbClr val="000000">
                      <a:alpha val="25000"/>
                    </a:srgbClr>
                  </a:outerShdw>
                </a:effectLst>
              </a:defRPr>
            </a:lvl1pPr>
            <a:extLst/>
          </a:lstStyle>
          <a:p>
            <a:r>
              <a:rPr lang="pl-PL" smtClean="0"/>
              <a:t>Kliknij, aby edytować styl</a:t>
            </a:r>
            <a:endParaRPr lang="en-US"/>
          </a:p>
        </p:txBody>
      </p:sp>
      <p:sp>
        <p:nvSpPr>
          <p:cNvPr id="3" name="Symbol zastępczy tekstu 2"/>
          <p:cNvSpPr>
            <a:spLocks noGrp="1"/>
          </p:cNvSpPr>
          <p:nvPr>
            <p:ph type="body" idx="1"/>
          </p:nvPr>
        </p:nvSpPr>
        <p:spPr>
          <a:xfrm>
            <a:off x="3922713" y="2931712"/>
            <a:ext cx="4572000" cy="1454888"/>
          </a:xfrm>
        </p:spPr>
        <p:txBody>
          <a:bodyPr/>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pl-PL" smtClean="0"/>
              <a:t>Kliknij, aby edytować style wzorca tekstu</a:t>
            </a:r>
          </a:p>
        </p:txBody>
      </p:sp>
      <p:sp>
        <p:nvSpPr>
          <p:cNvPr id="6" name="Symbol zastępczy daty 3"/>
          <p:cNvSpPr>
            <a:spLocks noGrp="1"/>
          </p:cNvSpPr>
          <p:nvPr>
            <p:ph type="dt" sz="half" idx="10"/>
          </p:nvPr>
        </p:nvSpPr>
        <p:spPr/>
        <p:txBody>
          <a:bodyPr/>
          <a:lstStyle>
            <a:lvl1pPr>
              <a:defRPr/>
            </a:lvl1pPr>
            <a:extLst/>
          </a:lstStyle>
          <a:p>
            <a:pPr>
              <a:defRPr/>
            </a:pPr>
            <a:fld id="{C042CF84-7D7A-480E-B128-83A111191DDD}" type="datetimeFigureOut">
              <a:rPr lang="pl-PL"/>
              <a:pPr>
                <a:defRPr/>
              </a:pPr>
              <a:t>10.02.2022</a:t>
            </a:fld>
            <a:endParaRPr lang="pl-PL"/>
          </a:p>
        </p:txBody>
      </p:sp>
      <p:sp>
        <p:nvSpPr>
          <p:cNvPr id="7" name="Symbol zastępczy stopki 4"/>
          <p:cNvSpPr>
            <a:spLocks noGrp="1"/>
          </p:cNvSpPr>
          <p:nvPr>
            <p:ph type="ftr" sz="quarter" idx="11"/>
          </p:nvPr>
        </p:nvSpPr>
        <p:spPr/>
        <p:txBody>
          <a:bodyPr/>
          <a:lstStyle>
            <a:lvl1pPr>
              <a:defRPr/>
            </a:lvl1pPr>
            <a:extLst/>
          </a:lstStyle>
          <a:p>
            <a:pPr>
              <a:defRPr/>
            </a:pPr>
            <a:endParaRPr lang="pl-PL"/>
          </a:p>
        </p:txBody>
      </p:sp>
      <p:sp>
        <p:nvSpPr>
          <p:cNvPr id="8" name="Symbol zastępczy numeru slajdu 5"/>
          <p:cNvSpPr>
            <a:spLocks noGrp="1"/>
          </p:cNvSpPr>
          <p:nvPr>
            <p:ph type="sldNum" sz="quarter" idx="12"/>
          </p:nvPr>
        </p:nvSpPr>
        <p:spPr/>
        <p:txBody>
          <a:bodyPr/>
          <a:lstStyle>
            <a:lvl1pPr>
              <a:defRPr/>
            </a:lvl1pPr>
          </a:lstStyle>
          <a:p>
            <a:fld id="{1F791B78-6B90-4584-8C7B-BFD979988FE7}" type="slidenum">
              <a:rPr lang="pl-PL" altLang="pl-PL"/>
              <a:pPr/>
              <a:t>‹#›</a:t>
            </a:fld>
            <a:endParaRPr lang="pl-PL" altLang="pl-PL"/>
          </a:p>
        </p:txBody>
      </p:sp>
    </p:spTree>
    <p:extLst>
      <p:ext uri="{BB962C8B-B14F-4D97-AF65-F5344CB8AC3E}">
        <p14:creationId xmlns:p14="http://schemas.microsoft.com/office/powerpoint/2010/main" val="4280792681"/>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3" name="Symbol zastępczy zawartości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4" name="Symbol zastępczy zawartości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8" name="Tytuł 7"/>
          <p:cNvSpPr>
            <a:spLocks noGrp="1"/>
          </p:cNvSpPr>
          <p:nvPr>
            <p:ph type="title"/>
          </p:nvPr>
        </p:nvSpPr>
        <p:spPr/>
        <p:txBody>
          <a:bodyPr rtlCol="0"/>
          <a:lstStyle>
            <a:extLst/>
          </a:lstStyle>
          <a:p>
            <a:r>
              <a:rPr lang="pl-PL" smtClean="0"/>
              <a:t>Kliknij, aby edytować styl</a:t>
            </a:r>
            <a:endParaRPr lang="en-US"/>
          </a:p>
        </p:txBody>
      </p:sp>
      <p:sp>
        <p:nvSpPr>
          <p:cNvPr id="5" name="Symbol zastępczy daty 4"/>
          <p:cNvSpPr>
            <a:spLocks noGrp="1"/>
          </p:cNvSpPr>
          <p:nvPr>
            <p:ph type="dt" sz="half" idx="10"/>
          </p:nvPr>
        </p:nvSpPr>
        <p:spPr/>
        <p:txBody>
          <a:bodyPr/>
          <a:lstStyle>
            <a:lvl1pPr>
              <a:defRPr/>
            </a:lvl1pPr>
            <a:extLst/>
          </a:lstStyle>
          <a:p>
            <a:pPr>
              <a:defRPr/>
            </a:pPr>
            <a:fld id="{D7AB76DA-C6C9-4F09-9F5B-7B872960DB3F}" type="datetimeFigureOut">
              <a:rPr lang="pl-PL"/>
              <a:pPr>
                <a:defRPr/>
              </a:pPr>
              <a:t>10.02.2022</a:t>
            </a:fld>
            <a:endParaRPr lang="pl-PL"/>
          </a:p>
        </p:txBody>
      </p:sp>
      <p:sp>
        <p:nvSpPr>
          <p:cNvPr id="6" name="Symbol zastępczy stopki 5"/>
          <p:cNvSpPr>
            <a:spLocks noGrp="1"/>
          </p:cNvSpPr>
          <p:nvPr>
            <p:ph type="ftr" sz="quarter" idx="11"/>
          </p:nvPr>
        </p:nvSpPr>
        <p:spPr/>
        <p:txBody>
          <a:bodyPr/>
          <a:lstStyle>
            <a:lvl1pPr>
              <a:defRPr/>
            </a:lvl1pPr>
            <a:extLst/>
          </a:lstStyle>
          <a:p>
            <a:pPr>
              <a:defRPr/>
            </a:pPr>
            <a:endParaRPr lang="pl-PL"/>
          </a:p>
        </p:txBody>
      </p:sp>
      <p:sp>
        <p:nvSpPr>
          <p:cNvPr id="7" name="Symbol zastępczy numeru slajdu 6"/>
          <p:cNvSpPr>
            <a:spLocks noGrp="1"/>
          </p:cNvSpPr>
          <p:nvPr>
            <p:ph type="sldNum" sz="quarter" idx="12"/>
          </p:nvPr>
        </p:nvSpPr>
        <p:spPr/>
        <p:txBody>
          <a:bodyPr/>
          <a:lstStyle>
            <a:lvl1pPr>
              <a:defRPr/>
            </a:lvl1pPr>
          </a:lstStyle>
          <a:p>
            <a:fld id="{93A8A9B9-1EEC-42D8-9EEF-68BC66969C3F}" type="slidenum">
              <a:rPr lang="pl-PL" altLang="pl-PL"/>
              <a:pPr/>
              <a:t>‹#›</a:t>
            </a:fld>
            <a:endParaRPr lang="pl-PL" altLang="pl-PL"/>
          </a:p>
        </p:txBody>
      </p:sp>
    </p:spTree>
    <p:extLst>
      <p:ext uri="{BB962C8B-B14F-4D97-AF65-F5344CB8AC3E}">
        <p14:creationId xmlns:p14="http://schemas.microsoft.com/office/powerpoint/2010/main" val="3567608284"/>
      </p:ext>
    </p:extLst>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Porównani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8229600" cy="1143000"/>
          </a:xfrm>
        </p:spPr>
        <p:txBody>
          <a:bodyPr/>
          <a:lstStyle>
            <a:lvl1pPr>
              <a:defRPr/>
            </a:lvl1pPr>
            <a:extLst/>
          </a:lstStyle>
          <a:p>
            <a:r>
              <a:rPr lang="pl-PL" smtClean="0"/>
              <a:t>Kliknij, aby edytować styl</a:t>
            </a:r>
            <a:endParaRPr lang="en-US"/>
          </a:p>
        </p:txBody>
      </p:sp>
      <p:sp>
        <p:nvSpPr>
          <p:cNvPr id="3" name="Symbol zastępczy tekstu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pl-PL" smtClean="0"/>
              <a:t>Kliknij, aby edytować style wzorca tekstu</a:t>
            </a:r>
          </a:p>
        </p:txBody>
      </p:sp>
      <p:sp>
        <p:nvSpPr>
          <p:cNvPr id="4" name="Symbol zastępczy tekstu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pl-PL" smtClean="0"/>
              <a:t>Kliknij, aby edytować style wzorca tekstu</a:t>
            </a:r>
          </a:p>
        </p:txBody>
      </p:sp>
      <p:sp>
        <p:nvSpPr>
          <p:cNvPr id="5" name="Symbol zastępczy zawartości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6" name="Symbol zastępczy zawartości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7" name="Symbol zastępczy daty 6"/>
          <p:cNvSpPr>
            <a:spLocks noGrp="1"/>
          </p:cNvSpPr>
          <p:nvPr>
            <p:ph type="dt" sz="half" idx="10"/>
          </p:nvPr>
        </p:nvSpPr>
        <p:spPr/>
        <p:txBody>
          <a:bodyPr/>
          <a:lstStyle>
            <a:lvl1pPr>
              <a:defRPr/>
            </a:lvl1pPr>
            <a:extLst/>
          </a:lstStyle>
          <a:p>
            <a:pPr>
              <a:defRPr/>
            </a:pPr>
            <a:fld id="{AB3F533B-0714-427B-B237-E89BEE5054B6}" type="datetimeFigureOut">
              <a:rPr lang="pl-PL"/>
              <a:pPr>
                <a:defRPr/>
              </a:pPr>
              <a:t>10.02.2022</a:t>
            </a:fld>
            <a:endParaRPr lang="pl-PL"/>
          </a:p>
        </p:txBody>
      </p:sp>
      <p:sp>
        <p:nvSpPr>
          <p:cNvPr id="8" name="Symbol zastępczy stopki 7"/>
          <p:cNvSpPr>
            <a:spLocks noGrp="1"/>
          </p:cNvSpPr>
          <p:nvPr>
            <p:ph type="ftr" sz="quarter" idx="11"/>
          </p:nvPr>
        </p:nvSpPr>
        <p:spPr/>
        <p:txBody>
          <a:bodyPr/>
          <a:lstStyle>
            <a:lvl1pPr>
              <a:defRPr/>
            </a:lvl1pPr>
            <a:extLst/>
          </a:lstStyle>
          <a:p>
            <a:pPr>
              <a:defRPr/>
            </a:pPr>
            <a:endParaRPr lang="pl-PL"/>
          </a:p>
        </p:txBody>
      </p:sp>
      <p:sp>
        <p:nvSpPr>
          <p:cNvPr id="9" name="Symbol zastępczy numeru slajdu 8"/>
          <p:cNvSpPr>
            <a:spLocks noGrp="1"/>
          </p:cNvSpPr>
          <p:nvPr>
            <p:ph type="sldNum" sz="quarter" idx="12"/>
          </p:nvPr>
        </p:nvSpPr>
        <p:spPr/>
        <p:txBody>
          <a:bodyPr/>
          <a:lstStyle>
            <a:lvl1pPr>
              <a:defRPr/>
            </a:lvl1pPr>
          </a:lstStyle>
          <a:p>
            <a:fld id="{50732332-5947-4D3C-B7E0-C82426C9906B}" type="slidenum">
              <a:rPr lang="pl-PL" altLang="pl-PL"/>
              <a:pPr/>
              <a:t>‹#›</a:t>
            </a:fld>
            <a:endParaRPr lang="pl-PL" altLang="pl-PL"/>
          </a:p>
        </p:txBody>
      </p:sp>
    </p:spTree>
    <p:extLst>
      <p:ext uri="{BB962C8B-B14F-4D97-AF65-F5344CB8AC3E}">
        <p14:creationId xmlns:p14="http://schemas.microsoft.com/office/powerpoint/2010/main" val="3530719654"/>
      </p:ext>
    </p:extLst>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6" name="Tytuł 5"/>
          <p:cNvSpPr>
            <a:spLocks noGrp="1"/>
          </p:cNvSpPr>
          <p:nvPr>
            <p:ph type="title"/>
          </p:nvPr>
        </p:nvSpPr>
        <p:spPr/>
        <p:txBody>
          <a:bodyPr rtlCol="0"/>
          <a:lstStyle>
            <a:extLst/>
          </a:lstStyle>
          <a:p>
            <a:r>
              <a:rPr lang="pl-PL" smtClean="0"/>
              <a:t>Kliknij, aby edytować styl</a:t>
            </a:r>
            <a:endParaRPr lang="en-US"/>
          </a:p>
        </p:txBody>
      </p:sp>
      <p:sp>
        <p:nvSpPr>
          <p:cNvPr id="3" name="Symbol zastępczy daty 2"/>
          <p:cNvSpPr>
            <a:spLocks noGrp="1"/>
          </p:cNvSpPr>
          <p:nvPr>
            <p:ph type="dt" sz="half" idx="10"/>
          </p:nvPr>
        </p:nvSpPr>
        <p:spPr/>
        <p:txBody>
          <a:bodyPr/>
          <a:lstStyle>
            <a:lvl1pPr>
              <a:defRPr/>
            </a:lvl1pPr>
            <a:extLst/>
          </a:lstStyle>
          <a:p>
            <a:pPr>
              <a:defRPr/>
            </a:pPr>
            <a:fld id="{B625AB27-4B57-4580-8527-C9127F3B3914}" type="datetimeFigureOut">
              <a:rPr lang="pl-PL"/>
              <a:pPr>
                <a:defRPr/>
              </a:pPr>
              <a:t>10.02.2022</a:t>
            </a:fld>
            <a:endParaRPr lang="pl-PL"/>
          </a:p>
        </p:txBody>
      </p:sp>
      <p:sp>
        <p:nvSpPr>
          <p:cNvPr id="4" name="Symbol zastępczy stopki 3"/>
          <p:cNvSpPr>
            <a:spLocks noGrp="1"/>
          </p:cNvSpPr>
          <p:nvPr>
            <p:ph type="ftr" sz="quarter" idx="11"/>
          </p:nvPr>
        </p:nvSpPr>
        <p:spPr/>
        <p:txBody>
          <a:bodyPr/>
          <a:lstStyle>
            <a:lvl1pPr>
              <a:defRPr/>
            </a:lvl1pPr>
            <a:extLst/>
          </a:lstStyle>
          <a:p>
            <a:pPr>
              <a:defRPr/>
            </a:pPr>
            <a:endParaRPr lang="pl-PL"/>
          </a:p>
        </p:txBody>
      </p:sp>
      <p:sp>
        <p:nvSpPr>
          <p:cNvPr id="5" name="Symbol zastępczy numeru slajdu 4"/>
          <p:cNvSpPr>
            <a:spLocks noGrp="1"/>
          </p:cNvSpPr>
          <p:nvPr>
            <p:ph type="sldNum" sz="quarter" idx="12"/>
          </p:nvPr>
        </p:nvSpPr>
        <p:spPr/>
        <p:txBody>
          <a:bodyPr/>
          <a:lstStyle>
            <a:lvl1pPr>
              <a:defRPr/>
            </a:lvl1pPr>
          </a:lstStyle>
          <a:p>
            <a:fld id="{63A5716F-CF00-44FB-A91B-86C7EC140736}" type="slidenum">
              <a:rPr lang="pl-PL" altLang="pl-PL"/>
              <a:pPr/>
              <a:t>‹#›</a:t>
            </a:fld>
            <a:endParaRPr lang="pl-PL" altLang="pl-PL"/>
          </a:p>
        </p:txBody>
      </p:sp>
    </p:spTree>
    <p:extLst>
      <p:ext uri="{BB962C8B-B14F-4D97-AF65-F5344CB8AC3E}">
        <p14:creationId xmlns:p14="http://schemas.microsoft.com/office/powerpoint/2010/main" val="543115288"/>
      </p:ext>
    </p:extLst>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9"/>
          <p:cNvSpPr>
            <a:spLocks noGrp="1"/>
          </p:cNvSpPr>
          <p:nvPr>
            <p:ph type="dt" sz="half" idx="10"/>
          </p:nvPr>
        </p:nvSpPr>
        <p:spPr/>
        <p:txBody>
          <a:bodyPr/>
          <a:lstStyle>
            <a:lvl1pPr>
              <a:defRPr/>
            </a:lvl1pPr>
          </a:lstStyle>
          <a:p>
            <a:pPr>
              <a:defRPr/>
            </a:pPr>
            <a:fld id="{43F6AE26-C98B-4FBB-B0E8-CAF9A7F887EE}" type="datetimeFigureOut">
              <a:rPr lang="pl-PL"/>
              <a:pPr>
                <a:defRPr/>
              </a:pPr>
              <a:t>10.02.2022</a:t>
            </a:fld>
            <a:endParaRPr lang="pl-PL"/>
          </a:p>
        </p:txBody>
      </p:sp>
      <p:sp>
        <p:nvSpPr>
          <p:cNvPr id="3" name="Symbol zastępczy stopki 21"/>
          <p:cNvSpPr>
            <a:spLocks noGrp="1"/>
          </p:cNvSpPr>
          <p:nvPr>
            <p:ph type="ftr" sz="quarter" idx="11"/>
          </p:nvPr>
        </p:nvSpPr>
        <p:spPr/>
        <p:txBody>
          <a:bodyPr/>
          <a:lstStyle>
            <a:lvl1pPr>
              <a:defRPr/>
            </a:lvl1pPr>
          </a:lstStyle>
          <a:p>
            <a:pPr>
              <a:defRPr/>
            </a:pPr>
            <a:endParaRPr lang="pl-PL"/>
          </a:p>
        </p:txBody>
      </p:sp>
      <p:sp>
        <p:nvSpPr>
          <p:cNvPr id="4" name="Symbol zastępczy numeru slajdu 17"/>
          <p:cNvSpPr>
            <a:spLocks noGrp="1"/>
          </p:cNvSpPr>
          <p:nvPr>
            <p:ph type="sldNum" sz="quarter" idx="12"/>
          </p:nvPr>
        </p:nvSpPr>
        <p:spPr/>
        <p:txBody>
          <a:bodyPr/>
          <a:lstStyle>
            <a:lvl1pPr>
              <a:defRPr/>
            </a:lvl1pPr>
          </a:lstStyle>
          <a:p>
            <a:fld id="{555B7C55-EDF3-40B7-9796-36C29918E23B}" type="slidenum">
              <a:rPr lang="pl-PL" altLang="pl-PL"/>
              <a:pPr/>
              <a:t>‹#›</a:t>
            </a:fld>
            <a:endParaRPr lang="pl-PL" altLang="pl-PL"/>
          </a:p>
        </p:txBody>
      </p:sp>
    </p:spTree>
    <p:extLst>
      <p:ext uri="{BB962C8B-B14F-4D97-AF65-F5344CB8AC3E}">
        <p14:creationId xmlns:p14="http://schemas.microsoft.com/office/powerpoint/2010/main" val="1960567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Zawartość z podpisem">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ytuł 1"/>
          <p:cNvSpPr>
            <a:spLocks noGrp="1"/>
          </p:cNvSpPr>
          <p:nvPr>
            <p:ph type="title"/>
          </p:nvPr>
        </p:nvSpPr>
        <p:spPr>
          <a:xfrm>
            <a:off x="914400" y="4876800"/>
            <a:ext cx="7481776" cy="457200"/>
          </a:xfrm>
        </p:spPr>
        <p:txBody>
          <a:bodyPr anchor="t">
            <a:noAutofit/>
            <a:sp3d prstMaterial="softEdge">
              <a:bevelT w="0" h="0"/>
            </a:sp3d>
          </a:bodyPr>
          <a:lstStyle>
            <a:lvl1pPr algn="r">
              <a:buNone/>
              <a:defRPr sz="2500" b="0">
                <a:solidFill>
                  <a:schemeClr val="accent1"/>
                </a:solidFill>
                <a:effectLst/>
              </a:defRPr>
            </a:lvl1pPr>
            <a:extLst/>
          </a:lstStyle>
          <a:p>
            <a:r>
              <a:rPr lang="pl-PL" smtClean="0"/>
              <a:t>Kliknij, aby edytować styl</a:t>
            </a:r>
            <a:endParaRPr lang="en-US"/>
          </a:p>
        </p:txBody>
      </p:sp>
      <p:sp>
        <p:nvSpPr>
          <p:cNvPr id="3" name="Symbol zastępczy tekstu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pl-PL" smtClean="0"/>
              <a:t>Kliknij, aby edytować style wzorca tekstu</a:t>
            </a:r>
          </a:p>
        </p:txBody>
      </p:sp>
      <p:sp>
        <p:nvSpPr>
          <p:cNvPr id="4" name="Symbol zastępczy zawartości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5" name="Symbol zastępczy daty 4"/>
          <p:cNvSpPr>
            <a:spLocks noGrp="1"/>
          </p:cNvSpPr>
          <p:nvPr>
            <p:ph type="dt" sz="half" idx="10"/>
          </p:nvPr>
        </p:nvSpPr>
        <p:spPr/>
        <p:txBody>
          <a:bodyPr/>
          <a:lstStyle>
            <a:lvl1pPr>
              <a:defRPr/>
            </a:lvl1pPr>
            <a:extLst/>
          </a:lstStyle>
          <a:p>
            <a:pPr>
              <a:defRPr/>
            </a:pPr>
            <a:fld id="{3923B8AA-E497-4967-98EE-4533EFEB17F0}" type="datetimeFigureOut">
              <a:rPr lang="pl-PL"/>
              <a:pPr>
                <a:defRPr/>
              </a:pPr>
              <a:t>10.02.2022</a:t>
            </a:fld>
            <a:endParaRPr lang="pl-PL"/>
          </a:p>
        </p:txBody>
      </p:sp>
      <p:sp>
        <p:nvSpPr>
          <p:cNvPr id="6" name="Symbol zastępczy stopki 5"/>
          <p:cNvSpPr>
            <a:spLocks noGrp="1"/>
          </p:cNvSpPr>
          <p:nvPr>
            <p:ph type="ftr" sz="quarter" idx="11"/>
          </p:nvPr>
        </p:nvSpPr>
        <p:spPr/>
        <p:txBody>
          <a:bodyPr/>
          <a:lstStyle>
            <a:lvl1pPr>
              <a:defRPr/>
            </a:lvl1pPr>
            <a:extLst/>
          </a:lstStyle>
          <a:p>
            <a:pPr>
              <a:defRPr/>
            </a:pPr>
            <a:endParaRPr lang="pl-PL"/>
          </a:p>
        </p:txBody>
      </p:sp>
      <p:sp>
        <p:nvSpPr>
          <p:cNvPr id="7" name="Symbol zastępczy numeru slajdu 6"/>
          <p:cNvSpPr>
            <a:spLocks noGrp="1"/>
          </p:cNvSpPr>
          <p:nvPr>
            <p:ph type="sldNum" sz="quarter" idx="12"/>
          </p:nvPr>
        </p:nvSpPr>
        <p:spPr/>
        <p:txBody>
          <a:bodyPr/>
          <a:lstStyle>
            <a:lvl1pPr>
              <a:defRPr/>
            </a:lvl1pPr>
          </a:lstStyle>
          <a:p>
            <a:fld id="{3AE85EFB-F6F6-4219-B196-462525FD1DE5}" type="slidenum">
              <a:rPr lang="pl-PL" altLang="pl-PL"/>
              <a:pPr/>
              <a:t>‹#›</a:t>
            </a:fld>
            <a:endParaRPr lang="pl-PL" altLang="pl-PL"/>
          </a:p>
        </p:txBody>
      </p:sp>
    </p:spTree>
    <p:extLst>
      <p:ext uri="{BB962C8B-B14F-4D97-AF65-F5344CB8AC3E}">
        <p14:creationId xmlns:p14="http://schemas.microsoft.com/office/powerpoint/2010/main" val="921897241"/>
      </p:ext>
    </p:extLst>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az z podpisem">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5" name="Dowolny kształt 4"/>
          <p:cNvSpPr>
            <a:spLocks/>
          </p:cNvSpPr>
          <p:nvPr/>
        </p:nvSpPr>
        <p:spPr bwMode="auto">
          <a:xfrm>
            <a:off x="715963" y="5002213"/>
            <a:ext cx="3802062" cy="1443037"/>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6" name="Dowolny kształt 5"/>
          <p:cNvSpPr>
            <a:spLocks/>
          </p:cNvSpPr>
          <p:nvPr/>
        </p:nvSpPr>
        <p:spPr bwMode="auto">
          <a:xfrm>
            <a:off x="-53975" y="5784850"/>
            <a:ext cx="380206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7" name="Trójkąt prostokątny 6"/>
          <p:cNvSpPr>
            <a:spLocks/>
          </p:cNvSpPr>
          <p:nvPr/>
        </p:nvSpPr>
        <p:spPr bwMode="auto">
          <a:xfrm>
            <a:off x="-6042" y="5791253"/>
            <a:ext cx="3402314" cy="1080868"/>
          </a:xfrm>
          <a:prstGeom prst="rtTriangle">
            <a:avLst/>
          </a:prstGeom>
          <a:blipFill>
            <a:blip r:embed="rId4"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cxnSp>
        <p:nvCxnSpPr>
          <p:cNvPr id="8" name="Łącznik prosty 7"/>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Pagon 8"/>
          <p:cNvSpPr/>
          <p:nvPr/>
        </p:nvSpPr>
        <p:spPr>
          <a:xfrm>
            <a:off x="8664575"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a:p>
        </p:txBody>
      </p:sp>
      <p:sp>
        <p:nvSpPr>
          <p:cNvPr id="10" name="Pagon 9"/>
          <p:cNvSpPr/>
          <p:nvPr/>
        </p:nvSpPr>
        <p:spPr>
          <a:xfrm>
            <a:off x="8477250"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a:p>
        </p:txBody>
      </p:sp>
      <p:sp>
        <p:nvSpPr>
          <p:cNvPr id="4" name="Symbol zastępczy tekstu 3"/>
          <p:cNvSpPr>
            <a:spLocks noGrp="1"/>
          </p:cNvSpPr>
          <p:nvPr>
            <p:ph type="body" sz="half" idx="2"/>
          </p:nvPr>
        </p:nvSpPr>
        <p:spPr>
          <a:xfrm>
            <a:off x="1141232" y="5443402"/>
            <a:ext cx="7162800" cy="648232"/>
          </a:xfrm>
          <a:noFill/>
        </p:spPr>
        <p:txBody>
          <a:bodyPr tIns="0"/>
          <a:lstStyle>
            <a:lvl1pPr marL="0" marR="18288" indent="0" algn="r">
              <a:buNone/>
              <a:defRPr sz="1400"/>
            </a:lvl1pPr>
            <a:lvl2pPr>
              <a:defRPr sz="1200"/>
            </a:lvl2pPr>
            <a:lvl3pPr>
              <a:defRPr sz="1000"/>
            </a:lvl3pPr>
            <a:lvl4pPr>
              <a:defRPr sz="900"/>
            </a:lvl4pPr>
            <a:lvl5pPr>
              <a:defRPr sz="900"/>
            </a:lvl5pPr>
            <a:extLst/>
          </a:lstStyle>
          <a:p>
            <a:pPr lvl="0"/>
            <a:r>
              <a:rPr lang="pl-PL" smtClean="0"/>
              <a:t>Kliknij, aby edytować style wzorca tekstu</a:t>
            </a:r>
          </a:p>
        </p:txBody>
      </p:sp>
      <p:sp>
        <p:nvSpPr>
          <p:cNvPr id="3" name="Symbol zastępczy obrazu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extLst/>
          </a:lstStyle>
          <a:p>
            <a:pPr lvl="0"/>
            <a:r>
              <a:rPr lang="pl-PL" noProof="0" smtClean="0"/>
              <a:t>Kliknij ikonę, aby dodać obraz</a:t>
            </a:r>
            <a:endParaRPr lang="en-US" noProof="0" dirty="0"/>
          </a:p>
        </p:txBody>
      </p:sp>
      <p:sp>
        <p:nvSpPr>
          <p:cNvPr id="2" name="Tytuł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lang="pl-PL" smtClean="0"/>
              <a:t>Kliknij, aby edytować styl</a:t>
            </a:r>
            <a:endParaRPr lang="en-US"/>
          </a:p>
        </p:txBody>
      </p:sp>
      <p:sp>
        <p:nvSpPr>
          <p:cNvPr id="11" name="Symbol zastępczy daty 4"/>
          <p:cNvSpPr>
            <a:spLocks noGrp="1"/>
          </p:cNvSpPr>
          <p:nvPr>
            <p:ph type="dt" sz="half" idx="10"/>
          </p:nvPr>
        </p:nvSpPr>
        <p:spPr/>
        <p:txBody>
          <a:bodyPr/>
          <a:lstStyle>
            <a:lvl1pPr>
              <a:defRPr smtClean="0">
                <a:solidFill>
                  <a:schemeClr val="tx1"/>
                </a:solidFill>
              </a:defRPr>
            </a:lvl1pPr>
            <a:extLst/>
          </a:lstStyle>
          <a:p>
            <a:pPr>
              <a:defRPr/>
            </a:pPr>
            <a:fld id="{028F7C64-660B-432C-8B8D-714D4FB0394C}" type="datetimeFigureOut">
              <a:rPr lang="pl-PL"/>
              <a:pPr>
                <a:defRPr/>
              </a:pPr>
              <a:t>10.02.2022</a:t>
            </a:fld>
            <a:endParaRPr lang="pl-PL"/>
          </a:p>
        </p:txBody>
      </p:sp>
      <p:sp>
        <p:nvSpPr>
          <p:cNvPr id="12" name="Symbol zastępczy stopki 5"/>
          <p:cNvSpPr>
            <a:spLocks noGrp="1"/>
          </p:cNvSpPr>
          <p:nvPr>
            <p:ph type="ftr" sz="quarter" idx="11"/>
          </p:nvPr>
        </p:nvSpPr>
        <p:spPr/>
        <p:txBody>
          <a:bodyPr/>
          <a:lstStyle>
            <a:lvl1pPr>
              <a:defRPr>
                <a:solidFill>
                  <a:schemeClr val="tx1"/>
                </a:solidFill>
              </a:defRPr>
            </a:lvl1pPr>
            <a:extLst/>
          </a:lstStyle>
          <a:p>
            <a:pPr>
              <a:defRPr/>
            </a:pPr>
            <a:endParaRPr lang="pl-PL"/>
          </a:p>
        </p:txBody>
      </p:sp>
      <p:sp>
        <p:nvSpPr>
          <p:cNvPr id="13" name="Symbol zastępczy numeru slajdu 6"/>
          <p:cNvSpPr>
            <a:spLocks noGrp="1"/>
          </p:cNvSpPr>
          <p:nvPr>
            <p:ph type="sldNum" sz="quarter" idx="12"/>
          </p:nvPr>
        </p:nvSpPr>
        <p:spPr/>
        <p:txBody>
          <a:bodyPr/>
          <a:lstStyle>
            <a:lvl1pPr>
              <a:defRPr/>
            </a:lvl1pPr>
          </a:lstStyle>
          <a:p>
            <a:fld id="{7017E8CB-5831-4073-BBBD-BC9FC0E32038}" type="slidenum">
              <a:rPr lang="pl-PL" altLang="pl-PL"/>
              <a:pPr/>
              <a:t>‹#›</a:t>
            </a:fld>
            <a:endParaRPr lang="pl-PL" altLang="pl-PL"/>
          </a:p>
        </p:txBody>
      </p:sp>
    </p:spTree>
    <p:extLst>
      <p:ext uri="{BB962C8B-B14F-4D97-AF65-F5344CB8AC3E}">
        <p14:creationId xmlns:p14="http://schemas.microsoft.com/office/powerpoint/2010/main" val="2192922396"/>
      </p:ext>
    </p:extLst>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Dowolny kształt 12"/>
          <p:cNvSpPr>
            <a:spLocks/>
          </p:cNvSpPr>
          <p:nvPr/>
        </p:nvSpPr>
        <p:spPr bwMode="auto">
          <a:xfrm>
            <a:off x="715963" y="5002213"/>
            <a:ext cx="3802062" cy="1443037"/>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12" name="Dowolny kształt 11"/>
          <p:cNvSpPr>
            <a:spLocks/>
          </p:cNvSpPr>
          <p:nvPr/>
        </p:nvSpPr>
        <p:spPr bwMode="auto">
          <a:xfrm>
            <a:off x="-53975" y="5784850"/>
            <a:ext cx="380206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14" name="Trójkąt prostokątny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cxnSp>
        <p:nvCxnSpPr>
          <p:cNvPr id="15" name="Łącznik prosty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Symbol zastępczy tytułu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lang="pl-PL" smtClean="0"/>
              <a:t>Kliknij, aby edytować styl</a:t>
            </a:r>
            <a:endParaRPr lang="en-US"/>
          </a:p>
        </p:txBody>
      </p:sp>
      <p:sp>
        <p:nvSpPr>
          <p:cNvPr id="1033" name="Symbol zastępczy tekstu 29"/>
          <p:cNvSpPr>
            <a:spLocks noGrp="1"/>
          </p:cNvSpPr>
          <p:nvPr>
            <p:ph type="body" idx="1"/>
          </p:nvPr>
        </p:nvSpPr>
        <p:spPr bwMode="auto">
          <a:xfrm>
            <a:off x="457200" y="1481138"/>
            <a:ext cx="8229600"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pl-PL" altLang="pl-PL" smtClean="0"/>
              <a:t>Kliknij, aby edytować style wzorca tekstu</a:t>
            </a:r>
          </a:p>
          <a:p>
            <a:pPr lvl="1"/>
            <a:r>
              <a:rPr lang="pl-PL" altLang="pl-PL" smtClean="0"/>
              <a:t>Drugi poziom</a:t>
            </a:r>
          </a:p>
          <a:p>
            <a:pPr lvl="2"/>
            <a:r>
              <a:rPr lang="pl-PL" altLang="pl-PL" smtClean="0"/>
              <a:t>Trzeci poziom</a:t>
            </a:r>
          </a:p>
          <a:p>
            <a:pPr lvl="3"/>
            <a:r>
              <a:rPr lang="pl-PL" altLang="pl-PL" smtClean="0"/>
              <a:t>Czwarty poziom</a:t>
            </a:r>
          </a:p>
          <a:p>
            <a:pPr lvl="4"/>
            <a:r>
              <a:rPr lang="pl-PL" altLang="pl-PL" smtClean="0"/>
              <a:t>Piąty poziom</a:t>
            </a:r>
            <a:endParaRPr lang="en-US" altLang="pl-PL" smtClean="0"/>
          </a:p>
        </p:txBody>
      </p:sp>
      <p:sp>
        <p:nvSpPr>
          <p:cNvPr id="10" name="Symbol zastępczy daty 9"/>
          <p:cNvSpPr>
            <a:spLocks noGrp="1"/>
          </p:cNvSpPr>
          <p:nvPr>
            <p:ph type="dt" sz="half" idx="2"/>
          </p:nvPr>
        </p:nvSpPr>
        <p:spPr>
          <a:xfrm>
            <a:off x="6727825" y="6408738"/>
            <a:ext cx="1919288" cy="365125"/>
          </a:xfrm>
          <a:prstGeom prst="rect">
            <a:avLst/>
          </a:prstGeom>
        </p:spPr>
        <p:txBody>
          <a:bodyPr vert="horz" anchor="b"/>
          <a:lstStyle>
            <a:lvl1pPr algn="l" eaLnBrk="1" fontAlgn="auto" latinLnBrk="0" hangingPunct="1">
              <a:spcBef>
                <a:spcPts val="0"/>
              </a:spcBef>
              <a:spcAft>
                <a:spcPts val="0"/>
              </a:spcAft>
              <a:defRPr kumimoji="0" sz="1000" smtClean="0">
                <a:solidFill>
                  <a:schemeClr val="tx1"/>
                </a:solidFill>
                <a:latin typeface="+mn-lt"/>
              </a:defRPr>
            </a:lvl1pPr>
            <a:extLst/>
          </a:lstStyle>
          <a:p>
            <a:pPr>
              <a:defRPr/>
            </a:pPr>
            <a:fld id="{949C9DC1-BC1F-4B94-9286-C8133DC7A525}" type="datetimeFigureOut">
              <a:rPr lang="pl-PL"/>
              <a:pPr>
                <a:defRPr/>
              </a:pPr>
              <a:t>10.02.2022</a:t>
            </a:fld>
            <a:endParaRPr lang="pl-PL"/>
          </a:p>
        </p:txBody>
      </p:sp>
      <p:sp>
        <p:nvSpPr>
          <p:cNvPr id="22" name="Symbol zastępczy stopki 21"/>
          <p:cNvSpPr>
            <a:spLocks noGrp="1"/>
          </p:cNvSpPr>
          <p:nvPr>
            <p:ph type="ftr" sz="quarter" idx="3"/>
          </p:nvPr>
        </p:nvSpPr>
        <p:spPr>
          <a:xfrm>
            <a:off x="4379913" y="6408738"/>
            <a:ext cx="2351087" cy="365125"/>
          </a:xfrm>
          <a:prstGeom prst="rect">
            <a:avLst/>
          </a:prstGeom>
        </p:spPr>
        <p:txBody>
          <a:bodyPr vert="horz" anchor="b"/>
          <a:lstStyle>
            <a:lvl1pPr algn="r" eaLnBrk="1" fontAlgn="auto" latinLnBrk="0" hangingPunct="1">
              <a:spcBef>
                <a:spcPts val="0"/>
              </a:spcBef>
              <a:spcAft>
                <a:spcPts val="0"/>
              </a:spcAft>
              <a:defRPr kumimoji="0" sz="1000">
                <a:solidFill>
                  <a:schemeClr val="tx1"/>
                </a:solidFill>
                <a:latin typeface="+mn-lt"/>
              </a:defRPr>
            </a:lvl1pPr>
            <a:extLst/>
          </a:lstStyle>
          <a:p>
            <a:pPr>
              <a:defRPr/>
            </a:pPr>
            <a:endParaRPr lang="pl-PL"/>
          </a:p>
        </p:txBody>
      </p:sp>
      <p:sp>
        <p:nvSpPr>
          <p:cNvPr id="18" name="Symbol zastępczy numeru slajdu 17"/>
          <p:cNvSpPr>
            <a:spLocks noGrp="1"/>
          </p:cNvSpPr>
          <p:nvPr>
            <p:ph type="sldNum" sz="quarter" idx="4"/>
          </p:nvPr>
        </p:nvSpPr>
        <p:spPr>
          <a:xfrm>
            <a:off x="8647113" y="6408738"/>
            <a:ext cx="366712" cy="365125"/>
          </a:xfrm>
          <a:prstGeom prst="rect">
            <a:avLst/>
          </a:prstGeom>
        </p:spPr>
        <p:txBody>
          <a:bodyPr vert="horz" wrap="square" lIns="91440" tIns="45720" rIns="91440" bIns="45720" numCol="1" anchor="b" anchorCtr="0" compatLnSpc="1">
            <a:prstTxWarp prst="textNoShape">
              <a:avLst/>
            </a:prstTxWarp>
          </a:bodyPr>
          <a:lstStyle>
            <a:lvl1pPr algn="r">
              <a:defRPr sz="1000">
                <a:latin typeface="Lucida Sans Unicode" panose="020B0602030504020204" pitchFamily="34" charset="0"/>
              </a:defRPr>
            </a:lvl1pPr>
          </a:lstStyle>
          <a:p>
            <a:fld id="{2BEF99F2-B005-47FA-BD26-6BB08E69317E}" type="slidenum">
              <a:rPr lang="pl-PL" altLang="pl-PL"/>
              <a:pPr/>
              <a:t>‹#›</a:t>
            </a:fld>
            <a:endParaRPr lang="pl-PL" altLang="pl-PL"/>
          </a:p>
        </p:txBody>
      </p:sp>
    </p:spTree>
  </p:cSld>
  <p:clrMap bg1="lt1" tx1="dk1" bg2="lt2" tx2="dk2" accent1="accent1" accent2="accent2" accent3="accent3" accent4="accent4" accent5="accent5" accent6="accent6" hlink="hlink" folHlink="folHlink"/>
  <p:sldLayoutIdLst>
    <p:sldLayoutId id="2147483755" r:id="rId1"/>
    <p:sldLayoutId id="2147483751" r:id="rId2"/>
    <p:sldLayoutId id="2147483756" r:id="rId3"/>
    <p:sldLayoutId id="2147483757" r:id="rId4"/>
    <p:sldLayoutId id="2147483758" r:id="rId5"/>
    <p:sldLayoutId id="2147483759" r:id="rId6"/>
    <p:sldLayoutId id="2147483752" r:id="rId7"/>
    <p:sldLayoutId id="2147483760" r:id="rId8"/>
    <p:sldLayoutId id="2147483761" r:id="rId9"/>
    <p:sldLayoutId id="2147483753" r:id="rId10"/>
    <p:sldLayoutId id="2147483754" r:id="rId11"/>
  </p:sldLayoutIdLst>
  <p:txStyles>
    <p:titleStyle>
      <a:lvl1pPr algn="l" rtl="0" fontAlgn="base">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fontAlgn="base">
        <a:spcBef>
          <a:spcPct val="0"/>
        </a:spcBef>
        <a:spcAft>
          <a:spcPct val="0"/>
        </a:spcAft>
        <a:defRPr sz="4100" b="1">
          <a:solidFill>
            <a:schemeClr val="tx2"/>
          </a:solidFill>
          <a:latin typeface="Lucida Sans Unicode" panose="020B0602030504020204" pitchFamily="34" charset="0"/>
        </a:defRPr>
      </a:lvl2pPr>
      <a:lvl3pPr algn="l" rtl="0" fontAlgn="base">
        <a:spcBef>
          <a:spcPct val="0"/>
        </a:spcBef>
        <a:spcAft>
          <a:spcPct val="0"/>
        </a:spcAft>
        <a:defRPr sz="4100" b="1">
          <a:solidFill>
            <a:schemeClr val="tx2"/>
          </a:solidFill>
          <a:latin typeface="Lucida Sans Unicode" panose="020B0602030504020204" pitchFamily="34" charset="0"/>
        </a:defRPr>
      </a:lvl3pPr>
      <a:lvl4pPr algn="l" rtl="0" fontAlgn="base">
        <a:spcBef>
          <a:spcPct val="0"/>
        </a:spcBef>
        <a:spcAft>
          <a:spcPct val="0"/>
        </a:spcAft>
        <a:defRPr sz="4100" b="1">
          <a:solidFill>
            <a:schemeClr val="tx2"/>
          </a:solidFill>
          <a:latin typeface="Lucida Sans Unicode" panose="020B0602030504020204" pitchFamily="34" charset="0"/>
        </a:defRPr>
      </a:lvl4pPr>
      <a:lvl5pPr algn="l" rtl="0" fontAlgn="base">
        <a:spcBef>
          <a:spcPct val="0"/>
        </a:spcBef>
        <a:spcAft>
          <a:spcPct val="0"/>
        </a:spcAft>
        <a:defRPr sz="4100" b="1">
          <a:solidFill>
            <a:schemeClr val="tx2"/>
          </a:solidFill>
          <a:latin typeface="Lucida Sans Unicode" panose="020B0602030504020204" pitchFamily="34" charset="0"/>
        </a:defRPr>
      </a:lvl5pPr>
      <a:lvl6pPr marL="457200" algn="l" rtl="0" fontAlgn="base">
        <a:spcBef>
          <a:spcPct val="0"/>
        </a:spcBef>
        <a:spcAft>
          <a:spcPct val="0"/>
        </a:spcAft>
        <a:defRPr sz="4100" b="1">
          <a:solidFill>
            <a:schemeClr val="tx2"/>
          </a:solidFill>
          <a:latin typeface="Lucida Sans Unicode" panose="020B0602030504020204" pitchFamily="34" charset="0"/>
        </a:defRPr>
      </a:lvl6pPr>
      <a:lvl7pPr marL="914400" algn="l" rtl="0" fontAlgn="base">
        <a:spcBef>
          <a:spcPct val="0"/>
        </a:spcBef>
        <a:spcAft>
          <a:spcPct val="0"/>
        </a:spcAft>
        <a:defRPr sz="4100" b="1">
          <a:solidFill>
            <a:schemeClr val="tx2"/>
          </a:solidFill>
          <a:latin typeface="Lucida Sans Unicode" panose="020B0602030504020204" pitchFamily="34" charset="0"/>
        </a:defRPr>
      </a:lvl7pPr>
      <a:lvl8pPr marL="1371600" algn="l" rtl="0" fontAlgn="base">
        <a:spcBef>
          <a:spcPct val="0"/>
        </a:spcBef>
        <a:spcAft>
          <a:spcPct val="0"/>
        </a:spcAft>
        <a:defRPr sz="4100" b="1">
          <a:solidFill>
            <a:schemeClr val="tx2"/>
          </a:solidFill>
          <a:latin typeface="Lucida Sans Unicode" panose="020B0602030504020204" pitchFamily="34" charset="0"/>
        </a:defRPr>
      </a:lvl8pPr>
      <a:lvl9pPr marL="1828800" algn="l" rtl="0" fontAlgn="base">
        <a:spcBef>
          <a:spcPct val="0"/>
        </a:spcBef>
        <a:spcAft>
          <a:spcPct val="0"/>
        </a:spcAft>
        <a:defRPr sz="4100" b="1">
          <a:solidFill>
            <a:schemeClr val="tx2"/>
          </a:solidFill>
          <a:latin typeface="Lucida Sans Unicode" panose="020B0602030504020204" pitchFamily="34" charset="0"/>
        </a:defRPr>
      </a:lvl9pPr>
      <a:extLst/>
    </p:titleStyle>
    <p:bodyStyle>
      <a:lvl1pPr marL="365125" indent="-255588" algn="l" rtl="0" fontAlgn="base">
        <a:spcBef>
          <a:spcPts val="400"/>
        </a:spcBef>
        <a:spcAft>
          <a:spcPct val="0"/>
        </a:spcAft>
        <a:buClr>
          <a:schemeClr val="accent1"/>
        </a:buClr>
        <a:buSzPct val="68000"/>
        <a:buFont typeface="Wingdings 3" panose="05040102010807070707" pitchFamily="18" charset="2"/>
        <a:buChar char=""/>
        <a:defRPr sz="2700" kern="1200">
          <a:solidFill>
            <a:schemeClr val="tx1"/>
          </a:solidFill>
          <a:latin typeface="+mn-lt"/>
          <a:ea typeface="+mn-ea"/>
          <a:cs typeface="+mn-cs"/>
        </a:defRPr>
      </a:lvl1pPr>
      <a:lvl2pPr marL="620713" indent="-228600" algn="l" rtl="0" fontAlgn="base">
        <a:spcBef>
          <a:spcPts val="325"/>
        </a:spcBef>
        <a:spcAft>
          <a:spcPct val="0"/>
        </a:spcAft>
        <a:buClr>
          <a:schemeClr val="accent1"/>
        </a:buClr>
        <a:buFont typeface="Verdana" panose="020B0604030504040204" pitchFamily="34" charset="0"/>
        <a:buChar char="◦"/>
        <a:defRPr sz="2300" kern="1200">
          <a:solidFill>
            <a:schemeClr val="tx1"/>
          </a:solidFill>
          <a:latin typeface="+mn-lt"/>
          <a:ea typeface="+mn-ea"/>
          <a:cs typeface="+mn-cs"/>
        </a:defRPr>
      </a:lvl2pPr>
      <a:lvl3pPr marL="858838" indent="-228600" algn="l" rtl="0" fontAlgn="base">
        <a:spcBef>
          <a:spcPts val="350"/>
        </a:spcBef>
        <a:spcAft>
          <a:spcPct val="0"/>
        </a:spcAft>
        <a:buClr>
          <a:schemeClr val="accent2"/>
        </a:buClr>
        <a:buSzPct val="100000"/>
        <a:buFont typeface="Wingdings 2" panose="05020102010507070707" pitchFamily="18" charset="2"/>
        <a:buChar char=""/>
        <a:defRPr sz="2100" kern="1200">
          <a:solidFill>
            <a:schemeClr val="tx1"/>
          </a:solidFill>
          <a:latin typeface="+mn-lt"/>
          <a:ea typeface="+mn-ea"/>
          <a:cs typeface="+mn-cs"/>
        </a:defRPr>
      </a:lvl3pPr>
      <a:lvl4pPr marL="1143000" indent="-228600" algn="l" rtl="0" fontAlgn="base">
        <a:spcBef>
          <a:spcPts val="350"/>
        </a:spcBef>
        <a:spcAft>
          <a:spcPct val="0"/>
        </a:spcAft>
        <a:buClr>
          <a:schemeClr val="accent2"/>
        </a:buClr>
        <a:buFont typeface="Wingdings 2" panose="05020102010507070707" pitchFamily="18" charset="2"/>
        <a:buChar char=""/>
        <a:defRPr sz="1900" kern="1200">
          <a:solidFill>
            <a:schemeClr val="tx1"/>
          </a:solidFill>
          <a:latin typeface="+mn-lt"/>
          <a:ea typeface="+mn-ea"/>
          <a:cs typeface="+mn-cs"/>
        </a:defRPr>
      </a:lvl4pPr>
      <a:lvl5pPr marL="1371600" indent="-228600" algn="l" rtl="0" fontAlgn="base">
        <a:spcBef>
          <a:spcPts val="350"/>
        </a:spcBef>
        <a:spcAft>
          <a:spcPct val="0"/>
        </a:spcAft>
        <a:buClr>
          <a:schemeClr val="accent2"/>
        </a:buClr>
        <a:buFont typeface="Wingdings 2" panose="05020102010507070707"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chart" Target="../charts/chart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chart" Target="../charts/chart13.xml"/><Relationship Id="rId2" Type="http://schemas.openxmlformats.org/officeDocument/2006/relationships/chart" Target="../charts/chart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chart" Target="../charts/chart15.xml"/><Relationship Id="rId2" Type="http://schemas.openxmlformats.org/officeDocument/2006/relationships/chart" Target="../charts/chart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chart" Target="../charts/chart17.xml"/><Relationship Id="rId2" Type="http://schemas.openxmlformats.org/officeDocument/2006/relationships/chart" Target="../charts/chart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chart" Target="../charts/chart1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chart" Target="../charts/chart20.xml"/><Relationship Id="rId2" Type="http://schemas.openxmlformats.org/officeDocument/2006/relationships/chart" Target="../charts/chart19.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chart" Target="../charts/chart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chart" Target="../charts/chart23.xml"/><Relationship Id="rId2" Type="http://schemas.openxmlformats.org/officeDocument/2006/relationships/chart" Target="../charts/chart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chart" Target="../charts/chart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chart" Target="../charts/chart26.xml"/><Relationship Id="rId2" Type="http://schemas.openxmlformats.org/officeDocument/2006/relationships/chart" Target="../charts/chart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chart" Target="../charts/chart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chart" Target="../charts/chart29.xml"/><Relationship Id="rId2" Type="http://schemas.openxmlformats.org/officeDocument/2006/relationships/chart" Target="../charts/chart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chart" Target="../charts/chart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chart" Target="../charts/chart32.xml"/><Relationship Id="rId2" Type="http://schemas.openxmlformats.org/officeDocument/2006/relationships/chart" Target="../charts/chart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chart" Target="../charts/chart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chart" Target="../charts/chart35.xml"/><Relationship Id="rId2" Type="http://schemas.openxmlformats.org/officeDocument/2006/relationships/chart" Target="../charts/chart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chart" Target="../charts/chart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chart" Target="../charts/chart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chart" Target="../charts/chart39.xml"/><Relationship Id="rId2" Type="http://schemas.openxmlformats.org/officeDocument/2006/relationships/chart" Target="../charts/chart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chart" Target="../charts/chart40.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chart" Target="../charts/chart42.xml"/><Relationship Id="rId2" Type="http://schemas.openxmlformats.org/officeDocument/2006/relationships/chart" Target="../charts/chart41.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chart" Target="../charts/chart43.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chart" Target="../charts/chart45.xml"/><Relationship Id="rId2" Type="http://schemas.openxmlformats.org/officeDocument/2006/relationships/chart" Target="../charts/chart44.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chart" Target="../charts/chart46.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chart" Target="../charts/chart47.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chart" Target="../charts/chart49.xml"/><Relationship Id="rId2" Type="http://schemas.openxmlformats.org/officeDocument/2006/relationships/chart" Target="../charts/chart48.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2" Type="http://schemas.openxmlformats.org/officeDocument/2006/relationships/chart" Target="../charts/chart50.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chart" Target="../charts/chart51.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0" y="1752601"/>
            <a:ext cx="9144000" cy="1829761"/>
          </a:xfrm>
        </p:spPr>
        <p:txBody>
          <a:bodyPr>
            <a:normAutofit fontScale="90000"/>
          </a:bodyPr>
          <a:lstStyle/>
          <a:p>
            <a:pPr algn="ctr" fontAlgn="auto">
              <a:spcAft>
                <a:spcPts val="0"/>
              </a:spcAft>
              <a:defRPr/>
            </a:pPr>
            <a:r>
              <a:rPr lang="pl-PL" dirty="0" smtClean="0">
                <a:solidFill>
                  <a:schemeClr val="tx1"/>
                </a:solidFill>
              </a:rPr>
              <a:t>Bilans inwestycyjny miasta Chojnice na przestrzeni lat 1998-2011.</a:t>
            </a:r>
            <a:endParaRPr lang="pl-PL" dirty="0">
              <a:solidFill>
                <a:schemeClr val="tx1"/>
              </a:solidFill>
            </a:endParaRPr>
          </a:p>
        </p:txBody>
      </p:sp>
      <p:sp>
        <p:nvSpPr>
          <p:cNvPr id="3" name="Podtytuł 2"/>
          <p:cNvSpPr>
            <a:spLocks noGrp="1"/>
          </p:cNvSpPr>
          <p:nvPr>
            <p:ph type="subTitle" idx="1"/>
          </p:nvPr>
        </p:nvSpPr>
        <p:spPr>
          <a:xfrm>
            <a:off x="685800" y="3611563"/>
            <a:ext cx="7772400" cy="1200150"/>
          </a:xfrm>
        </p:spPr>
        <p:txBody>
          <a:bodyPr>
            <a:normAutofit/>
          </a:bodyPr>
          <a:lstStyle/>
          <a:p>
            <a:pPr marR="0">
              <a:lnSpc>
                <a:spcPct val="90000"/>
              </a:lnSpc>
            </a:pPr>
            <a:r>
              <a:rPr lang="pl-PL" altLang="pl-PL" sz="2500" smtClean="0">
                <a:solidFill>
                  <a:schemeClr val="tx1"/>
                </a:solidFill>
              </a:rPr>
              <a:t>Opracowanie wykonano na podstawie sprawozdań Burmistrza Miasta Chojnice             z wykonania budżetów za lata 1998-2011.</a:t>
            </a:r>
          </a:p>
          <a:p>
            <a:pPr marR="0">
              <a:lnSpc>
                <a:spcPct val="90000"/>
              </a:lnSpc>
            </a:pPr>
            <a:endParaRPr lang="pl-PL" altLang="pl-PL" sz="250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ytuł 2"/>
          <p:cNvSpPr>
            <a:spLocks noGrp="1"/>
          </p:cNvSpPr>
          <p:nvPr>
            <p:ph type="title"/>
          </p:nvPr>
        </p:nvSpPr>
        <p:spPr>
          <a:xfrm>
            <a:off x="0" y="0"/>
            <a:ext cx="9144000" cy="857232"/>
          </a:xfrm>
        </p:spPr>
        <p:txBody>
          <a:bodyPr/>
          <a:lstStyle/>
          <a:p>
            <a:pPr algn="ctr" fontAlgn="auto">
              <a:spcAft>
                <a:spcPts val="0"/>
              </a:spcAft>
              <a:defRPr/>
            </a:pPr>
            <a:r>
              <a:rPr lang="pl-PL" sz="2000" dirty="0" smtClean="0">
                <a:solidFill>
                  <a:schemeClr val="tx1"/>
                </a:solidFill>
              </a:rPr>
              <a:t>Źródła finansowania </a:t>
            </a:r>
            <a:r>
              <a:rPr lang="pl-PL" sz="2000" u="sng" dirty="0" smtClean="0">
                <a:solidFill>
                  <a:schemeClr val="tx1"/>
                </a:solidFill>
              </a:rPr>
              <a:t>wydatków inwestycyjnych własnych </a:t>
            </a:r>
            <a:r>
              <a:rPr lang="pl-PL" sz="2000" dirty="0" smtClean="0">
                <a:solidFill>
                  <a:schemeClr val="tx1"/>
                </a:solidFill>
              </a:rPr>
              <a:t>Gminy Miejskiej Chojnice na przestrzeni lat 1998-2011.</a:t>
            </a:r>
            <a:endParaRPr lang="pl-PL" sz="2000" dirty="0">
              <a:solidFill>
                <a:schemeClr val="tx1"/>
              </a:solidFill>
            </a:endParaRPr>
          </a:p>
        </p:txBody>
      </p:sp>
      <p:graphicFrame>
        <p:nvGraphicFramePr>
          <p:cNvPr id="4" name="Tabela 3"/>
          <p:cNvGraphicFramePr>
            <a:graphicFrameLocks noGrp="1"/>
          </p:cNvGraphicFramePr>
          <p:nvPr/>
        </p:nvGraphicFramePr>
        <p:xfrm>
          <a:off x="827088" y="981075"/>
          <a:ext cx="7705725" cy="5219700"/>
        </p:xfrm>
        <a:graphic>
          <a:graphicData uri="http://schemas.openxmlformats.org/drawingml/2006/table">
            <a:tbl>
              <a:tblPr/>
              <a:tblGrid>
                <a:gridCol w="1572262"/>
                <a:gridCol w="2915237"/>
                <a:gridCol w="3218226"/>
              </a:tblGrid>
              <a:tr h="609529">
                <a:tc>
                  <a:txBody>
                    <a:bodyPr/>
                    <a:lstStyle/>
                    <a:p>
                      <a:pPr algn="ctr" fontAlgn="t"/>
                      <a:r>
                        <a:rPr lang="pl-PL" sz="2000" b="1" i="0" u="none" strike="noStrike" dirty="0">
                          <a:latin typeface="Times New Roman" pitchFamily="18" charset="0"/>
                          <a:cs typeface="Times New Roman" pitchFamily="18" charset="0"/>
                        </a:rPr>
                        <a:t>rok</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t"/>
                      <a:r>
                        <a:rPr lang="pl-PL" sz="2000" b="1" i="0" u="none" strike="noStrike" dirty="0">
                          <a:latin typeface="Times New Roman" pitchFamily="18" charset="0"/>
                          <a:cs typeface="Times New Roman" pitchFamily="18" charset="0"/>
                        </a:rPr>
                        <a:t>środki własne</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t"/>
                      <a:r>
                        <a:rPr lang="pl-PL" sz="2000" b="1" i="0" u="none" strike="noStrike" dirty="0">
                          <a:latin typeface="Times New Roman" pitchFamily="18" charset="0"/>
                          <a:cs typeface="Times New Roman" pitchFamily="18" charset="0"/>
                        </a:rPr>
                        <a:t>środki </a:t>
                      </a:r>
                      <a:r>
                        <a:rPr lang="pl-PL" sz="2000" b="1" i="0" u="none" strike="noStrike" dirty="0" smtClean="0">
                          <a:latin typeface="Times New Roman" pitchFamily="18" charset="0"/>
                          <a:cs typeface="Times New Roman" pitchFamily="18" charset="0"/>
                        </a:rPr>
                        <a:t>zewnętrzne </a:t>
                      </a:r>
                      <a:r>
                        <a:rPr lang="pl-PL" sz="2000" b="1" i="0" u="none" strike="noStrike" dirty="0">
                          <a:latin typeface="Times New Roman" pitchFamily="18" charset="0"/>
                          <a:cs typeface="Times New Roman" pitchFamily="18" charset="0"/>
                        </a:rPr>
                        <a:t>(bezzwrotne)</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r>
              <a:tr h="304764">
                <a:tc>
                  <a:txBody>
                    <a:bodyPr/>
                    <a:lstStyle/>
                    <a:p>
                      <a:pPr algn="ctr" fontAlgn="b"/>
                      <a:r>
                        <a:rPr lang="pl-PL" sz="2000" b="1" i="0" u="none" strike="noStrike">
                          <a:solidFill>
                            <a:srgbClr val="000000"/>
                          </a:solidFill>
                          <a:latin typeface="Times New Roman" pitchFamily="18" charset="0"/>
                          <a:cs typeface="Times New Roman" pitchFamily="18" charset="0"/>
                        </a:rPr>
                        <a:t>1998</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b"/>
                      <a:r>
                        <a:rPr lang="pl-PL" sz="2000" b="0" i="0" u="none" strike="noStrike" dirty="0">
                          <a:latin typeface="Times New Roman" pitchFamily="18" charset="0"/>
                          <a:cs typeface="Times New Roman" pitchFamily="18" charset="0"/>
                        </a:rPr>
                        <a:t>4 801 900,00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b"/>
                      <a:r>
                        <a:rPr lang="pl-PL" sz="2000" b="0" i="0" u="none" strike="noStrike">
                          <a:latin typeface="Times New Roman" pitchFamily="18" charset="0"/>
                          <a:cs typeface="Times New Roman" pitchFamily="18" charset="0"/>
                        </a:rPr>
                        <a:t>10 000,00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r>
              <a:tr h="304764">
                <a:tc>
                  <a:txBody>
                    <a:bodyPr/>
                    <a:lstStyle/>
                    <a:p>
                      <a:pPr algn="ctr" fontAlgn="b"/>
                      <a:r>
                        <a:rPr lang="pl-PL" sz="2000" b="1" i="0" u="none" strike="noStrike">
                          <a:solidFill>
                            <a:srgbClr val="000000"/>
                          </a:solidFill>
                          <a:latin typeface="Times New Roman" pitchFamily="18" charset="0"/>
                          <a:cs typeface="Times New Roman" pitchFamily="18" charset="0"/>
                        </a:rPr>
                        <a:t>1999</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b"/>
                      <a:r>
                        <a:rPr lang="pl-PL" sz="2000" b="0" i="0" u="none" strike="noStrike" dirty="0">
                          <a:latin typeface="Times New Roman" pitchFamily="18" charset="0"/>
                          <a:cs typeface="Times New Roman" pitchFamily="18" charset="0"/>
                        </a:rPr>
                        <a:t>5 720 025,00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b"/>
                      <a:r>
                        <a:rPr lang="pl-PL" sz="2000" b="0" i="0" u="none" strike="noStrike">
                          <a:latin typeface="Times New Roman" pitchFamily="18" charset="0"/>
                          <a:cs typeface="Times New Roman" pitchFamily="18" charset="0"/>
                        </a:rPr>
                        <a:t>222 167,00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r>
              <a:tr h="332878">
                <a:tc>
                  <a:txBody>
                    <a:bodyPr/>
                    <a:lstStyle/>
                    <a:p>
                      <a:pPr algn="ctr" fontAlgn="b"/>
                      <a:r>
                        <a:rPr lang="pl-PL" sz="2000" b="1" i="0" u="none" strike="noStrike" dirty="0">
                          <a:solidFill>
                            <a:srgbClr val="000000"/>
                          </a:solidFill>
                          <a:latin typeface="Times New Roman" pitchFamily="18" charset="0"/>
                          <a:cs typeface="Times New Roman" pitchFamily="18" charset="0"/>
                        </a:rPr>
                        <a:t>2000</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b"/>
                      <a:r>
                        <a:rPr lang="pl-PL" sz="2000" b="0" i="0" u="none" strike="noStrike" dirty="0">
                          <a:latin typeface="Times New Roman" pitchFamily="18" charset="0"/>
                          <a:cs typeface="Times New Roman" pitchFamily="18" charset="0"/>
                        </a:rPr>
                        <a:t>12 211 435,00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b"/>
                      <a:r>
                        <a:rPr lang="pl-PL" sz="2000" b="0" i="0" u="none" strike="noStrike">
                          <a:latin typeface="Times New Roman" pitchFamily="18" charset="0"/>
                          <a:cs typeface="Times New Roman" pitchFamily="18" charset="0"/>
                        </a:rPr>
                        <a:t>3 568 550,00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r>
              <a:tr h="304764">
                <a:tc>
                  <a:txBody>
                    <a:bodyPr/>
                    <a:lstStyle/>
                    <a:p>
                      <a:pPr algn="ctr" fontAlgn="b"/>
                      <a:r>
                        <a:rPr lang="pl-PL" sz="2000" b="1" i="0" u="none" strike="noStrike">
                          <a:solidFill>
                            <a:srgbClr val="000000"/>
                          </a:solidFill>
                          <a:latin typeface="Times New Roman" pitchFamily="18" charset="0"/>
                          <a:cs typeface="Times New Roman" pitchFamily="18" charset="0"/>
                        </a:rPr>
                        <a:t>2001</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b"/>
                      <a:r>
                        <a:rPr lang="pl-PL" sz="2000" b="0" i="0" u="none" strike="noStrike" dirty="0">
                          <a:latin typeface="Times New Roman" pitchFamily="18" charset="0"/>
                          <a:cs typeface="Times New Roman" pitchFamily="18" charset="0"/>
                        </a:rPr>
                        <a:t>12 723 349,00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b"/>
                      <a:r>
                        <a:rPr lang="pl-PL" sz="2000" b="0" i="0" u="none" strike="noStrike">
                          <a:latin typeface="Times New Roman" pitchFamily="18" charset="0"/>
                          <a:cs typeface="Times New Roman" pitchFamily="18" charset="0"/>
                        </a:rPr>
                        <a:t>248 250,00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r>
              <a:tr h="304764">
                <a:tc>
                  <a:txBody>
                    <a:bodyPr/>
                    <a:lstStyle/>
                    <a:p>
                      <a:pPr algn="ctr" fontAlgn="b"/>
                      <a:r>
                        <a:rPr lang="pl-PL" sz="2000" b="1" i="0" u="none" strike="noStrike">
                          <a:solidFill>
                            <a:srgbClr val="000000"/>
                          </a:solidFill>
                          <a:latin typeface="Times New Roman" pitchFamily="18" charset="0"/>
                          <a:cs typeface="Times New Roman" pitchFamily="18" charset="0"/>
                        </a:rPr>
                        <a:t>2002</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b"/>
                      <a:r>
                        <a:rPr lang="pl-PL" sz="2000" b="0" i="0" u="none" strike="noStrike" dirty="0">
                          <a:latin typeface="Times New Roman" pitchFamily="18" charset="0"/>
                          <a:cs typeface="Times New Roman" pitchFamily="18" charset="0"/>
                        </a:rPr>
                        <a:t>6 677 015,00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b"/>
                      <a:r>
                        <a:rPr lang="pl-PL" sz="2000" b="0" i="0" u="none" strike="noStrike" dirty="0">
                          <a:latin typeface="Times New Roman" pitchFamily="18" charset="0"/>
                          <a:cs typeface="Times New Roman" pitchFamily="18" charset="0"/>
                        </a:rPr>
                        <a:t>860 000,00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r>
              <a:tr h="304764">
                <a:tc>
                  <a:txBody>
                    <a:bodyPr/>
                    <a:lstStyle/>
                    <a:p>
                      <a:pPr algn="ctr" fontAlgn="b"/>
                      <a:r>
                        <a:rPr lang="pl-PL" sz="2000" b="1" i="0" u="none" strike="noStrike">
                          <a:solidFill>
                            <a:srgbClr val="000000"/>
                          </a:solidFill>
                          <a:latin typeface="Times New Roman" pitchFamily="18" charset="0"/>
                          <a:cs typeface="Times New Roman" pitchFamily="18" charset="0"/>
                        </a:rPr>
                        <a:t>2003</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b"/>
                      <a:r>
                        <a:rPr lang="pl-PL" sz="2000" b="0" i="0" u="none" strike="noStrike">
                          <a:latin typeface="Times New Roman" pitchFamily="18" charset="0"/>
                          <a:cs typeface="Times New Roman" pitchFamily="18" charset="0"/>
                        </a:rPr>
                        <a:t>1 324 138,00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b"/>
                      <a:r>
                        <a:rPr lang="pl-PL" sz="2000" b="0" i="0" u="none" strike="noStrike" dirty="0">
                          <a:latin typeface="Times New Roman" pitchFamily="18" charset="0"/>
                          <a:cs typeface="Times New Roman" pitchFamily="18" charset="0"/>
                        </a:rPr>
                        <a:t>10 800,00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r>
              <a:tr h="304764">
                <a:tc>
                  <a:txBody>
                    <a:bodyPr/>
                    <a:lstStyle/>
                    <a:p>
                      <a:pPr algn="ctr" fontAlgn="b"/>
                      <a:r>
                        <a:rPr lang="pl-PL" sz="2000" b="1" i="0" u="none" strike="noStrike">
                          <a:solidFill>
                            <a:srgbClr val="000000"/>
                          </a:solidFill>
                          <a:latin typeface="Times New Roman" pitchFamily="18" charset="0"/>
                          <a:cs typeface="Times New Roman" pitchFamily="18" charset="0"/>
                        </a:rPr>
                        <a:t>2004</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b"/>
                      <a:r>
                        <a:rPr lang="pl-PL" sz="2000" b="0" i="0" u="none" strike="noStrike">
                          <a:latin typeface="Times New Roman" pitchFamily="18" charset="0"/>
                          <a:cs typeface="Times New Roman" pitchFamily="18" charset="0"/>
                        </a:rPr>
                        <a:t>8 826 650,00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b"/>
                      <a:r>
                        <a:rPr lang="pl-PL" sz="2000" b="0" i="0" u="none" strike="noStrike" dirty="0">
                          <a:latin typeface="Times New Roman" pitchFamily="18" charset="0"/>
                          <a:cs typeface="Times New Roman" pitchFamily="18" charset="0"/>
                        </a:rPr>
                        <a:t>158 000,00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r>
              <a:tr h="304764">
                <a:tc>
                  <a:txBody>
                    <a:bodyPr/>
                    <a:lstStyle/>
                    <a:p>
                      <a:pPr algn="ctr" fontAlgn="b"/>
                      <a:r>
                        <a:rPr lang="pl-PL" sz="2000" b="1" i="0" u="none" strike="noStrike">
                          <a:solidFill>
                            <a:srgbClr val="000000"/>
                          </a:solidFill>
                          <a:latin typeface="Times New Roman" pitchFamily="18" charset="0"/>
                          <a:cs typeface="Times New Roman" pitchFamily="18" charset="0"/>
                        </a:rPr>
                        <a:t>2005</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b"/>
                      <a:r>
                        <a:rPr lang="pl-PL" sz="2000" b="0" i="0" u="none" strike="noStrike">
                          <a:latin typeface="Times New Roman" pitchFamily="18" charset="0"/>
                          <a:cs typeface="Times New Roman" pitchFamily="18" charset="0"/>
                        </a:rPr>
                        <a:t>6 365 415,00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b"/>
                      <a:r>
                        <a:rPr lang="pl-PL" sz="2000" b="0" i="0" u="none" strike="noStrike" dirty="0">
                          <a:latin typeface="Times New Roman" pitchFamily="18" charset="0"/>
                          <a:cs typeface="Times New Roman" pitchFamily="18" charset="0"/>
                        </a:rPr>
                        <a:t>1 047 595,00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r>
              <a:tr h="304764">
                <a:tc>
                  <a:txBody>
                    <a:bodyPr/>
                    <a:lstStyle/>
                    <a:p>
                      <a:pPr algn="ctr" fontAlgn="b"/>
                      <a:r>
                        <a:rPr lang="pl-PL" sz="2000" b="1" i="0" u="none" strike="noStrike">
                          <a:solidFill>
                            <a:srgbClr val="000000"/>
                          </a:solidFill>
                          <a:latin typeface="Times New Roman" pitchFamily="18" charset="0"/>
                          <a:cs typeface="Times New Roman" pitchFamily="18" charset="0"/>
                        </a:rPr>
                        <a:t>2006</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b"/>
                      <a:r>
                        <a:rPr lang="pl-PL" sz="2000" b="0" i="0" u="none" strike="noStrike">
                          <a:latin typeface="Times New Roman" pitchFamily="18" charset="0"/>
                          <a:cs typeface="Times New Roman" pitchFamily="18" charset="0"/>
                        </a:rPr>
                        <a:t>21 640 754,00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b"/>
                      <a:r>
                        <a:rPr lang="pl-PL" sz="2000" b="0" i="0" u="none" strike="noStrike" dirty="0">
                          <a:latin typeface="Times New Roman" pitchFamily="18" charset="0"/>
                          <a:cs typeface="Times New Roman" pitchFamily="18" charset="0"/>
                        </a:rPr>
                        <a:t>13 927 412,00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r>
              <a:tr h="304764">
                <a:tc>
                  <a:txBody>
                    <a:bodyPr/>
                    <a:lstStyle/>
                    <a:p>
                      <a:pPr algn="ctr" fontAlgn="b"/>
                      <a:r>
                        <a:rPr lang="pl-PL" sz="2000" b="1" i="0" u="none" strike="noStrike">
                          <a:solidFill>
                            <a:srgbClr val="000000"/>
                          </a:solidFill>
                          <a:latin typeface="Times New Roman" pitchFamily="18" charset="0"/>
                          <a:cs typeface="Times New Roman" pitchFamily="18" charset="0"/>
                        </a:rPr>
                        <a:t>2007</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b"/>
                      <a:r>
                        <a:rPr lang="pl-PL" sz="2000" b="0" i="0" u="none" strike="noStrike">
                          <a:latin typeface="Times New Roman" pitchFamily="18" charset="0"/>
                          <a:cs typeface="Times New Roman" pitchFamily="18" charset="0"/>
                        </a:rPr>
                        <a:t>12 793 840,00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b"/>
                      <a:r>
                        <a:rPr lang="pl-PL" sz="2000" b="0" i="0" u="none" strike="noStrike" dirty="0">
                          <a:latin typeface="Times New Roman" pitchFamily="18" charset="0"/>
                          <a:cs typeface="Times New Roman" pitchFamily="18" charset="0"/>
                        </a:rPr>
                        <a:t>3 099 526,00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r>
              <a:tr h="304764">
                <a:tc>
                  <a:txBody>
                    <a:bodyPr/>
                    <a:lstStyle/>
                    <a:p>
                      <a:pPr algn="ctr" fontAlgn="b"/>
                      <a:r>
                        <a:rPr lang="pl-PL" sz="2000" b="1" i="0" u="none" strike="noStrike">
                          <a:solidFill>
                            <a:srgbClr val="000000"/>
                          </a:solidFill>
                          <a:latin typeface="Times New Roman" pitchFamily="18" charset="0"/>
                          <a:cs typeface="Times New Roman" pitchFamily="18" charset="0"/>
                        </a:rPr>
                        <a:t>2008</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b"/>
                      <a:r>
                        <a:rPr lang="pl-PL" sz="2000" b="0" i="0" u="none" strike="noStrike">
                          <a:latin typeface="Times New Roman" pitchFamily="18" charset="0"/>
                          <a:cs typeface="Times New Roman" pitchFamily="18" charset="0"/>
                        </a:rPr>
                        <a:t>11 246 362,00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b"/>
                      <a:r>
                        <a:rPr lang="pl-PL" sz="2000" b="0" i="0" u="none" strike="noStrike" dirty="0">
                          <a:latin typeface="Times New Roman" pitchFamily="18" charset="0"/>
                          <a:cs typeface="Times New Roman" pitchFamily="18" charset="0"/>
                        </a:rPr>
                        <a:t>640 247,00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r>
              <a:tr h="304764">
                <a:tc>
                  <a:txBody>
                    <a:bodyPr/>
                    <a:lstStyle/>
                    <a:p>
                      <a:pPr algn="ctr" fontAlgn="b"/>
                      <a:r>
                        <a:rPr lang="pl-PL" sz="2000" b="1" i="0" u="none" strike="noStrike">
                          <a:solidFill>
                            <a:srgbClr val="000000"/>
                          </a:solidFill>
                          <a:latin typeface="Times New Roman" pitchFamily="18" charset="0"/>
                          <a:cs typeface="Times New Roman" pitchFamily="18" charset="0"/>
                        </a:rPr>
                        <a:t>2009</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b"/>
                      <a:r>
                        <a:rPr lang="pl-PL" sz="2000" b="0" i="0" u="none" strike="noStrike">
                          <a:latin typeface="Times New Roman" pitchFamily="18" charset="0"/>
                          <a:cs typeface="Times New Roman" pitchFamily="18" charset="0"/>
                        </a:rPr>
                        <a:t>23 374 710,00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b"/>
                      <a:r>
                        <a:rPr lang="pl-PL" sz="2000" b="0" i="0" u="none" strike="noStrike" dirty="0">
                          <a:latin typeface="Times New Roman" pitchFamily="18" charset="0"/>
                          <a:cs typeface="Times New Roman" pitchFamily="18" charset="0"/>
                        </a:rPr>
                        <a:t>4 640 985,00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r>
              <a:tr h="304764">
                <a:tc>
                  <a:txBody>
                    <a:bodyPr/>
                    <a:lstStyle/>
                    <a:p>
                      <a:pPr algn="ctr" fontAlgn="b"/>
                      <a:r>
                        <a:rPr lang="pl-PL" sz="2000" b="1" i="0" u="none" strike="noStrike">
                          <a:solidFill>
                            <a:srgbClr val="000000"/>
                          </a:solidFill>
                          <a:latin typeface="Times New Roman" pitchFamily="18" charset="0"/>
                          <a:cs typeface="Times New Roman" pitchFamily="18" charset="0"/>
                        </a:rPr>
                        <a:t>2010</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b"/>
                      <a:r>
                        <a:rPr lang="pl-PL" sz="2000" b="0" i="0" u="none" strike="noStrike">
                          <a:latin typeface="Times New Roman" pitchFamily="18" charset="0"/>
                          <a:cs typeface="Times New Roman" pitchFamily="18" charset="0"/>
                        </a:rPr>
                        <a:t>13 760 309,38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b"/>
                      <a:r>
                        <a:rPr lang="pl-PL" sz="2000" b="0" i="0" u="none" strike="noStrike" dirty="0">
                          <a:latin typeface="Times New Roman" pitchFamily="18" charset="0"/>
                          <a:cs typeface="Times New Roman" pitchFamily="18" charset="0"/>
                        </a:rPr>
                        <a:t>15 714 334,16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r>
              <a:tr h="315357">
                <a:tc>
                  <a:txBody>
                    <a:bodyPr/>
                    <a:lstStyle/>
                    <a:p>
                      <a:pPr algn="ctr" fontAlgn="b"/>
                      <a:r>
                        <a:rPr lang="pl-PL" sz="2000" b="1" i="0" u="none" strike="noStrike">
                          <a:solidFill>
                            <a:srgbClr val="000000"/>
                          </a:solidFill>
                          <a:latin typeface="Times New Roman" pitchFamily="18" charset="0"/>
                          <a:cs typeface="Times New Roman" pitchFamily="18" charset="0"/>
                        </a:rPr>
                        <a:t>2011</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b"/>
                      <a:r>
                        <a:rPr lang="pl-PL" sz="2000" b="0" i="0" u="none" strike="noStrike">
                          <a:latin typeface="Times New Roman" pitchFamily="18" charset="0"/>
                          <a:cs typeface="Times New Roman" pitchFamily="18" charset="0"/>
                        </a:rPr>
                        <a:t>13 207 065,41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b"/>
                      <a:r>
                        <a:rPr lang="pl-PL" sz="2000" b="0" i="0" u="none" strike="noStrike" dirty="0">
                          <a:latin typeface="Times New Roman" pitchFamily="18" charset="0"/>
                          <a:cs typeface="Times New Roman" pitchFamily="18" charset="0"/>
                        </a:rPr>
                        <a:t>3 990 649,66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r>
              <a:tr h="304764">
                <a:tc>
                  <a:txBody>
                    <a:bodyPr/>
                    <a:lstStyle/>
                    <a:p>
                      <a:pPr algn="ctr" fontAlgn="b"/>
                      <a:r>
                        <a:rPr lang="pl-PL" sz="2000" b="1" i="0" u="none" strike="noStrike">
                          <a:latin typeface="Times New Roman" pitchFamily="18" charset="0"/>
                          <a:cs typeface="Times New Roman" pitchFamily="18" charset="0"/>
                        </a:rPr>
                        <a:t>razem:</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b"/>
                      <a:r>
                        <a:rPr lang="pl-PL" sz="2000" b="1" i="0" u="none" strike="noStrike">
                          <a:latin typeface="Times New Roman" pitchFamily="18" charset="0"/>
                          <a:cs typeface="Times New Roman" pitchFamily="18" charset="0"/>
                        </a:rPr>
                        <a:t>154 672 967,79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b"/>
                      <a:r>
                        <a:rPr lang="pl-PL" sz="2000" b="1" i="0" u="none" strike="noStrike" dirty="0">
                          <a:latin typeface="Times New Roman" pitchFamily="18" charset="0"/>
                          <a:cs typeface="Times New Roman" pitchFamily="18" charset="0"/>
                        </a:rPr>
                        <a:t>48 138 515,82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ytuł 2"/>
          <p:cNvSpPr>
            <a:spLocks noGrp="1"/>
          </p:cNvSpPr>
          <p:nvPr>
            <p:ph type="title"/>
          </p:nvPr>
        </p:nvSpPr>
        <p:spPr>
          <a:xfrm>
            <a:off x="0" y="0"/>
            <a:ext cx="9144000" cy="1071546"/>
          </a:xfrm>
        </p:spPr>
        <p:txBody>
          <a:bodyPr/>
          <a:lstStyle/>
          <a:p>
            <a:pPr algn="ctr" fontAlgn="auto">
              <a:spcAft>
                <a:spcPts val="0"/>
              </a:spcAft>
              <a:defRPr/>
            </a:pPr>
            <a:r>
              <a:rPr lang="pl-PL" sz="2000" dirty="0" smtClean="0">
                <a:solidFill>
                  <a:schemeClr val="tx1"/>
                </a:solidFill>
              </a:rPr>
              <a:t>Źródła finansowania </a:t>
            </a:r>
            <a:r>
              <a:rPr lang="pl-PL" sz="2000" u="sng" dirty="0" smtClean="0">
                <a:solidFill>
                  <a:schemeClr val="tx1"/>
                </a:solidFill>
              </a:rPr>
              <a:t>inwestycji własnych </a:t>
            </a:r>
            <a:r>
              <a:rPr lang="pl-PL" sz="2000" dirty="0" smtClean="0">
                <a:solidFill>
                  <a:schemeClr val="tx1"/>
                </a:solidFill>
              </a:rPr>
              <a:t>w Gminie Miejskiej Chojnice w latach 1998-2011.</a:t>
            </a:r>
            <a:endParaRPr lang="pl-PL" sz="2000" dirty="0">
              <a:solidFill>
                <a:schemeClr val="tx1"/>
              </a:solidFill>
            </a:endParaRPr>
          </a:p>
        </p:txBody>
      </p:sp>
      <p:graphicFrame>
        <p:nvGraphicFramePr>
          <p:cNvPr id="4" name="Symbol zastępczy zawartości 3"/>
          <p:cNvGraphicFramePr>
            <a:graphicFrameLocks noGrp="1"/>
          </p:cNvGraphicFramePr>
          <p:nvPr>
            <p:ph idx="1"/>
          </p:nvPr>
        </p:nvGraphicFramePr>
        <p:xfrm>
          <a:off x="0" y="928670"/>
          <a:ext cx="9144000" cy="5524666"/>
        </p:xfrm>
        <a:graphic>
          <a:graphicData uri="http://schemas.openxmlformats.org/drawingml/2006/chart">
            <c:chart xmlns:c="http://schemas.openxmlformats.org/drawingml/2006/chart" xmlns:r="http://schemas.openxmlformats.org/officeDocument/2006/relationships" r:id="rId2"/>
          </a:graphicData>
        </a:graphic>
      </p:graphicFrame>
      <p:sp>
        <p:nvSpPr>
          <p:cNvPr id="19460" name="pole tekstowe 4"/>
          <p:cNvSpPr txBox="1">
            <a:spLocks noChangeArrowheads="1"/>
          </p:cNvSpPr>
          <p:nvPr/>
        </p:nvSpPr>
        <p:spPr bwMode="auto">
          <a:xfrm>
            <a:off x="4859338" y="5949950"/>
            <a:ext cx="1152525" cy="26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Lucida Sans Unicode" panose="020B0602030504020204" pitchFamily="34" charset="0"/>
              </a:defRPr>
            </a:lvl1pPr>
            <a:lvl2pPr marL="742950" indent="-285750">
              <a:defRPr>
                <a:solidFill>
                  <a:schemeClr val="tx1"/>
                </a:solidFill>
                <a:latin typeface="Lucida Sans Unicode" panose="020B0602030504020204" pitchFamily="34" charset="0"/>
              </a:defRPr>
            </a:lvl2pPr>
            <a:lvl3pPr marL="1143000" indent="-228600">
              <a:defRPr>
                <a:solidFill>
                  <a:schemeClr val="tx1"/>
                </a:solidFill>
                <a:latin typeface="Lucida Sans Unicode" panose="020B0602030504020204" pitchFamily="34" charset="0"/>
              </a:defRPr>
            </a:lvl3pPr>
            <a:lvl4pPr marL="1600200" indent="-228600">
              <a:defRPr>
                <a:solidFill>
                  <a:schemeClr val="tx1"/>
                </a:solidFill>
                <a:latin typeface="Lucida Sans Unicode" panose="020B0602030504020204" pitchFamily="34" charset="0"/>
              </a:defRPr>
            </a:lvl4pPr>
            <a:lvl5pPr marL="2057400" indent="-228600">
              <a:defRPr>
                <a:solidFill>
                  <a:schemeClr val="tx1"/>
                </a:solidFill>
                <a:latin typeface="Lucida Sans Unicode" panose="020B0602030504020204" pitchFamily="34" charset="0"/>
              </a:defRPr>
            </a:lvl5pPr>
            <a:lvl6pPr marL="2514600" indent="-228600" fontAlgn="base">
              <a:spcBef>
                <a:spcPct val="0"/>
              </a:spcBef>
              <a:spcAft>
                <a:spcPct val="0"/>
              </a:spcAft>
              <a:defRPr>
                <a:solidFill>
                  <a:schemeClr val="tx1"/>
                </a:solidFill>
                <a:latin typeface="Lucida Sans Unicode" panose="020B0602030504020204" pitchFamily="34" charset="0"/>
              </a:defRPr>
            </a:lvl6pPr>
            <a:lvl7pPr marL="2971800" indent="-228600" fontAlgn="base">
              <a:spcBef>
                <a:spcPct val="0"/>
              </a:spcBef>
              <a:spcAft>
                <a:spcPct val="0"/>
              </a:spcAft>
              <a:defRPr>
                <a:solidFill>
                  <a:schemeClr val="tx1"/>
                </a:solidFill>
                <a:latin typeface="Lucida Sans Unicode" panose="020B0602030504020204" pitchFamily="34" charset="0"/>
              </a:defRPr>
            </a:lvl7pPr>
            <a:lvl8pPr marL="3429000" indent="-228600" fontAlgn="base">
              <a:spcBef>
                <a:spcPct val="0"/>
              </a:spcBef>
              <a:spcAft>
                <a:spcPct val="0"/>
              </a:spcAft>
              <a:defRPr>
                <a:solidFill>
                  <a:schemeClr val="tx1"/>
                </a:solidFill>
                <a:latin typeface="Lucida Sans Unicode" panose="020B0602030504020204" pitchFamily="34" charset="0"/>
              </a:defRPr>
            </a:lvl8pPr>
            <a:lvl9pPr marL="3886200" indent="-228600" fontAlgn="base">
              <a:spcBef>
                <a:spcPct val="0"/>
              </a:spcBef>
              <a:spcAft>
                <a:spcPct val="0"/>
              </a:spcAft>
              <a:defRPr>
                <a:solidFill>
                  <a:schemeClr val="tx1"/>
                </a:solidFill>
                <a:latin typeface="Lucida Sans Unicode" panose="020B0602030504020204" pitchFamily="34" charset="0"/>
              </a:defRPr>
            </a:lvl9pPr>
          </a:lstStyle>
          <a:p>
            <a:r>
              <a:rPr lang="pl-PL" altLang="pl-PL" sz="1100"/>
              <a:t>lata</a:t>
            </a:r>
          </a:p>
        </p:txBody>
      </p:sp>
      <p:sp>
        <p:nvSpPr>
          <p:cNvPr id="19461" name="pole tekstowe 5"/>
          <p:cNvSpPr txBox="1">
            <a:spLocks noChangeArrowheads="1"/>
          </p:cNvSpPr>
          <p:nvPr/>
        </p:nvSpPr>
        <p:spPr bwMode="auto">
          <a:xfrm>
            <a:off x="107950" y="908050"/>
            <a:ext cx="1511300"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Lucida Sans Unicode" panose="020B0602030504020204" pitchFamily="34" charset="0"/>
              </a:defRPr>
            </a:lvl1pPr>
            <a:lvl2pPr marL="742950" indent="-285750">
              <a:defRPr>
                <a:solidFill>
                  <a:schemeClr val="tx1"/>
                </a:solidFill>
                <a:latin typeface="Lucida Sans Unicode" panose="020B0602030504020204" pitchFamily="34" charset="0"/>
              </a:defRPr>
            </a:lvl2pPr>
            <a:lvl3pPr marL="1143000" indent="-228600">
              <a:defRPr>
                <a:solidFill>
                  <a:schemeClr val="tx1"/>
                </a:solidFill>
                <a:latin typeface="Lucida Sans Unicode" panose="020B0602030504020204" pitchFamily="34" charset="0"/>
              </a:defRPr>
            </a:lvl3pPr>
            <a:lvl4pPr marL="1600200" indent="-228600">
              <a:defRPr>
                <a:solidFill>
                  <a:schemeClr val="tx1"/>
                </a:solidFill>
                <a:latin typeface="Lucida Sans Unicode" panose="020B0602030504020204" pitchFamily="34" charset="0"/>
              </a:defRPr>
            </a:lvl4pPr>
            <a:lvl5pPr marL="2057400" indent="-228600">
              <a:defRPr>
                <a:solidFill>
                  <a:schemeClr val="tx1"/>
                </a:solidFill>
                <a:latin typeface="Lucida Sans Unicode" panose="020B0602030504020204" pitchFamily="34" charset="0"/>
              </a:defRPr>
            </a:lvl5pPr>
            <a:lvl6pPr marL="2514600" indent="-228600" fontAlgn="base">
              <a:spcBef>
                <a:spcPct val="0"/>
              </a:spcBef>
              <a:spcAft>
                <a:spcPct val="0"/>
              </a:spcAft>
              <a:defRPr>
                <a:solidFill>
                  <a:schemeClr val="tx1"/>
                </a:solidFill>
                <a:latin typeface="Lucida Sans Unicode" panose="020B0602030504020204" pitchFamily="34" charset="0"/>
              </a:defRPr>
            </a:lvl6pPr>
            <a:lvl7pPr marL="2971800" indent="-228600" fontAlgn="base">
              <a:spcBef>
                <a:spcPct val="0"/>
              </a:spcBef>
              <a:spcAft>
                <a:spcPct val="0"/>
              </a:spcAft>
              <a:defRPr>
                <a:solidFill>
                  <a:schemeClr val="tx1"/>
                </a:solidFill>
                <a:latin typeface="Lucida Sans Unicode" panose="020B0602030504020204" pitchFamily="34" charset="0"/>
              </a:defRPr>
            </a:lvl7pPr>
            <a:lvl8pPr marL="3429000" indent="-228600" fontAlgn="base">
              <a:spcBef>
                <a:spcPct val="0"/>
              </a:spcBef>
              <a:spcAft>
                <a:spcPct val="0"/>
              </a:spcAft>
              <a:defRPr>
                <a:solidFill>
                  <a:schemeClr val="tx1"/>
                </a:solidFill>
                <a:latin typeface="Lucida Sans Unicode" panose="020B0602030504020204" pitchFamily="34" charset="0"/>
              </a:defRPr>
            </a:lvl8pPr>
            <a:lvl9pPr marL="3886200" indent="-228600" fontAlgn="base">
              <a:spcBef>
                <a:spcPct val="0"/>
              </a:spcBef>
              <a:spcAft>
                <a:spcPct val="0"/>
              </a:spcAft>
              <a:defRPr>
                <a:solidFill>
                  <a:schemeClr val="tx1"/>
                </a:solidFill>
                <a:latin typeface="Lucida Sans Unicode" panose="020B0602030504020204" pitchFamily="34" charset="0"/>
              </a:defRPr>
            </a:lvl9pPr>
          </a:lstStyle>
          <a:p>
            <a:r>
              <a:rPr lang="pl-PL" altLang="pl-PL" sz="1100"/>
              <a:t>nakłady (w zł)</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ytuł 2"/>
          <p:cNvSpPr>
            <a:spLocks noGrp="1"/>
          </p:cNvSpPr>
          <p:nvPr>
            <p:ph type="title"/>
          </p:nvPr>
        </p:nvSpPr>
        <p:spPr>
          <a:xfrm>
            <a:off x="0" y="0"/>
            <a:ext cx="9144000" cy="928670"/>
          </a:xfrm>
        </p:spPr>
        <p:txBody>
          <a:bodyPr>
            <a:normAutofit fontScale="90000"/>
          </a:bodyPr>
          <a:lstStyle/>
          <a:p>
            <a:pPr algn="ctr" fontAlgn="auto">
              <a:spcAft>
                <a:spcPts val="0"/>
              </a:spcAft>
              <a:defRPr/>
            </a:pPr>
            <a:r>
              <a:rPr lang="pl-PL" sz="2000" dirty="0" smtClean="0">
                <a:solidFill>
                  <a:schemeClr val="tx1"/>
                </a:solidFill>
              </a:rPr>
              <a:t>Dynamika oraz udział procentowy </a:t>
            </a:r>
            <a:r>
              <a:rPr lang="pl-PL" sz="2000" u="sng" dirty="0" smtClean="0">
                <a:solidFill>
                  <a:schemeClr val="tx1"/>
                </a:solidFill>
              </a:rPr>
              <a:t>środków własnych oraz środków zewnętrznych (bezzwrotnych) w finansowaniu wydatków inwestycyjnych własnych </a:t>
            </a:r>
            <a:r>
              <a:rPr lang="pl-PL" sz="2000" dirty="0" smtClean="0">
                <a:solidFill>
                  <a:schemeClr val="tx1"/>
                </a:solidFill>
              </a:rPr>
              <a:t>Gminy Miejskiej Chojnice. </a:t>
            </a:r>
            <a:endParaRPr lang="pl-PL" sz="2000" dirty="0">
              <a:solidFill>
                <a:schemeClr val="tx1"/>
              </a:solidFill>
            </a:endParaRPr>
          </a:p>
        </p:txBody>
      </p:sp>
      <p:graphicFrame>
        <p:nvGraphicFramePr>
          <p:cNvPr id="4" name="Symbol zastępczy zawartości 3"/>
          <p:cNvGraphicFramePr>
            <a:graphicFrameLocks noGrp="1"/>
          </p:cNvGraphicFramePr>
          <p:nvPr>
            <p:ph idx="1"/>
          </p:nvPr>
        </p:nvGraphicFramePr>
        <p:xfrm>
          <a:off x="0" y="836712"/>
          <a:ext cx="9144000" cy="3528392"/>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6" name="Wykres 5"/>
          <p:cNvGraphicFramePr/>
          <p:nvPr/>
        </p:nvGraphicFramePr>
        <p:xfrm>
          <a:off x="3714744" y="4149080"/>
          <a:ext cx="5429256" cy="2708920"/>
        </p:xfrm>
        <a:graphic>
          <a:graphicData uri="http://schemas.openxmlformats.org/drawingml/2006/chart">
            <c:chart xmlns:c="http://schemas.openxmlformats.org/drawingml/2006/chart" xmlns:r="http://schemas.openxmlformats.org/officeDocument/2006/relationships" r:id="rId3"/>
          </a:graphicData>
        </a:graphic>
      </p:graphicFrame>
      <p:sp>
        <p:nvSpPr>
          <p:cNvPr id="20485" name="pole tekstowe 4"/>
          <p:cNvSpPr txBox="1">
            <a:spLocks noChangeArrowheads="1"/>
          </p:cNvSpPr>
          <p:nvPr/>
        </p:nvSpPr>
        <p:spPr bwMode="auto">
          <a:xfrm>
            <a:off x="0" y="692150"/>
            <a:ext cx="1187450"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Lucida Sans Unicode" panose="020B0602030504020204" pitchFamily="34" charset="0"/>
              </a:defRPr>
            </a:lvl1pPr>
            <a:lvl2pPr marL="742950" indent="-285750">
              <a:defRPr>
                <a:solidFill>
                  <a:schemeClr val="tx1"/>
                </a:solidFill>
                <a:latin typeface="Lucida Sans Unicode" panose="020B0602030504020204" pitchFamily="34" charset="0"/>
              </a:defRPr>
            </a:lvl2pPr>
            <a:lvl3pPr marL="1143000" indent="-228600">
              <a:defRPr>
                <a:solidFill>
                  <a:schemeClr val="tx1"/>
                </a:solidFill>
                <a:latin typeface="Lucida Sans Unicode" panose="020B0602030504020204" pitchFamily="34" charset="0"/>
              </a:defRPr>
            </a:lvl3pPr>
            <a:lvl4pPr marL="1600200" indent="-228600">
              <a:defRPr>
                <a:solidFill>
                  <a:schemeClr val="tx1"/>
                </a:solidFill>
                <a:latin typeface="Lucida Sans Unicode" panose="020B0602030504020204" pitchFamily="34" charset="0"/>
              </a:defRPr>
            </a:lvl4pPr>
            <a:lvl5pPr marL="2057400" indent="-228600">
              <a:defRPr>
                <a:solidFill>
                  <a:schemeClr val="tx1"/>
                </a:solidFill>
                <a:latin typeface="Lucida Sans Unicode" panose="020B0602030504020204" pitchFamily="34" charset="0"/>
              </a:defRPr>
            </a:lvl5pPr>
            <a:lvl6pPr marL="2514600" indent="-228600" fontAlgn="base">
              <a:spcBef>
                <a:spcPct val="0"/>
              </a:spcBef>
              <a:spcAft>
                <a:spcPct val="0"/>
              </a:spcAft>
              <a:defRPr>
                <a:solidFill>
                  <a:schemeClr val="tx1"/>
                </a:solidFill>
                <a:latin typeface="Lucida Sans Unicode" panose="020B0602030504020204" pitchFamily="34" charset="0"/>
              </a:defRPr>
            </a:lvl6pPr>
            <a:lvl7pPr marL="2971800" indent="-228600" fontAlgn="base">
              <a:spcBef>
                <a:spcPct val="0"/>
              </a:spcBef>
              <a:spcAft>
                <a:spcPct val="0"/>
              </a:spcAft>
              <a:defRPr>
                <a:solidFill>
                  <a:schemeClr val="tx1"/>
                </a:solidFill>
                <a:latin typeface="Lucida Sans Unicode" panose="020B0602030504020204" pitchFamily="34" charset="0"/>
              </a:defRPr>
            </a:lvl7pPr>
            <a:lvl8pPr marL="3429000" indent="-228600" fontAlgn="base">
              <a:spcBef>
                <a:spcPct val="0"/>
              </a:spcBef>
              <a:spcAft>
                <a:spcPct val="0"/>
              </a:spcAft>
              <a:defRPr>
                <a:solidFill>
                  <a:schemeClr val="tx1"/>
                </a:solidFill>
                <a:latin typeface="Lucida Sans Unicode" panose="020B0602030504020204" pitchFamily="34" charset="0"/>
              </a:defRPr>
            </a:lvl8pPr>
            <a:lvl9pPr marL="3886200" indent="-228600" fontAlgn="base">
              <a:spcBef>
                <a:spcPct val="0"/>
              </a:spcBef>
              <a:spcAft>
                <a:spcPct val="0"/>
              </a:spcAft>
              <a:defRPr>
                <a:solidFill>
                  <a:schemeClr val="tx1"/>
                </a:solidFill>
                <a:latin typeface="Lucida Sans Unicode" panose="020B0602030504020204" pitchFamily="34" charset="0"/>
              </a:defRPr>
            </a:lvl9pPr>
          </a:lstStyle>
          <a:p>
            <a:r>
              <a:rPr lang="pl-PL" altLang="pl-PL" sz="1100"/>
              <a:t>Nakłady (w zł)</a:t>
            </a:r>
          </a:p>
        </p:txBody>
      </p:sp>
      <p:sp>
        <p:nvSpPr>
          <p:cNvPr id="20486" name="pole tekstowe 7"/>
          <p:cNvSpPr txBox="1">
            <a:spLocks noChangeArrowheads="1"/>
          </p:cNvSpPr>
          <p:nvPr/>
        </p:nvSpPr>
        <p:spPr bwMode="auto">
          <a:xfrm>
            <a:off x="4572000" y="3860800"/>
            <a:ext cx="1008063"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Lucida Sans Unicode" panose="020B0602030504020204" pitchFamily="34" charset="0"/>
              </a:defRPr>
            </a:lvl1pPr>
            <a:lvl2pPr marL="742950" indent="-285750">
              <a:defRPr>
                <a:solidFill>
                  <a:schemeClr val="tx1"/>
                </a:solidFill>
                <a:latin typeface="Lucida Sans Unicode" panose="020B0602030504020204" pitchFamily="34" charset="0"/>
              </a:defRPr>
            </a:lvl2pPr>
            <a:lvl3pPr marL="1143000" indent="-228600">
              <a:defRPr>
                <a:solidFill>
                  <a:schemeClr val="tx1"/>
                </a:solidFill>
                <a:latin typeface="Lucida Sans Unicode" panose="020B0602030504020204" pitchFamily="34" charset="0"/>
              </a:defRPr>
            </a:lvl3pPr>
            <a:lvl4pPr marL="1600200" indent="-228600">
              <a:defRPr>
                <a:solidFill>
                  <a:schemeClr val="tx1"/>
                </a:solidFill>
                <a:latin typeface="Lucida Sans Unicode" panose="020B0602030504020204" pitchFamily="34" charset="0"/>
              </a:defRPr>
            </a:lvl4pPr>
            <a:lvl5pPr marL="2057400" indent="-228600">
              <a:defRPr>
                <a:solidFill>
                  <a:schemeClr val="tx1"/>
                </a:solidFill>
                <a:latin typeface="Lucida Sans Unicode" panose="020B0602030504020204" pitchFamily="34" charset="0"/>
              </a:defRPr>
            </a:lvl5pPr>
            <a:lvl6pPr marL="2514600" indent="-228600" fontAlgn="base">
              <a:spcBef>
                <a:spcPct val="0"/>
              </a:spcBef>
              <a:spcAft>
                <a:spcPct val="0"/>
              </a:spcAft>
              <a:defRPr>
                <a:solidFill>
                  <a:schemeClr val="tx1"/>
                </a:solidFill>
                <a:latin typeface="Lucida Sans Unicode" panose="020B0602030504020204" pitchFamily="34" charset="0"/>
              </a:defRPr>
            </a:lvl6pPr>
            <a:lvl7pPr marL="2971800" indent="-228600" fontAlgn="base">
              <a:spcBef>
                <a:spcPct val="0"/>
              </a:spcBef>
              <a:spcAft>
                <a:spcPct val="0"/>
              </a:spcAft>
              <a:defRPr>
                <a:solidFill>
                  <a:schemeClr val="tx1"/>
                </a:solidFill>
                <a:latin typeface="Lucida Sans Unicode" panose="020B0602030504020204" pitchFamily="34" charset="0"/>
              </a:defRPr>
            </a:lvl7pPr>
            <a:lvl8pPr marL="3429000" indent="-228600" fontAlgn="base">
              <a:spcBef>
                <a:spcPct val="0"/>
              </a:spcBef>
              <a:spcAft>
                <a:spcPct val="0"/>
              </a:spcAft>
              <a:defRPr>
                <a:solidFill>
                  <a:schemeClr val="tx1"/>
                </a:solidFill>
                <a:latin typeface="Lucida Sans Unicode" panose="020B0602030504020204" pitchFamily="34" charset="0"/>
              </a:defRPr>
            </a:lvl8pPr>
            <a:lvl9pPr marL="3886200" indent="-228600" fontAlgn="base">
              <a:spcBef>
                <a:spcPct val="0"/>
              </a:spcBef>
              <a:spcAft>
                <a:spcPct val="0"/>
              </a:spcAft>
              <a:defRPr>
                <a:solidFill>
                  <a:schemeClr val="tx1"/>
                </a:solidFill>
                <a:latin typeface="Lucida Sans Unicode" panose="020B0602030504020204" pitchFamily="34" charset="0"/>
              </a:defRPr>
            </a:lvl9pPr>
          </a:lstStyle>
          <a:p>
            <a:r>
              <a:rPr lang="pl-PL" altLang="pl-PL" sz="1100"/>
              <a:t>lata</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3442394"/>
          </a:xfrm>
        </p:spPr>
        <p:txBody>
          <a:bodyPr/>
          <a:lstStyle/>
          <a:p>
            <a:pPr algn="ctr" fontAlgn="auto">
              <a:spcAft>
                <a:spcPts val="0"/>
              </a:spcAft>
              <a:defRPr/>
            </a:pPr>
            <a:r>
              <a:rPr lang="pl-PL" dirty="0" smtClean="0"/>
              <a:t>Wydatki inwestycyjne własne zbiorczo (w latach 1998-2011) w układzie działowym.</a:t>
            </a:r>
            <a:br>
              <a:rPr lang="pl-PL" dirty="0" smtClean="0"/>
            </a:br>
            <a:endParaRPr lang="pl-PL"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ytuł 2"/>
          <p:cNvSpPr>
            <a:spLocks noGrp="1"/>
          </p:cNvSpPr>
          <p:nvPr>
            <p:ph type="title"/>
          </p:nvPr>
        </p:nvSpPr>
        <p:spPr>
          <a:xfrm>
            <a:off x="0" y="0"/>
            <a:ext cx="9144000" cy="785794"/>
          </a:xfrm>
        </p:spPr>
        <p:txBody>
          <a:bodyPr/>
          <a:lstStyle/>
          <a:p>
            <a:pPr algn="ctr" fontAlgn="auto">
              <a:spcAft>
                <a:spcPts val="0"/>
              </a:spcAft>
              <a:defRPr/>
            </a:pPr>
            <a:r>
              <a:rPr lang="pl-PL" sz="2000" u="sng" dirty="0" smtClean="0">
                <a:solidFill>
                  <a:schemeClr val="tx1"/>
                </a:solidFill>
              </a:rPr>
              <a:t>Wydatki inwestycyjne obce </a:t>
            </a:r>
            <a:r>
              <a:rPr lang="pl-PL" sz="2000" dirty="0" smtClean="0">
                <a:solidFill>
                  <a:schemeClr val="tx1"/>
                </a:solidFill>
              </a:rPr>
              <a:t>Gminy Miejskiej Chojnice oraz ich dynamika na przestrzeni lat 1998-2011.</a:t>
            </a:r>
            <a:endParaRPr lang="pl-PL" sz="2000" dirty="0">
              <a:solidFill>
                <a:schemeClr val="tx1"/>
              </a:solidFill>
            </a:endParaRPr>
          </a:p>
        </p:txBody>
      </p:sp>
      <p:graphicFrame>
        <p:nvGraphicFramePr>
          <p:cNvPr id="4" name="Symbol zastępczy zawartości 3"/>
          <p:cNvGraphicFramePr>
            <a:graphicFrameLocks noGrp="1"/>
          </p:cNvGraphicFramePr>
          <p:nvPr>
            <p:ph idx="1"/>
          </p:nvPr>
        </p:nvGraphicFramePr>
        <p:xfrm>
          <a:off x="-252536" y="620688"/>
          <a:ext cx="9396536" cy="324036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7" name="Symbol zastępczy zawartości 3"/>
          <p:cNvGraphicFramePr>
            <a:graphicFrameLocks/>
          </p:cNvGraphicFramePr>
          <p:nvPr/>
        </p:nvGraphicFramePr>
        <p:xfrm>
          <a:off x="1285852" y="3857628"/>
          <a:ext cx="7858148" cy="2500330"/>
        </p:xfrm>
        <a:graphic>
          <a:graphicData uri="http://schemas.openxmlformats.org/drawingml/2006/chart">
            <c:chart xmlns:c="http://schemas.openxmlformats.org/drawingml/2006/chart" xmlns:r="http://schemas.openxmlformats.org/officeDocument/2006/relationships" r:id="rId3"/>
          </a:graphicData>
        </a:graphic>
      </p:graphicFrame>
      <p:sp>
        <p:nvSpPr>
          <p:cNvPr id="22533" name="pole tekstowe 4"/>
          <p:cNvSpPr txBox="1">
            <a:spLocks noChangeArrowheads="1"/>
          </p:cNvSpPr>
          <p:nvPr/>
        </p:nvSpPr>
        <p:spPr bwMode="auto">
          <a:xfrm>
            <a:off x="1258888" y="3644900"/>
            <a:ext cx="144145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Lucida Sans Unicode" panose="020B0602030504020204" pitchFamily="34" charset="0"/>
              </a:defRPr>
            </a:lvl1pPr>
            <a:lvl2pPr marL="742950" indent="-285750">
              <a:defRPr>
                <a:solidFill>
                  <a:schemeClr val="tx1"/>
                </a:solidFill>
                <a:latin typeface="Lucida Sans Unicode" panose="020B0602030504020204" pitchFamily="34" charset="0"/>
              </a:defRPr>
            </a:lvl2pPr>
            <a:lvl3pPr marL="1143000" indent="-228600">
              <a:defRPr>
                <a:solidFill>
                  <a:schemeClr val="tx1"/>
                </a:solidFill>
                <a:latin typeface="Lucida Sans Unicode" panose="020B0602030504020204" pitchFamily="34" charset="0"/>
              </a:defRPr>
            </a:lvl3pPr>
            <a:lvl4pPr marL="1600200" indent="-228600">
              <a:defRPr>
                <a:solidFill>
                  <a:schemeClr val="tx1"/>
                </a:solidFill>
                <a:latin typeface="Lucida Sans Unicode" panose="020B0602030504020204" pitchFamily="34" charset="0"/>
              </a:defRPr>
            </a:lvl4pPr>
            <a:lvl5pPr marL="2057400" indent="-228600">
              <a:defRPr>
                <a:solidFill>
                  <a:schemeClr val="tx1"/>
                </a:solidFill>
                <a:latin typeface="Lucida Sans Unicode" panose="020B0602030504020204" pitchFamily="34" charset="0"/>
              </a:defRPr>
            </a:lvl5pPr>
            <a:lvl6pPr marL="2514600" indent="-228600" fontAlgn="base">
              <a:spcBef>
                <a:spcPct val="0"/>
              </a:spcBef>
              <a:spcAft>
                <a:spcPct val="0"/>
              </a:spcAft>
              <a:defRPr>
                <a:solidFill>
                  <a:schemeClr val="tx1"/>
                </a:solidFill>
                <a:latin typeface="Lucida Sans Unicode" panose="020B0602030504020204" pitchFamily="34" charset="0"/>
              </a:defRPr>
            </a:lvl6pPr>
            <a:lvl7pPr marL="2971800" indent="-228600" fontAlgn="base">
              <a:spcBef>
                <a:spcPct val="0"/>
              </a:spcBef>
              <a:spcAft>
                <a:spcPct val="0"/>
              </a:spcAft>
              <a:defRPr>
                <a:solidFill>
                  <a:schemeClr val="tx1"/>
                </a:solidFill>
                <a:latin typeface="Lucida Sans Unicode" panose="020B0602030504020204" pitchFamily="34" charset="0"/>
              </a:defRPr>
            </a:lvl7pPr>
            <a:lvl8pPr marL="3429000" indent="-228600" fontAlgn="base">
              <a:spcBef>
                <a:spcPct val="0"/>
              </a:spcBef>
              <a:spcAft>
                <a:spcPct val="0"/>
              </a:spcAft>
              <a:defRPr>
                <a:solidFill>
                  <a:schemeClr val="tx1"/>
                </a:solidFill>
                <a:latin typeface="Lucida Sans Unicode" panose="020B0602030504020204" pitchFamily="34" charset="0"/>
              </a:defRPr>
            </a:lvl8pPr>
            <a:lvl9pPr marL="3886200" indent="-228600" fontAlgn="base">
              <a:spcBef>
                <a:spcPct val="0"/>
              </a:spcBef>
              <a:spcAft>
                <a:spcPct val="0"/>
              </a:spcAft>
              <a:defRPr>
                <a:solidFill>
                  <a:schemeClr val="tx1"/>
                </a:solidFill>
                <a:latin typeface="Lucida Sans Unicode" panose="020B0602030504020204" pitchFamily="34" charset="0"/>
              </a:defRPr>
            </a:lvl9pPr>
          </a:lstStyle>
          <a:p>
            <a:r>
              <a:rPr lang="pl-PL" altLang="pl-PL" sz="1000"/>
              <a:t>Nakłady (w zł)</a:t>
            </a:r>
          </a:p>
        </p:txBody>
      </p:sp>
      <p:sp>
        <p:nvSpPr>
          <p:cNvPr id="22534" name="pole tekstowe 5"/>
          <p:cNvSpPr txBox="1">
            <a:spLocks noChangeArrowheads="1"/>
          </p:cNvSpPr>
          <p:nvPr/>
        </p:nvSpPr>
        <p:spPr bwMode="auto">
          <a:xfrm>
            <a:off x="250825" y="549275"/>
            <a:ext cx="865188"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Lucida Sans Unicode" panose="020B0602030504020204" pitchFamily="34" charset="0"/>
              </a:defRPr>
            </a:lvl1pPr>
            <a:lvl2pPr marL="742950" indent="-285750">
              <a:defRPr>
                <a:solidFill>
                  <a:schemeClr val="tx1"/>
                </a:solidFill>
                <a:latin typeface="Lucida Sans Unicode" panose="020B0602030504020204" pitchFamily="34" charset="0"/>
              </a:defRPr>
            </a:lvl2pPr>
            <a:lvl3pPr marL="1143000" indent="-228600">
              <a:defRPr>
                <a:solidFill>
                  <a:schemeClr val="tx1"/>
                </a:solidFill>
                <a:latin typeface="Lucida Sans Unicode" panose="020B0602030504020204" pitchFamily="34" charset="0"/>
              </a:defRPr>
            </a:lvl3pPr>
            <a:lvl4pPr marL="1600200" indent="-228600">
              <a:defRPr>
                <a:solidFill>
                  <a:schemeClr val="tx1"/>
                </a:solidFill>
                <a:latin typeface="Lucida Sans Unicode" panose="020B0602030504020204" pitchFamily="34" charset="0"/>
              </a:defRPr>
            </a:lvl4pPr>
            <a:lvl5pPr marL="2057400" indent="-228600">
              <a:defRPr>
                <a:solidFill>
                  <a:schemeClr val="tx1"/>
                </a:solidFill>
                <a:latin typeface="Lucida Sans Unicode" panose="020B0602030504020204" pitchFamily="34" charset="0"/>
              </a:defRPr>
            </a:lvl5pPr>
            <a:lvl6pPr marL="2514600" indent="-228600" fontAlgn="base">
              <a:spcBef>
                <a:spcPct val="0"/>
              </a:spcBef>
              <a:spcAft>
                <a:spcPct val="0"/>
              </a:spcAft>
              <a:defRPr>
                <a:solidFill>
                  <a:schemeClr val="tx1"/>
                </a:solidFill>
                <a:latin typeface="Lucida Sans Unicode" panose="020B0602030504020204" pitchFamily="34" charset="0"/>
              </a:defRPr>
            </a:lvl6pPr>
            <a:lvl7pPr marL="2971800" indent="-228600" fontAlgn="base">
              <a:spcBef>
                <a:spcPct val="0"/>
              </a:spcBef>
              <a:spcAft>
                <a:spcPct val="0"/>
              </a:spcAft>
              <a:defRPr>
                <a:solidFill>
                  <a:schemeClr val="tx1"/>
                </a:solidFill>
                <a:latin typeface="Lucida Sans Unicode" panose="020B0602030504020204" pitchFamily="34" charset="0"/>
              </a:defRPr>
            </a:lvl7pPr>
            <a:lvl8pPr marL="3429000" indent="-228600" fontAlgn="base">
              <a:spcBef>
                <a:spcPct val="0"/>
              </a:spcBef>
              <a:spcAft>
                <a:spcPct val="0"/>
              </a:spcAft>
              <a:defRPr>
                <a:solidFill>
                  <a:schemeClr val="tx1"/>
                </a:solidFill>
                <a:latin typeface="Lucida Sans Unicode" panose="020B0602030504020204" pitchFamily="34" charset="0"/>
              </a:defRPr>
            </a:lvl8pPr>
            <a:lvl9pPr marL="3886200" indent="-228600" fontAlgn="base">
              <a:spcBef>
                <a:spcPct val="0"/>
              </a:spcBef>
              <a:spcAft>
                <a:spcPct val="0"/>
              </a:spcAft>
              <a:defRPr>
                <a:solidFill>
                  <a:schemeClr val="tx1"/>
                </a:solidFill>
                <a:latin typeface="Lucida Sans Unicode" panose="020B0602030504020204" pitchFamily="34" charset="0"/>
              </a:defRPr>
            </a:lvl9pPr>
          </a:lstStyle>
          <a:p>
            <a:r>
              <a:rPr lang="pl-PL" altLang="pl-PL" sz="1000"/>
              <a:t>lata</a:t>
            </a:r>
          </a:p>
        </p:txBody>
      </p:sp>
      <p:sp>
        <p:nvSpPr>
          <p:cNvPr id="22535" name="pole tekstowe 7"/>
          <p:cNvSpPr txBox="1">
            <a:spLocks noChangeArrowheads="1"/>
          </p:cNvSpPr>
          <p:nvPr/>
        </p:nvSpPr>
        <p:spPr bwMode="auto">
          <a:xfrm>
            <a:off x="5508625" y="6308725"/>
            <a:ext cx="1366838"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Lucida Sans Unicode" panose="020B0602030504020204" pitchFamily="34" charset="0"/>
              </a:defRPr>
            </a:lvl1pPr>
            <a:lvl2pPr marL="742950" indent="-285750">
              <a:defRPr>
                <a:solidFill>
                  <a:schemeClr val="tx1"/>
                </a:solidFill>
                <a:latin typeface="Lucida Sans Unicode" panose="020B0602030504020204" pitchFamily="34" charset="0"/>
              </a:defRPr>
            </a:lvl2pPr>
            <a:lvl3pPr marL="1143000" indent="-228600">
              <a:defRPr>
                <a:solidFill>
                  <a:schemeClr val="tx1"/>
                </a:solidFill>
                <a:latin typeface="Lucida Sans Unicode" panose="020B0602030504020204" pitchFamily="34" charset="0"/>
              </a:defRPr>
            </a:lvl3pPr>
            <a:lvl4pPr marL="1600200" indent="-228600">
              <a:defRPr>
                <a:solidFill>
                  <a:schemeClr val="tx1"/>
                </a:solidFill>
                <a:latin typeface="Lucida Sans Unicode" panose="020B0602030504020204" pitchFamily="34" charset="0"/>
              </a:defRPr>
            </a:lvl4pPr>
            <a:lvl5pPr marL="2057400" indent="-228600">
              <a:defRPr>
                <a:solidFill>
                  <a:schemeClr val="tx1"/>
                </a:solidFill>
                <a:latin typeface="Lucida Sans Unicode" panose="020B0602030504020204" pitchFamily="34" charset="0"/>
              </a:defRPr>
            </a:lvl5pPr>
            <a:lvl6pPr marL="2514600" indent="-228600" fontAlgn="base">
              <a:spcBef>
                <a:spcPct val="0"/>
              </a:spcBef>
              <a:spcAft>
                <a:spcPct val="0"/>
              </a:spcAft>
              <a:defRPr>
                <a:solidFill>
                  <a:schemeClr val="tx1"/>
                </a:solidFill>
                <a:latin typeface="Lucida Sans Unicode" panose="020B0602030504020204" pitchFamily="34" charset="0"/>
              </a:defRPr>
            </a:lvl6pPr>
            <a:lvl7pPr marL="2971800" indent="-228600" fontAlgn="base">
              <a:spcBef>
                <a:spcPct val="0"/>
              </a:spcBef>
              <a:spcAft>
                <a:spcPct val="0"/>
              </a:spcAft>
              <a:defRPr>
                <a:solidFill>
                  <a:schemeClr val="tx1"/>
                </a:solidFill>
                <a:latin typeface="Lucida Sans Unicode" panose="020B0602030504020204" pitchFamily="34" charset="0"/>
              </a:defRPr>
            </a:lvl7pPr>
            <a:lvl8pPr marL="3429000" indent="-228600" fontAlgn="base">
              <a:spcBef>
                <a:spcPct val="0"/>
              </a:spcBef>
              <a:spcAft>
                <a:spcPct val="0"/>
              </a:spcAft>
              <a:defRPr>
                <a:solidFill>
                  <a:schemeClr val="tx1"/>
                </a:solidFill>
                <a:latin typeface="Lucida Sans Unicode" panose="020B0602030504020204" pitchFamily="34" charset="0"/>
              </a:defRPr>
            </a:lvl8pPr>
            <a:lvl9pPr marL="3886200" indent="-228600" fontAlgn="base">
              <a:spcBef>
                <a:spcPct val="0"/>
              </a:spcBef>
              <a:spcAft>
                <a:spcPct val="0"/>
              </a:spcAft>
              <a:defRPr>
                <a:solidFill>
                  <a:schemeClr val="tx1"/>
                </a:solidFill>
                <a:latin typeface="Lucida Sans Unicode" panose="020B0602030504020204" pitchFamily="34" charset="0"/>
              </a:defRPr>
            </a:lvl9pPr>
          </a:lstStyle>
          <a:p>
            <a:r>
              <a:rPr lang="pl-PL" altLang="pl-PL" sz="1100"/>
              <a:t>lata</a:t>
            </a:r>
          </a:p>
        </p:txBody>
      </p:sp>
      <p:sp>
        <p:nvSpPr>
          <p:cNvPr id="22536" name="pole tekstowe 8"/>
          <p:cNvSpPr txBox="1">
            <a:spLocks noChangeArrowheads="1"/>
          </p:cNvSpPr>
          <p:nvPr/>
        </p:nvSpPr>
        <p:spPr bwMode="auto">
          <a:xfrm>
            <a:off x="5724525" y="2997200"/>
            <a:ext cx="2519363"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Lucida Sans Unicode" panose="020B0602030504020204" pitchFamily="34" charset="0"/>
              </a:defRPr>
            </a:lvl1pPr>
            <a:lvl2pPr marL="742950" indent="-285750">
              <a:defRPr>
                <a:solidFill>
                  <a:schemeClr val="tx1"/>
                </a:solidFill>
                <a:latin typeface="Lucida Sans Unicode" panose="020B0602030504020204" pitchFamily="34" charset="0"/>
              </a:defRPr>
            </a:lvl2pPr>
            <a:lvl3pPr marL="1143000" indent="-228600">
              <a:defRPr>
                <a:solidFill>
                  <a:schemeClr val="tx1"/>
                </a:solidFill>
                <a:latin typeface="Lucida Sans Unicode" panose="020B0602030504020204" pitchFamily="34" charset="0"/>
              </a:defRPr>
            </a:lvl3pPr>
            <a:lvl4pPr marL="1600200" indent="-228600">
              <a:defRPr>
                <a:solidFill>
                  <a:schemeClr val="tx1"/>
                </a:solidFill>
                <a:latin typeface="Lucida Sans Unicode" panose="020B0602030504020204" pitchFamily="34" charset="0"/>
              </a:defRPr>
            </a:lvl4pPr>
            <a:lvl5pPr marL="2057400" indent="-228600">
              <a:defRPr>
                <a:solidFill>
                  <a:schemeClr val="tx1"/>
                </a:solidFill>
                <a:latin typeface="Lucida Sans Unicode" panose="020B0602030504020204" pitchFamily="34" charset="0"/>
              </a:defRPr>
            </a:lvl5pPr>
            <a:lvl6pPr marL="2514600" indent="-228600" fontAlgn="base">
              <a:spcBef>
                <a:spcPct val="0"/>
              </a:spcBef>
              <a:spcAft>
                <a:spcPct val="0"/>
              </a:spcAft>
              <a:defRPr>
                <a:solidFill>
                  <a:schemeClr val="tx1"/>
                </a:solidFill>
                <a:latin typeface="Lucida Sans Unicode" panose="020B0602030504020204" pitchFamily="34" charset="0"/>
              </a:defRPr>
            </a:lvl6pPr>
            <a:lvl7pPr marL="2971800" indent="-228600" fontAlgn="base">
              <a:spcBef>
                <a:spcPct val="0"/>
              </a:spcBef>
              <a:spcAft>
                <a:spcPct val="0"/>
              </a:spcAft>
              <a:defRPr>
                <a:solidFill>
                  <a:schemeClr val="tx1"/>
                </a:solidFill>
                <a:latin typeface="Lucida Sans Unicode" panose="020B0602030504020204" pitchFamily="34" charset="0"/>
              </a:defRPr>
            </a:lvl7pPr>
            <a:lvl8pPr marL="3429000" indent="-228600" fontAlgn="base">
              <a:spcBef>
                <a:spcPct val="0"/>
              </a:spcBef>
              <a:spcAft>
                <a:spcPct val="0"/>
              </a:spcAft>
              <a:defRPr>
                <a:solidFill>
                  <a:schemeClr val="tx1"/>
                </a:solidFill>
                <a:latin typeface="Lucida Sans Unicode" panose="020B0602030504020204" pitchFamily="34" charset="0"/>
              </a:defRPr>
            </a:lvl8pPr>
            <a:lvl9pPr marL="3886200" indent="-228600" fontAlgn="base">
              <a:spcBef>
                <a:spcPct val="0"/>
              </a:spcBef>
              <a:spcAft>
                <a:spcPct val="0"/>
              </a:spcAft>
              <a:defRPr>
                <a:solidFill>
                  <a:schemeClr val="tx1"/>
                </a:solidFill>
                <a:latin typeface="Lucida Sans Unicode" panose="020B0602030504020204" pitchFamily="34" charset="0"/>
              </a:defRPr>
            </a:lvl9pPr>
          </a:lstStyle>
          <a:p>
            <a:r>
              <a:rPr lang="pl-PL" altLang="pl-PL" sz="1200"/>
              <a:t>Suma wydatków na inwestycje obce: </a:t>
            </a:r>
            <a:r>
              <a:rPr lang="pl-PL" altLang="pl-PL" sz="1200" b="1">
                <a:latin typeface="Arial" panose="020B0604020202020204" pitchFamily="34" charset="0"/>
              </a:rPr>
              <a:t>11 569 989,53 zł</a:t>
            </a:r>
          </a:p>
          <a:p>
            <a:endParaRPr lang="pl-PL" altLang="pl-PL" sz="120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ytuł 2"/>
          <p:cNvSpPr>
            <a:spLocks noGrp="1"/>
          </p:cNvSpPr>
          <p:nvPr>
            <p:ph type="title"/>
          </p:nvPr>
        </p:nvSpPr>
        <p:spPr>
          <a:xfrm>
            <a:off x="0" y="0"/>
            <a:ext cx="9144000" cy="571480"/>
          </a:xfrm>
        </p:spPr>
        <p:txBody>
          <a:bodyPr>
            <a:noAutofit/>
          </a:bodyPr>
          <a:lstStyle/>
          <a:p>
            <a:pPr algn="ctr" fontAlgn="auto">
              <a:spcAft>
                <a:spcPts val="0"/>
              </a:spcAft>
              <a:defRPr/>
            </a:pPr>
            <a:r>
              <a:rPr lang="pl-PL" sz="1400" u="sng" dirty="0" smtClean="0">
                <a:solidFill>
                  <a:schemeClr val="tx1"/>
                </a:solidFill>
              </a:rPr>
              <a:t>Aporty pieniężne </a:t>
            </a:r>
            <a:r>
              <a:rPr lang="pl-PL" sz="1400" dirty="0" smtClean="0">
                <a:solidFill>
                  <a:schemeClr val="tx1"/>
                </a:solidFill>
              </a:rPr>
              <a:t>przekazane spółkom Gminy Miejskiej Chojnice oraz ich dynamika na przestrzeni lat 1998-2011.</a:t>
            </a:r>
            <a:endParaRPr lang="pl-PL" sz="1400" dirty="0">
              <a:solidFill>
                <a:schemeClr val="tx1"/>
              </a:solidFill>
            </a:endParaRPr>
          </a:p>
        </p:txBody>
      </p:sp>
      <p:graphicFrame>
        <p:nvGraphicFramePr>
          <p:cNvPr id="4" name="Symbol zastępczy zawartości 3"/>
          <p:cNvGraphicFramePr>
            <a:graphicFrameLocks noGrp="1"/>
          </p:cNvGraphicFramePr>
          <p:nvPr>
            <p:ph idx="1"/>
          </p:nvPr>
        </p:nvGraphicFramePr>
        <p:xfrm>
          <a:off x="-468560" y="428604"/>
          <a:ext cx="9612560" cy="3357586"/>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 name="Symbol zastępczy zawartości 3"/>
          <p:cNvGraphicFramePr>
            <a:graphicFrameLocks/>
          </p:cNvGraphicFramePr>
          <p:nvPr/>
        </p:nvGraphicFramePr>
        <p:xfrm>
          <a:off x="1357290" y="3786190"/>
          <a:ext cx="8072494" cy="2928958"/>
        </p:xfrm>
        <a:graphic>
          <a:graphicData uri="http://schemas.openxmlformats.org/drawingml/2006/chart">
            <c:chart xmlns:c="http://schemas.openxmlformats.org/drawingml/2006/chart" xmlns:r="http://schemas.openxmlformats.org/officeDocument/2006/relationships" r:id="rId3"/>
          </a:graphicData>
        </a:graphic>
      </p:graphicFrame>
      <p:sp>
        <p:nvSpPr>
          <p:cNvPr id="23557" name="pole tekstowe 5"/>
          <p:cNvSpPr txBox="1">
            <a:spLocks noChangeArrowheads="1"/>
          </p:cNvSpPr>
          <p:nvPr/>
        </p:nvSpPr>
        <p:spPr bwMode="auto">
          <a:xfrm>
            <a:off x="323850" y="260350"/>
            <a:ext cx="576263"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Lucida Sans Unicode" panose="020B0602030504020204" pitchFamily="34" charset="0"/>
              </a:defRPr>
            </a:lvl1pPr>
            <a:lvl2pPr marL="742950" indent="-285750">
              <a:defRPr>
                <a:solidFill>
                  <a:schemeClr val="tx1"/>
                </a:solidFill>
                <a:latin typeface="Lucida Sans Unicode" panose="020B0602030504020204" pitchFamily="34" charset="0"/>
              </a:defRPr>
            </a:lvl2pPr>
            <a:lvl3pPr marL="1143000" indent="-228600">
              <a:defRPr>
                <a:solidFill>
                  <a:schemeClr val="tx1"/>
                </a:solidFill>
                <a:latin typeface="Lucida Sans Unicode" panose="020B0602030504020204" pitchFamily="34" charset="0"/>
              </a:defRPr>
            </a:lvl3pPr>
            <a:lvl4pPr marL="1600200" indent="-228600">
              <a:defRPr>
                <a:solidFill>
                  <a:schemeClr val="tx1"/>
                </a:solidFill>
                <a:latin typeface="Lucida Sans Unicode" panose="020B0602030504020204" pitchFamily="34" charset="0"/>
              </a:defRPr>
            </a:lvl4pPr>
            <a:lvl5pPr marL="2057400" indent="-228600">
              <a:defRPr>
                <a:solidFill>
                  <a:schemeClr val="tx1"/>
                </a:solidFill>
                <a:latin typeface="Lucida Sans Unicode" panose="020B0602030504020204" pitchFamily="34" charset="0"/>
              </a:defRPr>
            </a:lvl5pPr>
            <a:lvl6pPr marL="2514600" indent="-228600" fontAlgn="base">
              <a:spcBef>
                <a:spcPct val="0"/>
              </a:spcBef>
              <a:spcAft>
                <a:spcPct val="0"/>
              </a:spcAft>
              <a:defRPr>
                <a:solidFill>
                  <a:schemeClr val="tx1"/>
                </a:solidFill>
                <a:latin typeface="Lucida Sans Unicode" panose="020B0602030504020204" pitchFamily="34" charset="0"/>
              </a:defRPr>
            </a:lvl6pPr>
            <a:lvl7pPr marL="2971800" indent="-228600" fontAlgn="base">
              <a:spcBef>
                <a:spcPct val="0"/>
              </a:spcBef>
              <a:spcAft>
                <a:spcPct val="0"/>
              </a:spcAft>
              <a:defRPr>
                <a:solidFill>
                  <a:schemeClr val="tx1"/>
                </a:solidFill>
                <a:latin typeface="Lucida Sans Unicode" panose="020B0602030504020204" pitchFamily="34" charset="0"/>
              </a:defRPr>
            </a:lvl7pPr>
            <a:lvl8pPr marL="3429000" indent="-228600" fontAlgn="base">
              <a:spcBef>
                <a:spcPct val="0"/>
              </a:spcBef>
              <a:spcAft>
                <a:spcPct val="0"/>
              </a:spcAft>
              <a:defRPr>
                <a:solidFill>
                  <a:schemeClr val="tx1"/>
                </a:solidFill>
                <a:latin typeface="Lucida Sans Unicode" panose="020B0602030504020204" pitchFamily="34" charset="0"/>
              </a:defRPr>
            </a:lvl8pPr>
            <a:lvl9pPr marL="3886200" indent="-228600" fontAlgn="base">
              <a:spcBef>
                <a:spcPct val="0"/>
              </a:spcBef>
              <a:spcAft>
                <a:spcPct val="0"/>
              </a:spcAft>
              <a:defRPr>
                <a:solidFill>
                  <a:schemeClr val="tx1"/>
                </a:solidFill>
                <a:latin typeface="Lucida Sans Unicode" panose="020B0602030504020204" pitchFamily="34" charset="0"/>
              </a:defRPr>
            </a:lvl9pPr>
          </a:lstStyle>
          <a:p>
            <a:r>
              <a:rPr lang="pl-PL" altLang="pl-PL" sz="1100"/>
              <a:t>lata</a:t>
            </a:r>
          </a:p>
        </p:txBody>
      </p:sp>
      <p:sp>
        <p:nvSpPr>
          <p:cNvPr id="23558" name="pole tekstowe 6"/>
          <p:cNvSpPr txBox="1">
            <a:spLocks noChangeArrowheads="1"/>
          </p:cNvSpPr>
          <p:nvPr/>
        </p:nvSpPr>
        <p:spPr bwMode="auto">
          <a:xfrm>
            <a:off x="1331913" y="3644900"/>
            <a:ext cx="1295400"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Lucida Sans Unicode" panose="020B0602030504020204" pitchFamily="34" charset="0"/>
              </a:defRPr>
            </a:lvl1pPr>
            <a:lvl2pPr marL="742950" indent="-285750">
              <a:defRPr>
                <a:solidFill>
                  <a:schemeClr val="tx1"/>
                </a:solidFill>
                <a:latin typeface="Lucida Sans Unicode" panose="020B0602030504020204" pitchFamily="34" charset="0"/>
              </a:defRPr>
            </a:lvl2pPr>
            <a:lvl3pPr marL="1143000" indent="-228600">
              <a:defRPr>
                <a:solidFill>
                  <a:schemeClr val="tx1"/>
                </a:solidFill>
                <a:latin typeface="Lucida Sans Unicode" panose="020B0602030504020204" pitchFamily="34" charset="0"/>
              </a:defRPr>
            </a:lvl3pPr>
            <a:lvl4pPr marL="1600200" indent="-228600">
              <a:defRPr>
                <a:solidFill>
                  <a:schemeClr val="tx1"/>
                </a:solidFill>
                <a:latin typeface="Lucida Sans Unicode" panose="020B0602030504020204" pitchFamily="34" charset="0"/>
              </a:defRPr>
            </a:lvl4pPr>
            <a:lvl5pPr marL="2057400" indent="-228600">
              <a:defRPr>
                <a:solidFill>
                  <a:schemeClr val="tx1"/>
                </a:solidFill>
                <a:latin typeface="Lucida Sans Unicode" panose="020B0602030504020204" pitchFamily="34" charset="0"/>
              </a:defRPr>
            </a:lvl5pPr>
            <a:lvl6pPr marL="2514600" indent="-228600" fontAlgn="base">
              <a:spcBef>
                <a:spcPct val="0"/>
              </a:spcBef>
              <a:spcAft>
                <a:spcPct val="0"/>
              </a:spcAft>
              <a:defRPr>
                <a:solidFill>
                  <a:schemeClr val="tx1"/>
                </a:solidFill>
                <a:latin typeface="Lucida Sans Unicode" panose="020B0602030504020204" pitchFamily="34" charset="0"/>
              </a:defRPr>
            </a:lvl6pPr>
            <a:lvl7pPr marL="2971800" indent="-228600" fontAlgn="base">
              <a:spcBef>
                <a:spcPct val="0"/>
              </a:spcBef>
              <a:spcAft>
                <a:spcPct val="0"/>
              </a:spcAft>
              <a:defRPr>
                <a:solidFill>
                  <a:schemeClr val="tx1"/>
                </a:solidFill>
                <a:latin typeface="Lucida Sans Unicode" panose="020B0602030504020204" pitchFamily="34" charset="0"/>
              </a:defRPr>
            </a:lvl7pPr>
            <a:lvl8pPr marL="3429000" indent="-228600" fontAlgn="base">
              <a:spcBef>
                <a:spcPct val="0"/>
              </a:spcBef>
              <a:spcAft>
                <a:spcPct val="0"/>
              </a:spcAft>
              <a:defRPr>
                <a:solidFill>
                  <a:schemeClr val="tx1"/>
                </a:solidFill>
                <a:latin typeface="Lucida Sans Unicode" panose="020B0602030504020204" pitchFamily="34" charset="0"/>
              </a:defRPr>
            </a:lvl8pPr>
            <a:lvl9pPr marL="3886200" indent="-228600" fontAlgn="base">
              <a:spcBef>
                <a:spcPct val="0"/>
              </a:spcBef>
              <a:spcAft>
                <a:spcPct val="0"/>
              </a:spcAft>
              <a:defRPr>
                <a:solidFill>
                  <a:schemeClr val="tx1"/>
                </a:solidFill>
                <a:latin typeface="Lucida Sans Unicode" panose="020B0602030504020204" pitchFamily="34" charset="0"/>
              </a:defRPr>
            </a:lvl9pPr>
          </a:lstStyle>
          <a:p>
            <a:r>
              <a:rPr lang="pl-PL" altLang="pl-PL" sz="1100"/>
              <a:t>nakłady (w zł)</a:t>
            </a:r>
          </a:p>
        </p:txBody>
      </p:sp>
      <p:sp>
        <p:nvSpPr>
          <p:cNvPr id="23559" name="pole tekstowe 7"/>
          <p:cNvSpPr txBox="1">
            <a:spLocks noChangeArrowheads="1"/>
          </p:cNvSpPr>
          <p:nvPr/>
        </p:nvSpPr>
        <p:spPr bwMode="auto">
          <a:xfrm>
            <a:off x="5292725" y="6381750"/>
            <a:ext cx="1295400"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Lucida Sans Unicode" panose="020B0602030504020204" pitchFamily="34" charset="0"/>
              </a:defRPr>
            </a:lvl1pPr>
            <a:lvl2pPr marL="742950" indent="-285750">
              <a:defRPr>
                <a:solidFill>
                  <a:schemeClr val="tx1"/>
                </a:solidFill>
                <a:latin typeface="Lucida Sans Unicode" panose="020B0602030504020204" pitchFamily="34" charset="0"/>
              </a:defRPr>
            </a:lvl2pPr>
            <a:lvl3pPr marL="1143000" indent="-228600">
              <a:defRPr>
                <a:solidFill>
                  <a:schemeClr val="tx1"/>
                </a:solidFill>
                <a:latin typeface="Lucida Sans Unicode" panose="020B0602030504020204" pitchFamily="34" charset="0"/>
              </a:defRPr>
            </a:lvl3pPr>
            <a:lvl4pPr marL="1600200" indent="-228600">
              <a:defRPr>
                <a:solidFill>
                  <a:schemeClr val="tx1"/>
                </a:solidFill>
                <a:latin typeface="Lucida Sans Unicode" panose="020B0602030504020204" pitchFamily="34" charset="0"/>
              </a:defRPr>
            </a:lvl4pPr>
            <a:lvl5pPr marL="2057400" indent="-228600">
              <a:defRPr>
                <a:solidFill>
                  <a:schemeClr val="tx1"/>
                </a:solidFill>
                <a:latin typeface="Lucida Sans Unicode" panose="020B0602030504020204" pitchFamily="34" charset="0"/>
              </a:defRPr>
            </a:lvl5pPr>
            <a:lvl6pPr marL="2514600" indent="-228600" fontAlgn="base">
              <a:spcBef>
                <a:spcPct val="0"/>
              </a:spcBef>
              <a:spcAft>
                <a:spcPct val="0"/>
              </a:spcAft>
              <a:defRPr>
                <a:solidFill>
                  <a:schemeClr val="tx1"/>
                </a:solidFill>
                <a:latin typeface="Lucida Sans Unicode" panose="020B0602030504020204" pitchFamily="34" charset="0"/>
              </a:defRPr>
            </a:lvl6pPr>
            <a:lvl7pPr marL="2971800" indent="-228600" fontAlgn="base">
              <a:spcBef>
                <a:spcPct val="0"/>
              </a:spcBef>
              <a:spcAft>
                <a:spcPct val="0"/>
              </a:spcAft>
              <a:defRPr>
                <a:solidFill>
                  <a:schemeClr val="tx1"/>
                </a:solidFill>
                <a:latin typeface="Lucida Sans Unicode" panose="020B0602030504020204" pitchFamily="34" charset="0"/>
              </a:defRPr>
            </a:lvl7pPr>
            <a:lvl8pPr marL="3429000" indent="-228600" fontAlgn="base">
              <a:spcBef>
                <a:spcPct val="0"/>
              </a:spcBef>
              <a:spcAft>
                <a:spcPct val="0"/>
              </a:spcAft>
              <a:defRPr>
                <a:solidFill>
                  <a:schemeClr val="tx1"/>
                </a:solidFill>
                <a:latin typeface="Lucida Sans Unicode" panose="020B0602030504020204" pitchFamily="34" charset="0"/>
              </a:defRPr>
            </a:lvl8pPr>
            <a:lvl9pPr marL="3886200" indent="-228600" fontAlgn="base">
              <a:spcBef>
                <a:spcPct val="0"/>
              </a:spcBef>
              <a:spcAft>
                <a:spcPct val="0"/>
              </a:spcAft>
              <a:defRPr>
                <a:solidFill>
                  <a:schemeClr val="tx1"/>
                </a:solidFill>
                <a:latin typeface="Lucida Sans Unicode" panose="020B0602030504020204" pitchFamily="34" charset="0"/>
              </a:defRPr>
            </a:lvl9pPr>
          </a:lstStyle>
          <a:p>
            <a:r>
              <a:rPr lang="pl-PL" altLang="pl-PL" sz="1100"/>
              <a:t>lata</a:t>
            </a:r>
          </a:p>
        </p:txBody>
      </p:sp>
      <p:sp>
        <p:nvSpPr>
          <p:cNvPr id="23560" name="pole tekstowe 8"/>
          <p:cNvSpPr txBox="1">
            <a:spLocks noChangeArrowheads="1"/>
          </p:cNvSpPr>
          <p:nvPr/>
        </p:nvSpPr>
        <p:spPr bwMode="auto">
          <a:xfrm>
            <a:off x="6948488" y="2997200"/>
            <a:ext cx="1655762"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Lucida Sans Unicode" panose="020B0602030504020204" pitchFamily="34" charset="0"/>
              </a:defRPr>
            </a:lvl1pPr>
            <a:lvl2pPr marL="742950" indent="-285750">
              <a:defRPr>
                <a:solidFill>
                  <a:schemeClr val="tx1"/>
                </a:solidFill>
                <a:latin typeface="Lucida Sans Unicode" panose="020B0602030504020204" pitchFamily="34" charset="0"/>
              </a:defRPr>
            </a:lvl2pPr>
            <a:lvl3pPr marL="1143000" indent="-228600">
              <a:defRPr>
                <a:solidFill>
                  <a:schemeClr val="tx1"/>
                </a:solidFill>
                <a:latin typeface="Lucida Sans Unicode" panose="020B0602030504020204" pitchFamily="34" charset="0"/>
              </a:defRPr>
            </a:lvl3pPr>
            <a:lvl4pPr marL="1600200" indent="-228600">
              <a:defRPr>
                <a:solidFill>
                  <a:schemeClr val="tx1"/>
                </a:solidFill>
                <a:latin typeface="Lucida Sans Unicode" panose="020B0602030504020204" pitchFamily="34" charset="0"/>
              </a:defRPr>
            </a:lvl4pPr>
            <a:lvl5pPr marL="2057400" indent="-228600">
              <a:defRPr>
                <a:solidFill>
                  <a:schemeClr val="tx1"/>
                </a:solidFill>
                <a:latin typeface="Lucida Sans Unicode" panose="020B0602030504020204" pitchFamily="34" charset="0"/>
              </a:defRPr>
            </a:lvl5pPr>
            <a:lvl6pPr marL="2514600" indent="-228600" fontAlgn="base">
              <a:spcBef>
                <a:spcPct val="0"/>
              </a:spcBef>
              <a:spcAft>
                <a:spcPct val="0"/>
              </a:spcAft>
              <a:defRPr>
                <a:solidFill>
                  <a:schemeClr val="tx1"/>
                </a:solidFill>
                <a:latin typeface="Lucida Sans Unicode" panose="020B0602030504020204" pitchFamily="34" charset="0"/>
              </a:defRPr>
            </a:lvl6pPr>
            <a:lvl7pPr marL="2971800" indent="-228600" fontAlgn="base">
              <a:spcBef>
                <a:spcPct val="0"/>
              </a:spcBef>
              <a:spcAft>
                <a:spcPct val="0"/>
              </a:spcAft>
              <a:defRPr>
                <a:solidFill>
                  <a:schemeClr val="tx1"/>
                </a:solidFill>
                <a:latin typeface="Lucida Sans Unicode" panose="020B0602030504020204" pitchFamily="34" charset="0"/>
              </a:defRPr>
            </a:lvl7pPr>
            <a:lvl8pPr marL="3429000" indent="-228600" fontAlgn="base">
              <a:spcBef>
                <a:spcPct val="0"/>
              </a:spcBef>
              <a:spcAft>
                <a:spcPct val="0"/>
              </a:spcAft>
              <a:defRPr>
                <a:solidFill>
                  <a:schemeClr val="tx1"/>
                </a:solidFill>
                <a:latin typeface="Lucida Sans Unicode" panose="020B0602030504020204" pitchFamily="34" charset="0"/>
              </a:defRPr>
            </a:lvl8pPr>
            <a:lvl9pPr marL="3886200" indent="-228600" fontAlgn="base">
              <a:spcBef>
                <a:spcPct val="0"/>
              </a:spcBef>
              <a:spcAft>
                <a:spcPct val="0"/>
              </a:spcAft>
              <a:defRPr>
                <a:solidFill>
                  <a:schemeClr val="tx1"/>
                </a:solidFill>
                <a:latin typeface="Lucida Sans Unicode" panose="020B0602030504020204" pitchFamily="34" charset="0"/>
              </a:defRPr>
            </a:lvl9pPr>
          </a:lstStyle>
          <a:p>
            <a:r>
              <a:rPr lang="pl-PL" altLang="pl-PL" sz="1200"/>
              <a:t>Suma aportów w latach 1998-2011: </a:t>
            </a:r>
            <a:r>
              <a:rPr lang="pl-PL" altLang="pl-PL" sz="1200" b="1"/>
              <a:t>12 913 294 zł</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ytuł 2"/>
          <p:cNvSpPr>
            <a:spLocks noGrp="1"/>
          </p:cNvSpPr>
          <p:nvPr>
            <p:ph type="title"/>
          </p:nvPr>
        </p:nvSpPr>
        <p:spPr>
          <a:xfrm>
            <a:off x="0" y="-142900"/>
            <a:ext cx="9144000" cy="857256"/>
          </a:xfrm>
        </p:spPr>
        <p:txBody>
          <a:bodyPr/>
          <a:lstStyle/>
          <a:p>
            <a:pPr algn="ctr" fontAlgn="auto">
              <a:spcAft>
                <a:spcPts val="0"/>
              </a:spcAft>
              <a:defRPr/>
            </a:pPr>
            <a:r>
              <a:rPr lang="pl-PL" sz="1600" dirty="0" smtClean="0">
                <a:solidFill>
                  <a:schemeClr val="tx1"/>
                </a:solidFill>
              </a:rPr>
              <a:t>Wydatki Gminy Miejskiej Chojnice </a:t>
            </a:r>
            <a:r>
              <a:rPr lang="pl-PL" sz="1600" u="sng" dirty="0" smtClean="0">
                <a:solidFill>
                  <a:schemeClr val="tx1"/>
                </a:solidFill>
              </a:rPr>
              <a:t>na usługi remontowe (w ramach wydatków bieżących) </a:t>
            </a:r>
            <a:r>
              <a:rPr lang="pl-PL" sz="1600" dirty="0" smtClean="0">
                <a:solidFill>
                  <a:schemeClr val="tx1"/>
                </a:solidFill>
              </a:rPr>
              <a:t>oraz ich dynamika w latach 1998-2011. </a:t>
            </a:r>
            <a:endParaRPr lang="pl-PL" sz="1600" dirty="0">
              <a:solidFill>
                <a:schemeClr val="tx1"/>
              </a:solidFill>
            </a:endParaRPr>
          </a:p>
        </p:txBody>
      </p:sp>
      <p:graphicFrame>
        <p:nvGraphicFramePr>
          <p:cNvPr id="4" name="Symbol zastępczy zawartości 3"/>
          <p:cNvGraphicFramePr>
            <a:graphicFrameLocks noGrp="1"/>
          </p:cNvGraphicFramePr>
          <p:nvPr>
            <p:ph idx="1"/>
          </p:nvPr>
        </p:nvGraphicFramePr>
        <p:xfrm>
          <a:off x="-180528" y="500042"/>
          <a:ext cx="9110246" cy="3429024"/>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 name="Wykres 4"/>
          <p:cNvGraphicFramePr/>
          <p:nvPr/>
        </p:nvGraphicFramePr>
        <p:xfrm>
          <a:off x="1835696" y="3501008"/>
          <a:ext cx="7308304" cy="3456384"/>
        </p:xfrm>
        <a:graphic>
          <a:graphicData uri="http://schemas.openxmlformats.org/drawingml/2006/chart">
            <c:chart xmlns:c="http://schemas.openxmlformats.org/drawingml/2006/chart" xmlns:r="http://schemas.openxmlformats.org/officeDocument/2006/relationships" r:id="rId3"/>
          </a:graphicData>
        </a:graphic>
      </p:graphicFrame>
      <p:sp>
        <p:nvSpPr>
          <p:cNvPr id="24581" name="pole tekstowe 5"/>
          <p:cNvSpPr txBox="1">
            <a:spLocks noChangeArrowheads="1"/>
          </p:cNvSpPr>
          <p:nvPr/>
        </p:nvSpPr>
        <p:spPr bwMode="auto">
          <a:xfrm>
            <a:off x="5435600" y="6572250"/>
            <a:ext cx="1081088"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Lucida Sans Unicode" panose="020B0602030504020204" pitchFamily="34" charset="0"/>
              </a:defRPr>
            </a:lvl1pPr>
            <a:lvl2pPr marL="742950" indent="-285750">
              <a:defRPr>
                <a:solidFill>
                  <a:schemeClr val="tx1"/>
                </a:solidFill>
                <a:latin typeface="Lucida Sans Unicode" panose="020B0602030504020204" pitchFamily="34" charset="0"/>
              </a:defRPr>
            </a:lvl2pPr>
            <a:lvl3pPr marL="1143000" indent="-228600">
              <a:defRPr>
                <a:solidFill>
                  <a:schemeClr val="tx1"/>
                </a:solidFill>
                <a:latin typeface="Lucida Sans Unicode" panose="020B0602030504020204" pitchFamily="34" charset="0"/>
              </a:defRPr>
            </a:lvl3pPr>
            <a:lvl4pPr marL="1600200" indent="-228600">
              <a:defRPr>
                <a:solidFill>
                  <a:schemeClr val="tx1"/>
                </a:solidFill>
                <a:latin typeface="Lucida Sans Unicode" panose="020B0602030504020204" pitchFamily="34" charset="0"/>
              </a:defRPr>
            </a:lvl4pPr>
            <a:lvl5pPr marL="2057400" indent="-228600">
              <a:defRPr>
                <a:solidFill>
                  <a:schemeClr val="tx1"/>
                </a:solidFill>
                <a:latin typeface="Lucida Sans Unicode" panose="020B0602030504020204" pitchFamily="34" charset="0"/>
              </a:defRPr>
            </a:lvl5pPr>
            <a:lvl6pPr marL="2514600" indent="-228600" fontAlgn="base">
              <a:spcBef>
                <a:spcPct val="0"/>
              </a:spcBef>
              <a:spcAft>
                <a:spcPct val="0"/>
              </a:spcAft>
              <a:defRPr>
                <a:solidFill>
                  <a:schemeClr val="tx1"/>
                </a:solidFill>
                <a:latin typeface="Lucida Sans Unicode" panose="020B0602030504020204" pitchFamily="34" charset="0"/>
              </a:defRPr>
            </a:lvl6pPr>
            <a:lvl7pPr marL="2971800" indent="-228600" fontAlgn="base">
              <a:spcBef>
                <a:spcPct val="0"/>
              </a:spcBef>
              <a:spcAft>
                <a:spcPct val="0"/>
              </a:spcAft>
              <a:defRPr>
                <a:solidFill>
                  <a:schemeClr val="tx1"/>
                </a:solidFill>
                <a:latin typeface="Lucida Sans Unicode" panose="020B0602030504020204" pitchFamily="34" charset="0"/>
              </a:defRPr>
            </a:lvl7pPr>
            <a:lvl8pPr marL="3429000" indent="-228600" fontAlgn="base">
              <a:spcBef>
                <a:spcPct val="0"/>
              </a:spcBef>
              <a:spcAft>
                <a:spcPct val="0"/>
              </a:spcAft>
              <a:defRPr>
                <a:solidFill>
                  <a:schemeClr val="tx1"/>
                </a:solidFill>
                <a:latin typeface="Lucida Sans Unicode" panose="020B0602030504020204" pitchFamily="34" charset="0"/>
              </a:defRPr>
            </a:lvl8pPr>
            <a:lvl9pPr marL="3886200" indent="-228600" fontAlgn="base">
              <a:spcBef>
                <a:spcPct val="0"/>
              </a:spcBef>
              <a:spcAft>
                <a:spcPct val="0"/>
              </a:spcAft>
              <a:defRPr>
                <a:solidFill>
                  <a:schemeClr val="tx1"/>
                </a:solidFill>
                <a:latin typeface="Lucida Sans Unicode" panose="020B0602030504020204" pitchFamily="34" charset="0"/>
              </a:defRPr>
            </a:lvl9pPr>
          </a:lstStyle>
          <a:p>
            <a:r>
              <a:rPr lang="pl-PL" altLang="pl-PL" sz="1100"/>
              <a:t>lata</a:t>
            </a:r>
          </a:p>
        </p:txBody>
      </p:sp>
      <p:sp>
        <p:nvSpPr>
          <p:cNvPr id="24582" name="pole tekstowe 6"/>
          <p:cNvSpPr txBox="1">
            <a:spLocks noChangeArrowheads="1"/>
          </p:cNvSpPr>
          <p:nvPr/>
        </p:nvSpPr>
        <p:spPr bwMode="auto">
          <a:xfrm>
            <a:off x="179388" y="476250"/>
            <a:ext cx="576262"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Lucida Sans Unicode" panose="020B0602030504020204" pitchFamily="34" charset="0"/>
              </a:defRPr>
            </a:lvl1pPr>
            <a:lvl2pPr marL="742950" indent="-285750">
              <a:defRPr>
                <a:solidFill>
                  <a:schemeClr val="tx1"/>
                </a:solidFill>
                <a:latin typeface="Lucida Sans Unicode" panose="020B0602030504020204" pitchFamily="34" charset="0"/>
              </a:defRPr>
            </a:lvl2pPr>
            <a:lvl3pPr marL="1143000" indent="-228600">
              <a:defRPr>
                <a:solidFill>
                  <a:schemeClr val="tx1"/>
                </a:solidFill>
                <a:latin typeface="Lucida Sans Unicode" panose="020B0602030504020204" pitchFamily="34" charset="0"/>
              </a:defRPr>
            </a:lvl3pPr>
            <a:lvl4pPr marL="1600200" indent="-228600">
              <a:defRPr>
                <a:solidFill>
                  <a:schemeClr val="tx1"/>
                </a:solidFill>
                <a:latin typeface="Lucida Sans Unicode" panose="020B0602030504020204" pitchFamily="34" charset="0"/>
              </a:defRPr>
            </a:lvl4pPr>
            <a:lvl5pPr marL="2057400" indent="-228600">
              <a:defRPr>
                <a:solidFill>
                  <a:schemeClr val="tx1"/>
                </a:solidFill>
                <a:latin typeface="Lucida Sans Unicode" panose="020B0602030504020204" pitchFamily="34" charset="0"/>
              </a:defRPr>
            </a:lvl5pPr>
            <a:lvl6pPr marL="2514600" indent="-228600" fontAlgn="base">
              <a:spcBef>
                <a:spcPct val="0"/>
              </a:spcBef>
              <a:spcAft>
                <a:spcPct val="0"/>
              </a:spcAft>
              <a:defRPr>
                <a:solidFill>
                  <a:schemeClr val="tx1"/>
                </a:solidFill>
                <a:latin typeface="Lucida Sans Unicode" panose="020B0602030504020204" pitchFamily="34" charset="0"/>
              </a:defRPr>
            </a:lvl6pPr>
            <a:lvl7pPr marL="2971800" indent="-228600" fontAlgn="base">
              <a:spcBef>
                <a:spcPct val="0"/>
              </a:spcBef>
              <a:spcAft>
                <a:spcPct val="0"/>
              </a:spcAft>
              <a:defRPr>
                <a:solidFill>
                  <a:schemeClr val="tx1"/>
                </a:solidFill>
                <a:latin typeface="Lucida Sans Unicode" panose="020B0602030504020204" pitchFamily="34" charset="0"/>
              </a:defRPr>
            </a:lvl7pPr>
            <a:lvl8pPr marL="3429000" indent="-228600" fontAlgn="base">
              <a:spcBef>
                <a:spcPct val="0"/>
              </a:spcBef>
              <a:spcAft>
                <a:spcPct val="0"/>
              </a:spcAft>
              <a:defRPr>
                <a:solidFill>
                  <a:schemeClr val="tx1"/>
                </a:solidFill>
                <a:latin typeface="Lucida Sans Unicode" panose="020B0602030504020204" pitchFamily="34" charset="0"/>
              </a:defRPr>
            </a:lvl8pPr>
            <a:lvl9pPr marL="3886200" indent="-228600" fontAlgn="base">
              <a:spcBef>
                <a:spcPct val="0"/>
              </a:spcBef>
              <a:spcAft>
                <a:spcPct val="0"/>
              </a:spcAft>
              <a:defRPr>
                <a:solidFill>
                  <a:schemeClr val="tx1"/>
                </a:solidFill>
                <a:latin typeface="Lucida Sans Unicode" panose="020B0602030504020204" pitchFamily="34" charset="0"/>
              </a:defRPr>
            </a:lvl9pPr>
          </a:lstStyle>
          <a:p>
            <a:r>
              <a:rPr lang="pl-PL" altLang="pl-PL" sz="1100"/>
              <a:t>lata</a:t>
            </a:r>
          </a:p>
        </p:txBody>
      </p:sp>
      <p:sp>
        <p:nvSpPr>
          <p:cNvPr id="24583" name="pole tekstowe 8"/>
          <p:cNvSpPr txBox="1">
            <a:spLocks noChangeArrowheads="1"/>
          </p:cNvSpPr>
          <p:nvPr/>
        </p:nvSpPr>
        <p:spPr bwMode="auto">
          <a:xfrm>
            <a:off x="971550" y="3716338"/>
            <a:ext cx="1871663" cy="26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Lucida Sans Unicode" panose="020B0602030504020204" pitchFamily="34" charset="0"/>
              </a:defRPr>
            </a:lvl1pPr>
            <a:lvl2pPr marL="742950" indent="-285750">
              <a:defRPr>
                <a:solidFill>
                  <a:schemeClr val="tx1"/>
                </a:solidFill>
                <a:latin typeface="Lucida Sans Unicode" panose="020B0602030504020204" pitchFamily="34" charset="0"/>
              </a:defRPr>
            </a:lvl2pPr>
            <a:lvl3pPr marL="1143000" indent="-228600">
              <a:defRPr>
                <a:solidFill>
                  <a:schemeClr val="tx1"/>
                </a:solidFill>
                <a:latin typeface="Lucida Sans Unicode" panose="020B0602030504020204" pitchFamily="34" charset="0"/>
              </a:defRPr>
            </a:lvl3pPr>
            <a:lvl4pPr marL="1600200" indent="-228600">
              <a:defRPr>
                <a:solidFill>
                  <a:schemeClr val="tx1"/>
                </a:solidFill>
                <a:latin typeface="Lucida Sans Unicode" panose="020B0602030504020204" pitchFamily="34" charset="0"/>
              </a:defRPr>
            </a:lvl4pPr>
            <a:lvl5pPr marL="2057400" indent="-228600">
              <a:defRPr>
                <a:solidFill>
                  <a:schemeClr val="tx1"/>
                </a:solidFill>
                <a:latin typeface="Lucida Sans Unicode" panose="020B0602030504020204" pitchFamily="34" charset="0"/>
              </a:defRPr>
            </a:lvl5pPr>
            <a:lvl6pPr marL="2514600" indent="-228600" fontAlgn="base">
              <a:spcBef>
                <a:spcPct val="0"/>
              </a:spcBef>
              <a:spcAft>
                <a:spcPct val="0"/>
              </a:spcAft>
              <a:defRPr>
                <a:solidFill>
                  <a:schemeClr val="tx1"/>
                </a:solidFill>
                <a:latin typeface="Lucida Sans Unicode" panose="020B0602030504020204" pitchFamily="34" charset="0"/>
              </a:defRPr>
            </a:lvl6pPr>
            <a:lvl7pPr marL="2971800" indent="-228600" fontAlgn="base">
              <a:spcBef>
                <a:spcPct val="0"/>
              </a:spcBef>
              <a:spcAft>
                <a:spcPct val="0"/>
              </a:spcAft>
              <a:defRPr>
                <a:solidFill>
                  <a:schemeClr val="tx1"/>
                </a:solidFill>
                <a:latin typeface="Lucida Sans Unicode" panose="020B0602030504020204" pitchFamily="34" charset="0"/>
              </a:defRPr>
            </a:lvl7pPr>
            <a:lvl8pPr marL="3429000" indent="-228600" fontAlgn="base">
              <a:spcBef>
                <a:spcPct val="0"/>
              </a:spcBef>
              <a:spcAft>
                <a:spcPct val="0"/>
              </a:spcAft>
              <a:defRPr>
                <a:solidFill>
                  <a:schemeClr val="tx1"/>
                </a:solidFill>
                <a:latin typeface="Lucida Sans Unicode" panose="020B0602030504020204" pitchFamily="34" charset="0"/>
              </a:defRPr>
            </a:lvl8pPr>
            <a:lvl9pPr marL="3886200" indent="-228600" fontAlgn="base">
              <a:spcBef>
                <a:spcPct val="0"/>
              </a:spcBef>
              <a:spcAft>
                <a:spcPct val="0"/>
              </a:spcAft>
              <a:defRPr>
                <a:solidFill>
                  <a:schemeClr val="tx1"/>
                </a:solidFill>
                <a:latin typeface="Lucida Sans Unicode" panose="020B0602030504020204" pitchFamily="34" charset="0"/>
              </a:defRPr>
            </a:lvl9pPr>
          </a:lstStyle>
          <a:p>
            <a:r>
              <a:rPr lang="pl-PL" altLang="pl-PL" sz="1100"/>
              <a:t>nakłady (w zł)</a:t>
            </a:r>
          </a:p>
        </p:txBody>
      </p:sp>
      <p:sp>
        <p:nvSpPr>
          <p:cNvPr id="24584" name="pole tekstowe 7"/>
          <p:cNvSpPr txBox="1">
            <a:spLocks noChangeArrowheads="1"/>
          </p:cNvSpPr>
          <p:nvPr/>
        </p:nvSpPr>
        <p:spPr bwMode="auto">
          <a:xfrm>
            <a:off x="6875463" y="2997200"/>
            <a:ext cx="1584325"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Lucida Sans Unicode" panose="020B0602030504020204" pitchFamily="34" charset="0"/>
              </a:defRPr>
            </a:lvl1pPr>
            <a:lvl2pPr marL="742950" indent="-285750">
              <a:defRPr>
                <a:solidFill>
                  <a:schemeClr val="tx1"/>
                </a:solidFill>
                <a:latin typeface="Lucida Sans Unicode" panose="020B0602030504020204" pitchFamily="34" charset="0"/>
              </a:defRPr>
            </a:lvl2pPr>
            <a:lvl3pPr marL="1143000" indent="-228600">
              <a:defRPr>
                <a:solidFill>
                  <a:schemeClr val="tx1"/>
                </a:solidFill>
                <a:latin typeface="Lucida Sans Unicode" panose="020B0602030504020204" pitchFamily="34" charset="0"/>
              </a:defRPr>
            </a:lvl3pPr>
            <a:lvl4pPr marL="1600200" indent="-228600">
              <a:defRPr>
                <a:solidFill>
                  <a:schemeClr val="tx1"/>
                </a:solidFill>
                <a:latin typeface="Lucida Sans Unicode" panose="020B0602030504020204" pitchFamily="34" charset="0"/>
              </a:defRPr>
            </a:lvl4pPr>
            <a:lvl5pPr marL="2057400" indent="-228600">
              <a:defRPr>
                <a:solidFill>
                  <a:schemeClr val="tx1"/>
                </a:solidFill>
                <a:latin typeface="Lucida Sans Unicode" panose="020B0602030504020204" pitchFamily="34" charset="0"/>
              </a:defRPr>
            </a:lvl5pPr>
            <a:lvl6pPr marL="2514600" indent="-228600" fontAlgn="base">
              <a:spcBef>
                <a:spcPct val="0"/>
              </a:spcBef>
              <a:spcAft>
                <a:spcPct val="0"/>
              </a:spcAft>
              <a:defRPr>
                <a:solidFill>
                  <a:schemeClr val="tx1"/>
                </a:solidFill>
                <a:latin typeface="Lucida Sans Unicode" panose="020B0602030504020204" pitchFamily="34" charset="0"/>
              </a:defRPr>
            </a:lvl6pPr>
            <a:lvl7pPr marL="2971800" indent="-228600" fontAlgn="base">
              <a:spcBef>
                <a:spcPct val="0"/>
              </a:spcBef>
              <a:spcAft>
                <a:spcPct val="0"/>
              </a:spcAft>
              <a:defRPr>
                <a:solidFill>
                  <a:schemeClr val="tx1"/>
                </a:solidFill>
                <a:latin typeface="Lucida Sans Unicode" panose="020B0602030504020204" pitchFamily="34" charset="0"/>
              </a:defRPr>
            </a:lvl7pPr>
            <a:lvl8pPr marL="3429000" indent="-228600" fontAlgn="base">
              <a:spcBef>
                <a:spcPct val="0"/>
              </a:spcBef>
              <a:spcAft>
                <a:spcPct val="0"/>
              </a:spcAft>
              <a:defRPr>
                <a:solidFill>
                  <a:schemeClr val="tx1"/>
                </a:solidFill>
                <a:latin typeface="Lucida Sans Unicode" panose="020B0602030504020204" pitchFamily="34" charset="0"/>
              </a:defRPr>
            </a:lvl8pPr>
            <a:lvl9pPr marL="3886200" indent="-228600" fontAlgn="base">
              <a:spcBef>
                <a:spcPct val="0"/>
              </a:spcBef>
              <a:spcAft>
                <a:spcPct val="0"/>
              </a:spcAft>
              <a:defRPr>
                <a:solidFill>
                  <a:schemeClr val="tx1"/>
                </a:solidFill>
                <a:latin typeface="Lucida Sans Unicode" panose="020B0602030504020204" pitchFamily="34" charset="0"/>
              </a:defRPr>
            </a:lvl9pPr>
          </a:lstStyle>
          <a:p>
            <a:r>
              <a:rPr lang="pl-PL" altLang="pl-PL" sz="1200"/>
              <a:t>Suma wydatków bieżących w latach 1998-2011: </a:t>
            </a:r>
          </a:p>
          <a:p>
            <a:r>
              <a:rPr lang="pl-PL" altLang="pl-PL" sz="1200" b="1"/>
              <a:t>32 344 219,25 zł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ytuł 2"/>
          <p:cNvSpPr>
            <a:spLocks noGrp="1"/>
          </p:cNvSpPr>
          <p:nvPr>
            <p:ph type="title"/>
          </p:nvPr>
        </p:nvSpPr>
        <p:spPr>
          <a:xfrm>
            <a:off x="0" y="0"/>
            <a:ext cx="9144000" cy="428604"/>
          </a:xfrm>
        </p:spPr>
        <p:txBody>
          <a:bodyPr/>
          <a:lstStyle/>
          <a:p>
            <a:pPr algn="ctr" fontAlgn="auto">
              <a:spcAft>
                <a:spcPts val="0"/>
              </a:spcAft>
              <a:defRPr/>
            </a:pPr>
            <a:r>
              <a:rPr lang="pl-PL" sz="1400" u="sng" dirty="0" smtClean="0">
                <a:solidFill>
                  <a:schemeClr val="tx1"/>
                </a:solidFill>
              </a:rPr>
              <a:t>Transport i łączność </a:t>
            </a:r>
            <a:r>
              <a:rPr lang="pl-PL" sz="1400" dirty="0" smtClean="0">
                <a:solidFill>
                  <a:schemeClr val="tx1"/>
                </a:solidFill>
              </a:rPr>
              <a:t>– wydatki majątkowe Gminy Miejskiej Chojnice w latach 1998-2011.</a:t>
            </a:r>
            <a:endParaRPr lang="pl-PL" sz="1400" dirty="0">
              <a:solidFill>
                <a:schemeClr val="tx1"/>
              </a:solidFill>
            </a:endParaRPr>
          </a:p>
        </p:txBody>
      </p:sp>
      <p:graphicFrame>
        <p:nvGraphicFramePr>
          <p:cNvPr id="11" name="Symbol zastępczy zawartości 10"/>
          <p:cNvGraphicFramePr>
            <a:graphicFrameLocks noGrp="1"/>
          </p:cNvGraphicFramePr>
          <p:nvPr>
            <p:ph idx="1"/>
          </p:nvPr>
        </p:nvGraphicFramePr>
        <p:xfrm>
          <a:off x="0" y="260648"/>
          <a:ext cx="9144000" cy="359698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2" name="Tabela 11"/>
          <p:cNvGraphicFramePr>
            <a:graphicFrameLocks noGrp="1"/>
          </p:cNvGraphicFramePr>
          <p:nvPr/>
        </p:nvGraphicFramePr>
        <p:xfrm>
          <a:off x="571500" y="3706813"/>
          <a:ext cx="8143875" cy="3151187"/>
        </p:xfrm>
        <a:graphic>
          <a:graphicData uri="http://schemas.openxmlformats.org/drawingml/2006/table">
            <a:tbl>
              <a:tblPr/>
              <a:tblGrid>
                <a:gridCol w="1128156"/>
                <a:gridCol w="2185802"/>
                <a:gridCol w="2591234"/>
                <a:gridCol w="2238683"/>
              </a:tblGrid>
              <a:tr h="196949">
                <a:tc>
                  <a:txBody>
                    <a:bodyPr/>
                    <a:lstStyle/>
                    <a:p>
                      <a:pPr algn="l" fontAlgn="b"/>
                      <a:r>
                        <a:rPr lang="pl-PL" sz="1200" b="0" i="0" u="none" strike="noStrike" dirty="0">
                          <a:latin typeface="Times New Roman" pitchFamily="18" charset="0"/>
                          <a:cs typeface="Times New Roman" pitchFamily="18"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b"/>
                      <a:r>
                        <a:rPr lang="pl-PL" sz="1200" b="1" i="0" u="none" strike="noStrike" dirty="0">
                          <a:latin typeface="Times New Roman" pitchFamily="18" charset="0"/>
                          <a:cs typeface="Times New Roman" pitchFamily="18" charset="0"/>
                        </a:rPr>
                        <a:t>inwestycje własne</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b"/>
                      <a:r>
                        <a:rPr lang="pl-PL" sz="1200" b="1" i="0" u="none" strike="noStrike">
                          <a:latin typeface="Times New Roman" pitchFamily="18" charset="0"/>
                          <a:cs typeface="Times New Roman" pitchFamily="18" charset="0"/>
                        </a:rPr>
                        <a:t>inwestycje obce</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b"/>
                      <a:r>
                        <a:rPr lang="pl-PL" sz="1200" b="1" i="0" u="none" strike="noStrike">
                          <a:latin typeface="Times New Roman" pitchFamily="18" charset="0"/>
                          <a:cs typeface="Times New Roman" pitchFamily="18" charset="0"/>
                        </a:rPr>
                        <a:t>aporty</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r>
              <a:tr h="196949">
                <a:tc>
                  <a:txBody>
                    <a:bodyPr/>
                    <a:lstStyle/>
                    <a:p>
                      <a:pPr algn="ctr" fontAlgn="b"/>
                      <a:r>
                        <a:rPr lang="pl-PL" sz="1200" b="1" i="0" u="none" strike="noStrike" dirty="0">
                          <a:solidFill>
                            <a:srgbClr val="000000"/>
                          </a:solidFill>
                          <a:latin typeface="Times New Roman" pitchFamily="18" charset="0"/>
                          <a:cs typeface="Times New Roman" pitchFamily="18" charset="0"/>
                        </a:rPr>
                        <a:t>1998</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b"/>
                      <a:r>
                        <a:rPr lang="pl-PL" sz="1200" b="0" i="0" u="none" strike="noStrike" dirty="0">
                          <a:latin typeface="Times New Roman" pitchFamily="18" charset="0"/>
                          <a:cs typeface="Times New Roman" pitchFamily="18" charset="0"/>
                        </a:rPr>
                        <a:t>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b"/>
                      <a:r>
                        <a:rPr lang="pl-PL" sz="1200" b="0" i="0" u="none" strike="noStrike">
                          <a:latin typeface="Times New Roman" pitchFamily="18" charset="0"/>
                          <a:cs typeface="Times New Roman" pitchFamily="18" charset="0"/>
                        </a:rPr>
                        <a:t>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b"/>
                      <a:r>
                        <a:rPr lang="pl-PL" sz="1200" b="0" i="0" u="none" strike="noStrike">
                          <a:latin typeface="Times New Roman" pitchFamily="18" charset="0"/>
                          <a:cs typeface="Times New Roman" pitchFamily="18" charset="0"/>
                        </a:rPr>
                        <a:t>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r>
              <a:tr h="196949">
                <a:tc>
                  <a:txBody>
                    <a:bodyPr/>
                    <a:lstStyle/>
                    <a:p>
                      <a:pPr algn="ctr" fontAlgn="b"/>
                      <a:r>
                        <a:rPr lang="pl-PL" sz="1200" b="1" i="0" u="none" strike="noStrike" dirty="0">
                          <a:solidFill>
                            <a:srgbClr val="000000"/>
                          </a:solidFill>
                          <a:latin typeface="Times New Roman" pitchFamily="18" charset="0"/>
                          <a:cs typeface="Times New Roman" pitchFamily="18" charset="0"/>
                        </a:rPr>
                        <a:t>1999</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b"/>
                      <a:r>
                        <a:rPr lang="pl-PL" sz="1200" b="0" i="0" u="none" strike="noStrike" dirty="0">
                          <a:latin typeface="Times New Roman" pitchFamily="18" charset="0"/>
                          <a:cs typeface="Times New Roman" pitchFamily="18" charset="0"/>
                        </a:rPr>
                        <a:t>880 950,00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b"/>
                      <a:r>
                        <a:rPr lang="pl-PL" sz="1200" b="0" i="0" u="none" strike="noStrike" dirty="0">
                          <a:latin typeface="Times New Roman" pitchFamily="18" charset="0"/>
                          <a:cs typeface="Times New Roman" pitchFamily="18" charset="0"/>
                        </a:rPr>
                        <a:t>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b"/>
                      <a:r>
                        <a:rPr lang="pl-PL" sz="1200" b="0" i="0" u="none" strike="noStrike">
                          <a:latin typeface="Times New Roman" pitchFamily="18" charset="0"/>
                          <a:cs typeface="Times New Roman" pitchFamily="18" charset="0"/>
                        </a:rPr>
                        <a:t>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r>
              <a:tr h="196949">
                <a:tc>
                  <a:txBody>
                    <a:bodyPr/>
                    <a:lstStyle/>
                    <a:p>
                      <a:pPr algn="ctr" fontAlgn="b"/>
                      <a:r>
                        <a:rPr lang="pl-PL" sz="1200" b="1" i="0" u="none" strike="noStrike" dirty="0">
                          <a:solidFill>
                            <a:srgbClr val="000000"/>
                          </a:solidFill>
                          <a:latin typeface="Times New Roman" pitchFamily="18" charset="0"/>
                          <a:cs typeface="Times New Roman" pitchFamily="18" charset="0"/>
                        </a:rPr>
                        <a:t>2000</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b"/>
                      <a:r>
                        <a:rPr lang="pl-PL" sz="1200" b="0" i="0" u="none" strike="noStrike" dirty="0">
                          <a:latin typeface="Times New Roman" pitchFamily="18" charset="0"/>
                          <a:cs typeface="Times New Roman" pitchFamily="18" charset="0"/>
                        </a:rPr>
                        <a:t>2 691 950,00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b"/>
                      <a:r>
                        <a:rPr lang="pl-PL" sz="1200" b="0" i="0" u="none" strike="noStrike" dirty="0">
                          <a:latin typeface="Times New Roman" pitchFamily="18" charset="0"/>
                          <a:cs typeface="Times New Roman" pitchFamily="18" charset="0"/>
                        </a:rPr>
                        <a:t>500 000,00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b"/>
                      <a:r>
                        <a:rPr lang="pl-PL" sz="1200" b="0" i="0" u="none" strike="noStrike">
                          <a:latin typeface="Times New Roman" pitchFamily="18" charset="0"/>
                          <a:cs typeface="Times New Roman" pitchFamily="18" charset="0"/>
                        </a:rPr>
                        <a:t>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r>
              <a:tr h="196949">
                <a:tc>
                  <a:txBody>
                    <a:bodyPr/>
                    <a:lstStyle/>
                    <a:p>
                      <a:pPr algn="ctr" fontAlgn="b"/>
                      <a:r>
                        <a:rPr lang="pl-PL" sz="1200" b="1" i="0" u="none" strike="noStrike">
                          <a:solidFill>
                            <a:srgbClr val="000000"/>
                          </a:solidFill>
                          <a:latin typeface="Times New Roman" pitchFamily="18" charset="0"/>
                          <a:cs typeface="Times New Roman" pitchFamily="18" charset="0"/>
                        </a:rPr>
                        <a:t>2001</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b"/>
                      <a:r>
                        <a:rPr lang="pl-PL" sz="1200" b="0" i="0" u="none" strike="noStrike" dirty="0">
                          <a:latin typeface="Times New Roman" pitchFamily="18" charset="0"/>
                          <a:cs typeface="Times New Roman" pitchFamily="18" charset="0"/>
                        </a:rPr>
                        <a:t>1 817 204,00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b"/>
                      <a:r>
                        <a:rPr lang="pl-PL" sz="1200" b="0" i="0" u="none" strike="noStrike" dirty="0">
                          <a:latin typeface="Times New Roman" pitchFamily="18" charset="0"/>
                          <a:cs typeface="Times New Roman" pitchFamily="18" charset="0"/>
                        </a:rPr>
                        <a:t>883 536,00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b"/>
                      <a:r>
                        <a:rPr lang="pl-PL" sz="1200" b="0" i="0" u="none" strike="noStrike">
                          <a:latin typeface="Times New Roman" pitchFamily="18" charset="0"/>
                          <a:cs typeface="Times New Roman" pitchFamily="18" charset="0"/>
                        </a:rPr>
                        <a:t>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r>
              <a:tr h="196949">
                <a:tc>
                  <a:txBody>
                    <a:bodyPr/>
                    <a:lstStyle/>
                    <a:p>
                      <a:pPr algn="ctr" fontAlgn="b"/>
                      <a:r>
                        <a:rPr lang="pl-PL" sz="1200" b="1" i="0" u="none" strike="noStrike">
                          <a:solidFill>
                            <a:srgbClr val="000000"/>
                          </a:solidFill>
                          <a:latin typeface="Times New Roman" pitchFamily="18" charset="0"/>
                          <a:cs typeface="Times New Roman" pitchFamily="18" charset="0"/>
                        </a:rPr>
                        <a:t>2002</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b"/>
                      <a:r>
                        <a:rPr lang="pl-PL" sz="1200" b="0" i="0" u="none" strike="noStrike" dirty="0">
                          <a:latin typeface="Times New Roman" pitchFamily="18" charset="0"/>
                          <a:cs typeface="Times New Roman" pitchFamily="18" charset="0"/>
                        </a:rPr>
                        <a:t>1 734 384,00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b"/>
                      <a:r>
                        <a:rPr lang="pl-PL" sz="1200" b="0" i="0" u="none" strike="noStrike" dirty="0">
                          <a:latin typeface="Times New Roman" pitchFamily="18" charset="0"/>
                          <a:cs typeface="Times New Roman" pitchFamily="18" charset="0"/>
                        </a:rPr>
                        <a:t>1 490 298,00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b"/>
                      <a:r>
                        <a:rPr lang="pl-PL" sz="1200" b="0" i="0" u="none" strike="noStrike" dirty="0">
                          <a:latin typeface="Times New Roman" pitchFamily="18" charset="0"/>
                          <a:cs typeface="Times New Roman" pitchFamily="18" charset="0"/>
                        </a:rPr>
                        <a:t>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r>
              <a:tr h="196949">
                <a:tc>
                  <a:txBody>
                    <a:bodyPr/>
                    <a:lstStyle/>
                    <a:p>
                      <a:pPr algn="ctr" fontAlgn="b"/>
                      <a:r>
                        <a:rPr lang="pl-PL" sz="1200" b="1" i="0" u="none" strike="noStrike">
                          <a:solidFill>
                            <a:srgbClr val="000000"/>
                          </a:solidFill>
                          <a:latin typeface="Times New Roman" pitchFamily="18" charset="0"/>
                          <a:cs typeface="Times New Roman" pitchFamily="18" charset="0"/>
                        </a:rPr>
                        <a:t>2003</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b"/>
                      <a:r>
                        <a:rPr lang="pl-PL" sz="1200" b="0" i="0" u="none" strike="noStrike" dirty="0">
                          <a:latin typeface="Times New Roman" pitchFamily="18" charset="0"/>
                          <a:cs typeface="Times New Roman" pitchFamily="18" charset="0"/>
                        </a:rPr>
                        <a:t>287 531,00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b"/>
                      <a:r>
                        <a:rPr lang="pl-PL" sz="1200" b="0" i="0" u="none" strike="noStrike" dirty="0">
                          <a:latin typeface="Times New Roman" pitchFamily="18" charset="0"/>
                          <a:cs typeface="Times New Roman" pitchFamily="18" charset="0"/>
                        </a:rPr>
                        <a:t>100 101,00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b"/>
                      <a:r>
                        <a:rPr lang="pl-PL" sz="1200" b="0" i="0" u="none" strike="noStrike">
                          <a:latin typeface="Times New Roman" pitchFamily="18" charset="0"/>
                          <a:cs typeface="Times New Roman" pitchFamily="18" charset="0"/>
                        </a:rPr>
                        <a:t>400 000,00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r>
              <a:tr h="196949">
                <a:tc>
                  <a:txBody>
                    <a:bodyPr/>
                    <a:lstStyle/>
                    <a:p>
                      <a:pPr algn="ctr" fontAlgn="b"/>
                      <a:r>
                        <a:rPr lang="pl-PL" sz="1200" b="1" i="0" u="none" strike="noStrike">
                          <a:solidFill>
                            <a:srgbClr val="000000"/>
                          </a:solidFill>
                          <a:latin typeface="Times New Roman" pitchFamily="18" charset="0"/>
                          <a:cs typeface="Times New Roman" pitchFamily="18" charset="0"/>
                        </a:rPr>
                        <a:t>2004</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b"/>
                      <a:r>
                        <a:rPr lang="pl-PL" sz="1200" b="0" i="0" u="none" strike="noStrike" dirty="0">
                          <a:latin typeface="Times New Roman" pitchFamily="18" charset="0"/>
                          <a:cs typeface="Times New Roman" pitchFamily="18" charset="0"/>
                        </a:rPr>
                        <a:t>5 370 944,00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b"/>
                      <a:r>
                        <a:rPr lang="pl-PL" sz="1200" b="0" i="0" u="none" strike="noStrike" dirty="0">
                          <a:latin typeface="Times New Roman" pitchFamily="18" charset="0"/>
                          <a:cs typeface="Times New Roman" pitchFamily="18" charset="0"/>
                        </a:rPr>
                        <a:t>2 612 154,00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b"/>
                      <a:r>
                        <a:rPr lang="pl-PL" sz="1200" b="0" i="0" u="none" strike="noStrike">
                          <a:latin typeface="Times New Roman" pitchFamily="18" charset="0"/>
                          <a:cs typeface="Times New Roman" pitchFamily="18" charset="0"/>
                        </a:rPr>
                        <a:t>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r>
              <a:tr h="196949">
                <a:tc>
                  <a:txBody>
                    <a:bodyPr/>
                    <a:lstStyle/>
                    <a:p>
                      <a:pPr algn="ctr" fontAlgn="b"/>
                      <a:r>
                        <a:rPr lang="pl-PL" sz="1200" b="1" i="0" u="none" strike="noStrike">
                          <a:solidFill>
                            <a:srgbClr val="000000"/>
                          </a:solidFill>
                          <a:latin typeface="Times New Roman" pitchFamily="18" charset="0"/>
                          <a:cs typeface="Times New Roman" pitchFamily="18" charset="0"/>
                        </a:rPr>
                        <a:t>2005</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b"/>
                      <a:r>
                        <a:rPr lang="pl-PL" sz="1200" b="0" i="0" u="none" strike="noStrike" dirty="0">
                          <a:latin typeface="Times New Roman" pitchFamily="18" charset="0"/>
                          <a:cs typeface="Times New Roman" pitchFamily="18" charset="0"/>
                        </a:rPr>
                        <a:t>2 175 858,00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b"/>
                      <a:r>
                        <a:rPr lang="pl-PL" sz="1200" b="0" i="0" u="none" strike="noStrike" dirty="0">
                          <a:latin typeface="Times New Roman" pitchFamily="18" charset="0"/>
                          <a:cs typeface="Times New Roman" pitchFamily="18" charset="0"/>
                        </a:rPr>
                        <a:t>1 000 000,00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b"/>
                      <a:r>
                        <a:rPr lang="pl-PL" sz="1200" b="0" i="0" u="none" strike="noStrike" dirty="0">
                          <a:latin typeface="Times New Roman" pitchFamily="18" charset="0"/>
                          <a:cs typeface="Times New Roman" pitchFamily="18" charset="0"/>
                        </a:rPr>
                        <a:t>325 000,00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r>
              <a:tr h="196949">
                <a:tc>
                  <a:txBody>
                    <a:bodyPr/>
                    <a:lstStyle/>
                    <a:p>
                      <a:pPr algn="ctr" fontAlgn="b"/>
                      <a:r>
                        <a:rPr lang="pl-PL" sz="1200" b="1" i="0" u="none" strike="noStrike">
                          <a:solidFill>
                            <a:srgbClr val="000000"/>
                          </a:solidFill>
                          <a:latin typeface="Times New Roman" pitchFamily="18" charset="0"/>
                          <a:cs typeface="Times New Roman" pitchFamily="18" charset="0"/>
                        </a:rPr>
                        <a:t>2006</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b"/>
                      <a:r>
                        <a:rPr lang="pl-PL" sz="1200" b="0" i="0" u="none" strike="noStrike" dirty="0">
                          <a:latin typeface="Times New Roman" pitchFamily="18" charset="0"/>
                          <a:cs typeface="Times New Roman" pitchFamily="18" charset="0"/>
                        </a:rPr>
                        <a:t>6 291 413,00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b"/>
                      <a:r>
                        <a:rPr lang="pl-PL" sz="1200" b="0" i="0" u="none" strike="noStrike" dirty="0">
                          <a:latin typeface="Times New Roman" pitchFamily="18" charset="0"/>
                          <a:cs typeface="Times New Roman" pitchFamily="18" charset="0"/>
                        </a:rPr>
                        <a:t>1 263 500,00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b"/>
                      <a:r>
                        <a:rPr lang="pl-PL" sz="1200" b="0" i="0" u="none" strike="noStrike" dirty="0">
                          <a:latin typeface="Times New Roman" pitchFamily="18" charset="0"/>
                          <a:cs typeface="Times New Roman" pitchFamily="18" charset="0"/>
                        </a:rPr>
                        <a:t>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r>
              <a:tr h="196949">
                <a:tc>
                  <a:txBody>
                    <a:bodyPr/>
                    <a:lstStyle/>
                    <a:p>
                      <a:pPr algn="ctr" fontAlgn="b"/>
                      <a:r>
                        <a:rPr lang="pl-PL" sz="1200" b="1" i="0" u="none" strike="noStrike">
                          <a:solidFill>
                            <a:srgbClr val="000000"/>
                          </a:solidFill>
                          <a:latin typeface="Times New Roman" pitchFamily="18" charset="0"/>
                          <a:cs typeface="Times New Roman" pitchFamily="18" charset="0"/>
                        </a:rPr>
                        <a:t>2007</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b"/>
                      <a:r>
                        <a:rPr lang="pl-PL" sz="1200" b="0" i="0" u="none" strike="noStrike" dirty="0">
                          <a:latin typeface="Times New Roman" pitchFamily="18" charset="0"/>
                          <a:cs typeface="Times New Roman" pitchFamily="18" charset="0"/>
                        </a:rPr>
                        <a:t>6 375 425,00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b"/>
                      <a:r>
                        <a:rPr lang="pl-PL" sz="1200" b="0" i="0" u="none" strike="noStrike" dirty="0">
                          <a:latin typeface="Times New Roman" pitchFamily="18" charset="0"/>
                          <a:cs typeface="Times New Roman" pitchFamily="18" charset="0"/>
                        </a:rPr>
                        <a:t>17 757,00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b"/>
                      <a:r>
                        <a:rPr lang="pl-PL" sz="1200" b="0" i="0" u="none" strike="noStrike" dirty="0">
                          <a:latin typeface="Times New Roman" pitchFamily="18" charset="0"/>
                          <a:cs typeface="Times New Roman" pitchFamily="18" charset="0"/>
                        </a:rPr>
                        <a:t>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r>
              <a:tr h="196949">
                <a:tc>
                  <a:txBody>
                    <a:bodyPr/>
                    <a:lstStyle/>
                    <a:p>
                      <a:pPr algn="ctr" fontAlgn="b"/>
                      <a:r>
                        <a:rPr lang="pl-PL" sz="1200" b="1" i="0" u="none" strike="noStrike">
                          <a:solidFill>
                            <a:srgbClr val="000000"/>
                          </a:solidFill>
                          <a:latin typeface="Times New Roman" pitchFamily="18" charset="0"/>
                          <a:cs typeface="Times New Roman" pitchFamily="18" charset="0"/>
                        </a:rPr>
                        <a:t>2008</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b"/>
                      <a:r>
                        <a:rPr lang="pl-PL" sz="1200" b="0" i="0" u="none" strike="noStrike" dirty="0">
                          <a:latin typeface="Times New Roman" pitchFamily="18" charset="0"/>
                          <a:cs typeface="Times New Roman" pitchFamily="18" charset="0"/>
                        </a:rPr>
                        <a:t>5 948 269,00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b"/>
                      <a:r>
                        <a:rPr lang="pl-PL" sz="1200" b="0" i="0" u="none" strike="noStrike" dirty="0">
                          <a:latin typeface="Times New Roman" pitchFamily="18" charset="0"/>
                          <a:cs typeface="Times New Roman" pitchFamily="18" charset="0"/>
                        </a:rPr>
                        <a:t>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b"/>
                      <a:r>
                        <a:rPr lang="pl-PL" sz="1200" b="0" i="0" u="none" strike="noStrike" dirty="0">
                          <a:latin typeface="Times New Roman" pitchFamily="18" charset="0"/>
                          <a:cs typeface="Times New Roman" pitchFamily="18" charset="0"/>
                        </a:rPr>
                        <a:t>600 000,00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r>
              <a:tr h="196949">
                <a:tc>
                  <a:txBody>
                    <a:bodyPr/>
                    <a:lstStyle/>
                    <a:p>
                      <a:pPr algn="ctr" fontAlgn="b"/>
                      <a:r>
                        <a:rPr lang="pl-PL" sz="1200" b="1" i="0" u="none" strike="noStrike">
                          <a:solidFill>
                            <a:srgbClr val="000000"/>
                          </a:solidFill>
                          <a:latin typeface="Times New Roman" pitchFamily="18" charset="0"/>
                          <a:cs typeface="Times New Roman" pitchFamily="18" charset="0"/>
                        </a:rPr>
                        <a:t>2009</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b"/>
                      <a:r>
                        <a:rPr lang="pl-PL" sz="1200" b="0" i="0" u="none" strike="noStrike" dirty="0">
                          <a:latin typeface="Times New Roman" pitchFamily="18" charset="0"/>
                          <a:cs typeface="Times New Roman" pitchFamily="18" charset="0"/>
                        </a:rPr>
                        <a:t>20 551 988,00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b"/>
                      <a:r>
                        <a:rPr lang="pl-PL" sz="1200" b="0" i="0" u="none" strike="noStrike">
                          <a:latin typeface="Times New Roman" pitchFamily="18" charset="0"/>
                          <a:cs typeface="Times New Roman" pitchFamily="18" charset="0"/>
                        </a:rPr>
                        <a:t>140 000,00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b"/>
                      <a:r>
                        <a:rPr lang="pl-PL" sz="1200" b="0" i="0" u="none" strike="noStrike" dirty="0">
                          <a:latin typeface="Times New Roman" pitchFamily="18" charset="0"/>
                          <a:cs typeface="Times New Roman" pitchFamily="18" charset="0"/>
                        </a:rPr>
                        <a:t>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r>
              <a:tr h="196949">
                <a:tc>
                  <a:txBody>
                    <a:bodyPr/>
                    <a:lstStyle/>
                    <a:p>
                      <a:pPr algn="ctr" fontAlgn="b"/>
                      <a:r>
                        <a:rPr lang="pl-PL" sz="1200" b="1" i="0" u="none" strike="noStrike">
                          <a:solidFill>
                            <a:srgbClr val="000000"/>
                          </a:solidFill>
                          <a:latin typeface="Times New Roman" pitchFamily="18" charset="0"/>
                          <a:cs typeface="Times New Roman" pitchFamily="18" charset="0"/>
                        </a:rPr>
                        <a:t>2010</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b"/>
                      <a:r>
                        <a:rPr lang="pl-PL" sz="1200" b="0" i="0" u="none" strike="noStrike" dirty="0">
                          <a:latin typeface="Times New Roman" pitchFamily="18" charset="0"/>
                          <a:cs typeface="Times New Roman" pitchFamily="18" charset="0"/>
                        </a:rPr>
                        <a:t>11 882 715,54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b"/>
                      <a:r>
                        <a:rPr lang="pl-PL" sz="1200" b="0" i="0" u="none" strike="noStrike" dirty="0">
                          <a:latin typeface="Times New Roman" pitchFamily="18" charset="0"/>
                          <a:cs typeface="Times New Roman" pitchFamily="18" charset="0"/>
                        </a:rPr>
                        <a:t>365 748,00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b"/>
                      <a:r>
                        <a:rPr lang="pl-PL" sz="1200" b="0" i="0" u="none" strike="noStrike" dirty="0">
                          <a:latin typeface="Times New Roman" pitchFamily="18" charset="0"/>
                          <a:cs typeface="Times New Roman" pitchFamily="18" charset="0"/>
                        </a:rPr>
                        <a:t>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r>
              <a:tr h="196949">
                <a:tc>
                  <a:txBody>
                    <a:bodyPr/>
                    <a:lstStyle/>
                    <a:p>
                      <a:pPr algn="ctr" fontAlgn="b"/>
                      <a:r>
                        <a:rPr lang="pl-PL" sz="1200" b="1" i="0" u="none" strike="noStrike">
                          <a:solidFill>
                            <a:srgbClr val="000000"/>
                          </a:solidFill>
                          <a:latin typeface="Times New Roman" pitchFamily="18" charset="0"/>
                          <a:cs typeface="Times New Roman" pitchFamily="18" charset="0"/>
                        </a:rPr>
                        <a:t>2011</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b"/>
                      <a:r>
                        <a:rPr lang="pl-PL" sz="1200" b="0" i="0" u="none" strike="noStrike" dirty="0">
                          <a:latin typeface="Times New Roman" pitchFamily="18" charset="0"/>
                          <a:cs typeface="Times New Roman" pitchFamily="18" charset="0"/>
                        </a:rPr>
                        <a:t>5 320 447,05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b"/>
                      <a:r>
                        <a:rPr lang="pl-PL" sz="1200" b="0" i="0" u="none" strike="noStrike" dirty="0">
                          <a:latin typeface="Times New Roman" pitchFamily="18" charset="0"/>
                          <a:cs typeface="Times New Roman" pitchFamily="18" charset="0"/>
                        </a:rPr>
                        <a:t>1 824 669,15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b"/>
                      <a:r>
                        <a:rPr lang="pl-PL" sz="1200" b="0" i="0" u="none" strike="noStrike" dirty="0">
                          <a:latin typeface="Times New Roman" pitchFamily="18" charset="0"/>
                          <a:cs typeface="Times New Roman" pitchFamily="18" charset="0"/>
                        </a:rPr>
                        <a:t>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r>
              <a:tr h="196949">
                <a:tc>
                  <a:txBody>
                    <a:bodyPr/>
                    <a:lstStyle/>
                    <a:p>
                      <a:pPr algn="ctr" fontAlgn="b"/>
                      <a:r>
                        <a:rPr lang="pl-PL" sz="1200" b="1" i="0" u="none" strike="noStrike" dirty="0" smtClean="0">
                          <a:solidFill>
                            <a:srgbClr val="000000"/>
                          </a:solidFill>
                          <a:latin typeface="Times New Roman" pitchFamily="18" charset="0"/>
                          <a:cs typeface="Times New Roman" pitchFamily="18" charset="0"/>
                        </a:rPr>
                        <a:t>Razem:</a:t>
                      </a:r>
                      <a:endParaRPr lang="pl-PL" sz="1200" b="1" i="0" u="none" strike="noStrike" dirty="0">
                        <a:solidFill>
                          <a:srgbClr val="000000"/>
                        </a:solidFill>
                        <a:latin typeface="Times New Roman" pitchFamily="18" charset="0"/>
                        <a:cs typeface="Times New Roman" pitchFamily="18" charset="0"/>
                      </a:endParaRP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D9F1"/>
                    </a:solidFill>
                  </a:tcPr>
                </a:tc>
                <a:tc>
                  <a:txBody>
                    <a:bodyPr/>
                    <a:lstStyle/>
                    <a:p>
                      <a:pPr algn="ctr" fontAlgn="b"/>
                      <a:r>
                        <a:rPr lang="pl-PL" sz="1200" b="1" i="0" u="none" strike="noStrike" dirty="0" smtClean="0">
                          <a:latin typeface="Times New Roman" pitchFamily="18" charset="0"/>
                          <a:cs typeface="Times New Roman" pitchFamily="18" charset="0"/>
                        </a:rPr>
                        <a:t>71 329 078,59</a:t>
                      </a:r>
                      <a:endParaRPr lang="pl-PL" sz="1200" b="1" i="0" u="none" strike="noStrike" dirty="0">
                        <a:latin typeface="Times New Roman" pitchFamily="18" charset="0"/>
                        <a:cs typeface="Times New Roman" pitchFamily="18" charset="0"/>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b"/>
                      <a:r>
                        <a:rPr lang="pl-PL" sz="1200" b="1" i="0" u="none" strike="noStrike" dirty="0" smtClean="0">
                          <a:latin typeface="Times New Roman" pitchFamily="18" charset="0"/>
                          <a:cs typeface="Times New Roman" pitchFamily="18" charset="0"/>
                        </a:rPr>
                        <a:t>10 197 763,15</a:t>
                      </a:r>
                      <a:endParaRPr lang="pl-PL" sz="1200" b="1" i="0" u="none" strike="noStrike" dirty="0">
                        <a:latin typeface="Times New Roman" pitchFamily="18" charset="0"/>
                        <a:cs typeface="Times New Roman" pitchFamily="18" charset="0"/>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b"/>
                      <a:r>
                        <a:rPr lang="pl-PL" sz="1200" b="1" i="0" u="none" strike="noStrike" dirty="0" smtClean="0">
                          <a:latin typeface="Times New Roman" pitchFamily="18" charset="0"/>
                          <a:cs typeface="Times New Roman" pitchFamily="18" charset="0"/>
                        </a:rPr>
                        <a:t>1 325 000,00</a:t>
                      </a:r>
                      <a:endParaRPr lang="pl-PL" sz="1200" b="1" i="0" u="none" strike="noStrike" dirty="0">
                        <a:latin typeface="Times New Roman" pitchFamily="18" charset="0"/>
                        <a:cs typeface="Times New Roman" pitchFamily="18" charset="0"/>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r>
            </a:tbl>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ytuł 2"/>
          <p:cNvSpPr>
            <a:spLocks noGrp="1"/>
          </p:cNvSpPr>
          <p:nvPr>
            <p:ph type="title"/>
          </p:nvPr>
        </p:nvSpPr>
        <p:spPr>
          <a:xfrm>
            <a:off x="0" y="0"/>
            <a:ext cx="9144000" cy="548680"/>
          </a:xfrm>
        </p:spPr>
        <p:txBody>
          <a:bodyPr/>
          <a:lstStyle/>
          <a:p>
            <a:pPr algn="ctr" fontAlgn="auto">
              <a:spcAft>
                <a:spcPts val="0"/>
              </a:spcAft>
              <a:defRPr/>
            </a:pPr>
            <a:r>
              <a:rPr lang="pl-PL" sz="1400" u="sng" dirty="0" smtClean="0">
                <a:solidFill>
                  <a:schemeClr val="tx1"/>
                </a:solidFill>
              </a:rPr>
              <a:t>Transport i łączność – źródła finansowania inwestycji własnych </a:t>
            </a:r>
            <a:r>
              <a:rPr lang="pl-PL" sz="1400" dirty="0" smtClean="0">
                <a:solidFill>
                  <a:schemeClr val="tx1"/>
                </a:solidFill>
              </a:rPr>
              <a:t>Gminy Miejskiej Chojnice na przestrzeni lat 1998-2011. </a:t>
            </a:r>
            <a:endParaRPr lang="pl-PL" sz="1400" dirty="0">
              <a:solidFill>
                <a:schemeClr val="tx1"/>
              </a:solidFill>
            </a:endParaRPr>
          </a:p>
        </p:txBody>
      </p:sp>
      <p:graphicFrame>
        <p:nvGraphicFramePr>
          <p:cNvPr id="6" name="Symbol zastępczy zawartości 5"/>
          <p:cNvGraphicFramePr>
            <a:graphicFrameLocks noGrp="1"/>
          </p:cNvGraphicFramePr>
          <p:nvPr>
            <p:ph idx="1"/>
          </p:nvPr>
        </p:nvGraphicFramePr>
        <p:xfrm>
          <a:off x="0" y="188640"/>
          <a:ext cx="9015386" cy="590582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8" name="Wykres 7"/>
          <p:cNvGraphicFramePr/>
          <p:nvPr/>
        </p:nvGraphicFramePr>
        <p:xfrm>
          <a:off x="4143372" y="3286124"/>
          <a:ext cx="5000628" cy="3571876"/>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ymbol zastępczy zawartości 1"/>
          <p:cNvSpPr>
            <a:spLocks noGrp="1"/>
          </p:cNvSpPr>
          <p:nvPr>
            <p:ph idx="1"/>
          </p:nvPr>
        </p:nvSpPr>
        <p:spPr>
          <a:xfrm>
            <a:off x="-180975" y="333375"/>
            <a:ext cx="9324975" cy="6524625"/>
          </a:xfrm>
        </p:spPr>
        <p:txBody>
          <a:bodyPr/>
          <a:lstStyle/>
          <a:p>
            <a:pPr>
              <a:lnSpc>
                <a:spcPct val="120000"/>
              </a:lnSpc>
              <a:buFont typeface="Wingdings 3" panose="05040102010807070707" pitchFamily="18" charset="2"/>
              <a:buNone/>
            </a:pPr>
            <a:r>
              <a:rPr lang="pl-PL" altLang="pl-PL" sz="1200" b="1" smtClean="0"/>
              <a:t> </a:t>
            </a:r>
            <a:endParaRPr lang="pl-PL" altLang="pl-PL" sz="1200" smtClean="0"/>
          </a:p>
          <a:p>
            <a:pPr>
              <a:lnSpc>
                <a:spcPct val="120000"/>
              </a:lnSpc>
            </a:pPr>
            <a:endParaRPr lang="pl-PL" altLang="pl-PL" sz="1200" smtClean="0"/>
          </a:p>
        </p:txBody>
      </p:sp>
      <p:sp>
        <p:nvSpPr>
          <p:cNvPr id="3" name="Tytuł 2"/>
          <p:cNvSpPr>
            <a:spLocks noGrp="1"/>
          </p:cNvSpPr>
          <p:nvPr>
            <p:ph type="title"/>
          </p:nvPr>
        </p:nvSpPr>
        <p:spPr>
          <a:xfrm>
            <a:off x="0" y="0"/>
            <a:ext cx="9144000" cy="404664"/>
          </a:xfrm>
        </p:spPr>
        <p:txBody>
          <a:bodyPr/>
          <a:lstStyle/>
          <a:p>
            <a:pPr algn="ctr" fontAlgn="auto">
              <a:spcAft>
                <a:spcPts val="0"/>
              </a:spcAft>
              <a:defRPr/>
            </a:pPr>
            <a:r>
              <a:rPr lang="pl-PL" sz="1400" dirty="0" smtClean="0">
                <a:solidFill>
                  <a:schemeClr val="tx1"/>
                </a:solidFill>
              </a:rPr>
              <a:t>Największe inwestycje w dziale </a:t>
            </a:r>
            <a:r>
              <a:rPr lang="pl-PL" sz="1400" u="sng" dirty="0" smtClean="0">
                <a:solidFill>
                  <a:schemeClr val="tx1"/>
                </a:solidFill>
              </a:rPr>
              <a:t>„transport i łączność”.</a:t>
            </a:r>
            <a:endParaRPr lang="pl-PL" sz="1400" u="sng" dirty="0">
              <a:solidFill>
                <a:schemeClr val="tx1"/>
              </a:solidFill>
            </a:endParaRPr>
          </a:p>
        </p:txBody>
      </p:sp>
      <p:graphicFrame>
        <p:nvGraphicFramePr>
          <p:cNvPr id="5" name="Tabela 4"/>
          <p:cNvGraphicFramePr>
            <a:graphicFrameLocks noGrp="1"/>
          </p:cNvGraphicFramePr>
          <p:nvPr/>
        </p:nvGraphicFramePr>
        <p:xfrm>
          <a:off x="0" y="404813"/>
          <a:ext cx="9144000" cy="6453187"/>
        </p:xfrm>
        <a:graphic>
          <a:graphicData uri="http://schemas.openxmlformats.org/drawingml/2006/table">
            <a:tbl>
              <a:tblPr/>
              <a:tblGrid>
                <a:gridCol w="345001"/>
                <a:gridCol w="4741553"/>
                <a:gridCol w="1141630"/>
                <a:gridCol w="2915816"/>
              </a:tblGrid>
              <a:tr h="569789">
                <a:tc>
                  <a:txBody>
                    <a:bodyPr/>
                    <a:lstStyle/>
                    <a:p>
                      <a:pPr algn="l" fontAlgn="t"/>
                      <a:r>
                        <a:rPr lang="pl-PL" sz="1200" b="1" i="0" u="none" strike="noStrike" dirty="0">
                          <a:latin typeface="Times New Roman"/>
                        </a:rPr>
                        <a:t>Lp.</a:t>
                      </a:r>
                    </a:p>
                  </a:txBody>
                  <a:tcPr marL="5899" marR="5899" marT="589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CCFF"/>
                    </a:solidFill>
                  </a:tcPr>
                </a:tc>
                <a:tc>
                  <a:txBody>
                    <a:bodyPr/>
                    <a:lstStyle/>
                    <a:p>
                      <a:pPr algn="ctr" fontAlgn="t"/>
                      <a:r>
                        <a:rPr lang="pl-PL" sz="1200" b="1" i="0" u="none" strike="noStrike" dirty="0">
                          <a:latin typeface="Times New Roman"/>
                        </a:rPr>
                        <a:t>Nazwa inwestycji</a:t>
                      </a:r>
                    </a:p>
                  </a:txBody>
                  <a:tcPr marL="5899" marR="5899" marT="589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CCFF"/>
                    </a:solidFill>
                  </a:tcPr>
                </a:tc>
                <a:tc>
                  <a:txBody>
                    <a:bodyPr/>
                    <a:lstStyle/>
                    <a:p>
                      <a:pPr algn="l" fontAlgn="t"/>
                      <a:r>
                        <a:rPr lang="pl-PL" sz="1200" b="1" i="0" u="none" strike="noStrike">
                          <a:latin typeface="Times New Roman"/>
                        </a:rPr>
                        <a:t>Okres realizacji</a:t>
                      </a:r>
                    </a:p>
                  </a:txBody>
                  <a:tcPr marL="5899" marR="5899" marT="589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CCFF"/>
                    </a:solidFill>
                  </a:tcPr>
                </a:tc>
                <a:tc>
                  <a:txBody>
                    <a:bodyPr/>
                    <a:lstStyle/>
                    <a:p>
                      <a:pPr algn="l" fontAlgn="t"/>
                      <a:r>
                        <a:rPr lang="pl-PL" sz="1200" b="1" i="0" u="none" strike="noStrike" dirty="0">
                          <a:latin typeface="Times New Roman"/>
                        </a:rPr>
                        <a:t>Wysokość poniesionych nakładów</a:t>
                      </a:r>
                    </a:p>
                  </a:txBody>
                  <a:tcPr marL="5899" marR="5899" marT="589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CCFF"/>
                    </a:solidFill>
                  </a:tcPr>
                </a:tc>
              </a:tr>
              <a:tr h="304771">
                <a:tc>
                  <a:txBody>
                    <a:bodyPr/>
                    <a:lstStyle/>
                    <a:p>
                      <a:pPr algn="l" fontAlgn="t"/>
                      <a:r>
                        <a:rPr lang="pl-PL" sz="1200" b="0" i="0" u="none" strike="noStrike">
                          <a:latin typeface="Times New Roman"/>
                        </a:rPr>
                        <a:t>1.</a:t>
                      </a:r>
                    </a:p>
                  </a:txBody>
                  <a:tcPr marL="5899" marR="5899" marT="589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pl-PL" sz="1200" b="0" i="0" u="none" strike="noStrike">
                          <a:solidFill>
                            <a:srgbClr val="000000"/>
                          </a:solidFill>
                          <a:latin typeface="Times New Roman"/>
                        </a:rPr>
                        <a:t>Uzbrojenie Osiedla Słonecznego</a:t>
                      </a:r>
                    </a:p>
                  </a:txBody>
                  <a:tcPr marL="5899" marR="5899" marT="589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pl-PL" sz="1200" b="0" i="0" u="none" strike="noStrike">
                          <a:solidFill>
                            <a:srgbClr val="000000"/>
                          </a:solidFill>
                          <a:latin typeface="Times New Roman"/>
                        </a:rPr>
                        <a:t>1998-1999</a:t>
                      </a:r>
                    </a:p>
                  </a:txBody>
                  <a:tcPr marL="5899" marR="5899" marT="589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pl-PL" sz="1200" b="0" i="0" u="none" strike="noStrike" dirty="0" smtClean="0">
                          <a:solidFill>
                            <a:srgbClr val="000000"/>
                          </a:solidFill>
                          <a:latin typeface="Times New Roman"/>
                        </a:rPr>
                        <a:t>1.799.786</a:t>
                      </a:r>
                      <a:r>
                        <a:rPr lang="pl-PL" sz="1200" b="0" i="0" u="none" strike="noStrike" baseline="0" dirty="0" smtClean="0">
                          <a:solidFill>
                            <a:srgbClr val="000000"/>
                          </a:solidFill>
                          <a:latin typeface="Times New Roman"/>
                        </a:rPr>
                        <a:t> </a:t>
                      </a:r>
                      <a:r>
                        <a:rPr lang="pl-PL" sz="1200" b="0" i="0" u="none" strike="noStrike" dirty="0" smtClean="0">
                          <a:solidFill>
                            <a:srgbClr val="000000"/>
                          </a:solidFill>
                          <a:latin typeface="Times New Roman"/>
                        </a:rPr>
                        <a:t>zł</a:t>
                      </a:r>
                      <a:endParaRPr lang="pl-PL" sz="1200" b="0" i="0" u="none" strike="noStrike" dirty="0">
                        <a:solidFill>
                          <a:srgbClr val="000000"/>
                        </a:solidFill>
                        <a:latin typeface="Times New Roman"/>
                      </a:endParaRPr>
                    </a:p>
                  </a:txBody>
                  <a:tcPr marL="5899" marR="5899" marT="589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65018">
                <a:tc>
                  <a:txBody>
                    <a:bodyPr/>
                    <a:lstStyle/>
                    <a:p>
                      <a:pPr algn="l" fontAlgn="t"/>
                      <a:r>
                        <a:rPr lang="pl-PL" sz="1200" b="0" i="0" u="none" strike="noStrike">
                          <a:latin typeface="Times New Roman"/>
                        </a:rPr>
                        <a:t>2.</a:t>
                      </a:r>
                    </a:p>
                  </a:txBody>
                  <a:tcPr marL="5899" marR="5899" marT="589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pl-PL" sz="1200" b="0" i="0" u="none" strike="noStrike">
                          <a:solidFill>
                            <a:srgbClr val="000000"/>
                          </a:solidFill>
                          <a:latin typeface="Times New Roman"/>
                        </a:rPr>
                        <a:t>Uzbrojenie Osiedla Bytowskiego</a:t>
                      </a:r>
                    </a:p>
                  </a:txBody>
                  <a:tcPr marL="5899" marR="5899" marT="589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pl-PL" sz="1200" b="0" i="0" u="none" strike="noStrike">
                          <a:solidFill>
                            <a:srgbClr val="000000"/>
                          </a:solidFill>
                          <a:latin typeface="Times New Roman"/>
                        </a:rPr>
                        <a:t>1998-1999</a:t>
                      </a:r>
                    </a:p>
                  </a:txBody>
                  <a:tcPr marL="5899" marR="5899" marT="589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pl-PL" sz="1200" b="0" i="0" u="none" strike="noStrike" dirty="0" smtClean="0">
                          <a:solidFill>
                            <a:srgbClr val="000000"/>
                          </a:solidFill>
                          <a:latin typeface="Times New Roman"/>
                        </a:rPr>
                        <a:t>832.072</a:t>
                      </a:r>
                      <a:r>
                        <a:rPr lang="pl-PL" sz="1200" b="0" i="0" u="none" strike="noStrike" baseline="0" dirty="0" smtClean="0">
                          <a:solidFill>
                            <a:srgbClr val="000000"/>
                          </a:solidFill>
                          <a:latin typeface="Times New Roman"/>
                        </a:rPr>
                        <a:t> </a:t>
                      </a:r>
                      <a:r>
                        <a:rPr lang="pl-PL" sz="1200" b="0" i="0" u="none" strike="noStrike" dirty="0" smtClean="0">
                          <a:solidFill>
                            <a:srgbClr val="000000"/>
                          </a:solidFill>
                          <a:latin typeface="Times New Roman"/>
                        </a:rPr>
                        <a:t>zł</a:t>
                      </a:r>
                      <a:endParaRPr lang="pl-PL" sz="1200" b="0" i="0" u="none" strike="noStrike" dirty="0">
                        <a:solidFill>
                          <a:srgbClr val="000000"/>
                        </a:solidFill>
                        <a:latin typeface="Times New Roman"/>
                      </a:endParaRPr>
                    </a:p>
                  </a:txBody>
                  <a:tcPr marL="5899" marR="5899" marT="589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65018">
                <a:tc>
                  <a:txBody>
                    <a:bodyPr/>
                    <a:lstStyle/>
                    <a:p>
                      <a:pPr algn="l" fontAlgn="t"/>
                      <a:r>
                        <a:rPr lang="pl-PL" sz="1200" b="0" i="0" u="none" strike="noStrike">
                          <a:latin typeface="Times New Roman"/>
                        </a:rPr>
                        <a:t>3.</a:t>
                      </a:r>
                    </a:p>
                  </a:txBody>
                  <a:tcPr marL="5899" marR="5899" marT="589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pl-PL" sz="1200" b="0" i="0" u="none" strike="noStrike">
                          <a:latin typeface="Times New Roman"/>
                        </a:rPr>
                        <a:t>Modernizacja ciągu pieszego i strefy </a:t>
                      </a:r>
                      <a:r>
                        <a:rPr lang="pl-PL" sz="1200" b="0" i="0" u="none" strike="noStrike">
                          <a:solidFill>
                            <a:srgbClr val="000000"/>
                          </a:solidFill>
                          <a:latin typeface="Times New Roman"/>
                        </a:rPr>
                        <a:t>Starego Rynku</a:t>
                      </a:r>
                      <a:endParaRPr lang="pl-PL" sz="1200" b="0" i="0" u="none" strike="noStrike">
                        <a:latin typeface="Times New Roman"/>
                      </a:endParaRPr>
                    </a:p>
                  </a:txBody>
                  <a:tcPr marL="5899" marR="5899" marT="589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pl-PL" sz="1200" b="0" i="0" u="none" strike="noStrike">
                          <a:latin typeface="Times New Roman"/>
                        </a:rPr>
                        <a:t>2000-2002</a:t>
                      </a:r>
                    </a:p>
                  </a:txBody>
                  <a:tcPr marL="5899" marR="5899" marT="589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pl-PL" sz="1200" b="0" i="0" u="none" strike="noStrike" dirty="0" smtClean="0">
                          <a:latin typeface="Times New Roman"/>
                        </a:rPr>
                        <a:t>4.964.988,47</a:t>
                      </a:r>
                      <a:r>
                        <a:rPr lang="pl-PL" sz="1200" b="0" i="0" u="none" strike="noStrike" baseline="0" dirty="0" smtClean="0">
                          <a:latin typeface="Times New Roman"/>
                        </a:rPr>
                        <a:t> </a:t>
                      </a:r>
                      <a:r>
                        <a:rPr lang="pl-PL" sz="1200" b="0" i="0" u="none" strike="noStrike" dirty="0" smtClean="0">
                          <a:latin typeface="Times New Roman"/>
                        </a:rPr>
                        <a:t>zł</a:t>
                      </a:r>
                      <a:endParaRPr lang="pl-PL" sz="1200" b="0" i="0" u="none" strike="noStrike" dirty="0">
                        <a:latin typeface="Times New Roman"/>
                      </a:endParaRPr>
                    </a:p>
                  </a:txBody>
                  <a:tcPr marL="5899" marR="5899" marT="589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65018">
                <a:tc>
                  <a:txBody>
                    <a:bodyPr/>
                    <a:lstStyle/>
                    <a:p>
                      <a:pPr algn="l" fontAlgn="t"/>
                      <a:r>
                        <a:rPr lang="pl-PL" sz="1200" b="0" i="0" u="none" strike="noStrike">
                          <a:latin typeface="Times New Roman"/>
                        </a:rPr>
                        <a:t>4.</a:t>
                      </a:r>
                    </a:p>
                  </a:txBody>
                  <a:tcPr marL="5899" marR="5899" marT="589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pl-PL" sz="1200" b="0" i="0" u="none" strike="noStrike">
                          <a:solidFill>
                            <a:srgbClr val="000000"/>
                          </a:solidFill>
                          <a:latin typeface="Times New Roman"/>
                        </a:rPr>
                        <a:t>Dofinansowanie modernizacji ul. Kościerskiej (inwestycja obca)</a:t>
                      </a:r>
                    </a:p>
                  </a:txBody>
                  <a:tcPr marL="5899" marR="5899" marT="589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pl-PL" sz="1200" b="0" i="0" u="none" strike="noStrike">
                          <a:latin typeface="Times New Roman"/>
                        </a:rPr>
                        <a:t>2002-2004</a:t>
                      </a:r>
                    </a:p>
                  </a:txBody>
                  <a:tcPr marL="5899" marR="5899" marT="589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pl-PL" sz="1200" b="0" i="0" u="none" strike="noStrike" dirty="0" smtClean="0">
                          <a:latin typeface="Times New Roman"/>
                        </a:rPr>
                        <a:t>3.471.991</a:t>
                      </a:r>
                      <a:r>
                        <a:rPr lang="pl-PL" sz="1200" b="0" i="0" u="none" strike="noStrike" baseline="0" dirty="0" smtClean="0">
                          <a:latin typeface="Times New Roman"/>
                        </a:rPr>
                        <a:t> </a:t>
                      </a:r>
                      <a:r>
                        <a:rPr lang="pl-PL" sz="1200" b="0" i="0" u="none" strike="noStrike" dirty="0" smtClean="0">
                          <a:latin typeface="Times New Roman"/>
                        </a:rPr>
                        <a:t>zł</a:t>
                      </a:r>
                      <a:endParaRPr lang="pl-PL" sz="1200" b="0" i="0" u="none" strike="noStrike" dirty="0">
                        <a:latin typeface="Times New Roman"/>
                      </a:endParaRPr>
                    </a:p>
                  </a:txBody>
                  <a:tcPr marL="5899" marR="5899" marT="589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30036">
                <a:tc>
                  <a:txBody>
                    <a:bodyPr/>
                    <a:lstStyle/>
                    <a:p>
                      <a:pPr algn="l" fontAlgn="t"/>
                      <a:r>
                        <a:rPr lang="pl-PL" sz="1200" b="0" i="0" u="none" strike="noStrike">
                          <a:latin typeface="Times New Roman"/>
                        </a:rPr>
                        <a:t>5.</a:t>
                      </a:r>
                    </a:p>
                  </a:txBody>
                  <a:tcPr marL="5899" marR="5899" marT="589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pl-PL" sz="1200" b="0" i="0" u="none" strike="noStrike">
                          <a:solidFill>
                            <a:srgbClr val="000000"/>
                          </a:solidFill>
                          <a:latin typeface="Times New Roman"/>
                        </a:rPr>
                        <a:t>Przebudowa istniejącego układu drogowego łączącego miasto Chojnice z miejscowością Charzykowy (inwestycja obca)</a:t>
                      </a:r>
                    </a:p>
                  </a:txBody>
                  <a:tcPr marL="5899" marR="5899" marT="589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pl-PL" sz="1200" b="0" i="0" u="none" strike="noStrike">
                          <a:latin typeface="Times New Roman"/>
                        </a:rPr>
                        <a:t>2005-2006</a:t>
                      </a:r>
                    </a:p>
                  </a:txBody>
                  <a:tcPr marL="5899" marR="5899" marT="589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pl-PL" sz="1200" b="0" i="0" u="none" strike="noStrike" dirty="0" smtClean="0">
                          <a:latin typeface="Times New Roman"/>
                        </a:rPr>
                        <a:t>2.308.580</a:t>
                      </a:r>
                      <a:r>
                        <a:rPr lang="pl-PL" sz="1200" b="0" i="0" u="none" strike="noStrike" baseline="0" dirty="0" smtClean="0">
                          <a:latin typeface="Times New Roman"/>
                        </a:rPr>
                        <a:t> </a:t>
                      </a:r>
                      <a:r>
                        <a:rPr lang="pl-PL" sz="1200" b="0" i="0" u="none" strike="noStrike" dirty="0" smtClean="0">
                          <a:latin typeface="Times New Roman"/>
                        </a:rPr>
                        <a:t>zł</a:t>
                      </a:r>
                      <a:endParaRPr lang="pl-PL" sz="1200" b="0" i="0" u="none" strike="noStrike" dirty="0">
                        <a:latin typeface="Times New Roman"/>
                      </a:endParaRPr>
                    </a:p>
                  </a:txBody>
                  <a:tcPr marL="5899" marR="5899" marT="589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65018">
                <a:tc>
                  <a:txBody>
                    <a:bodyPr/>
                    <a:lstStyle/>
                    <a:p>
                      <a:pPr algn="l" fontAlgn="t"/>
                      <a:r>
                        <a:rPr lang="pl-PL" sz="1200" b="0" i="0" u="none" strike="noStrike">
                          <a:latin typeface="Times New Roman"/>
                        </a:rPr>
                        <a:t>6.</a:t>
                      </a:r>
                    </a:p>
                  </a:txBody>
                  <a:tcPr marL="5899" marR="5899" marT="589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pl-PL" sz="1200" b="0" i="0" u="none" strike="noStrike">
                          <a:solidFill>
                            <a:srgbClr val="000000"/>
                          </a:solidFill>
                          <a:latin typeface="Times New Roman"/>
                        </a:rPr>
                        <a:t>Budowa dróg na Grunowie wraz z odwodnieniem</a:t>
                      </a:r>
                    </a:p>
                  </a:txBody>
                  <a:tcPr marL="5899" marR="5899" marT="589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pl-PL" sz="1200" b="0" i="0" u="none" strike="noStrike">
                          <a:latin typeface="Times New Roman"/>
                        </a:rPr>
                        <a:t>2003-2004</a:t>
                      </a:r>
                    </a:p>
                  </a:txBody>
                  <a:tcPr marL="5899" marR="5899" marT="589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pl-PL" sz="1200" b="0" i="0" u="none" strike="noStrike" dirty="0" smtClean="0">
                          <a:latin typeface="Times New Roman"/>
                        </a:rPr>
                        <a:t>501.596,36</a:t>
                      </a:r>
                      <a:r>
                        <a:rPr lang="pl-PL" sz="1200" b="0" i="0" u="none" strike="noStrike" baseline="0" dirty="0" smtClean="0">
                          <a:latin typeface="Times New Roman"/>
                        </a:rPr>
                        <a:t> </a:t>
                      </a:r>
                      <a:r>
                        <a:rPr lang="pl-PL" sz="1200" b="0" i="0" u="none" strike="noStrike" dirty="0" smtClean="0">
                          <a:latin typeface="Times New Roman"/>
                        </a:rPr>
                        <a:t>zł</a:t>
                      </a:r>
                      <a:endParaRPr lang="pl-PL" sz="1200" b="0" i="0" u="none" strike="noStrike" dirty="0">
                        <a:latin typeface="Times New Roman"/>
                      </a:endParaRPr>
                    </a:p>
                  </a:txBody>
                  <a:tcPr marL="5899" marR="5899" marT="589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65018">
                <a:tc>
                  <a:txBody>
                    <a:bodyPr/>
                    <a:lstStyle/>
                    <a:p>
                      <a:pPr algn="l" fontAlgn="t"/>
                      <a:r>
                        <a:rPr lang="pl-PL" sz="1200" b="0" i="0" u="none" strike="noStrike">
                          <a:latin typeface="Times New Roman"/>
                        </a:rPr>
                        <a:t>7.</a:t>
                      </a:r>
                    </a:p>
                  </a:txBody>
                  <a:tcPr marL="5899" marR="5899" marT="589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pl-PL" sz="1200" b="0" i="0" u="none" strike="noStrike">
                          <a:solidFill>
                            <a:srgbClr val="000000"/>
                          </a:solidFill>
                          <a:latin typeface="Times New Roman"/>
                        </a:rPr>
                        <a:t>Budowa nawierzchni wraz z odwodnieniem ul. Mieszka I i 18 Pułku Ułanów </a:t>
                      </a:r>
                    </a:p>
                  </a:txBody>
                  <a:tcPr marL="5899" marR="5899" marT="589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pl-PL" sz="1200" b="0" i="0" u="none" strike="noStrike">
                          <a:latin typeface="Times New Roman"/>
                        </a:rPr>
                        <a:t>2003-2005</a:t>
                      </a:r>
                    </a:p>
                  </a:txBody>
                  <a:tcPr marL="5899" marR="5899" marT="589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pl-PL" sz="1200" b="0" i="0" u="none" strike="noStrike" dirty="0" smtClean="0">
                          <a:latin typeface="Times New Roman"/>
                        </a:rPr>
                        <a:t>1.308.756,99</a:t>
                      </a:r>
                      <a:r>
                        <a:rPr lang="pl-PL" sz="1200" b="0" i="0" u="none" strike="noStrike" baseline="0" dirty="0" smtClean="0">
                          <a:latin typeface="Times New Roman"/>
                        </a:rPr>
                        <a:t> </a:t>
                      </a:r>
                      <a:r>
                        <a:rPr lang="pl-PL" sz="1200" b="0" i="0" u="none" strike="noStrike" dirty="0" smtClean="0">
                          <a:latin typeface="Times New Roman"/>
                        </a:rPr>
                        <a:t>zł</a:t>
                      </a:r>
                      <a:endParaRPr lang="pl-PL" sz="1200" b="0" i="0" u="none" strike="noStrike" dirty="0">
                        <a:latin typeface="Times New Roman"/>
                      </a:endParaRPr>
                    </a:p>
                  </a:txBody>
                  <a:tcPr marL="5899" marR="5899" marT="589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65018">
                <a:tc>
                  <a:txBody>
                    <a:bodyPr/>
                    <a:lstStyle/>
                    <a:p>
                      <a:pPr algn="l" fontAlgn="t"/>
                      <a:r>
                        <a:rPr lang="pl-PL" sz="1200" b="0" i="0" u="none" strike="noStrike">
                          <a:latin typeface="Times New Roman"/>
                        </a:rPr>
                        <a:t>8.</a:t>
                      </a:r>
                    </a:p>
                  </a:txBody>
                  <a:tcPr marL="5899" marR="5899" marT="589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pl-PL" sz="1200" b="0" i="0" u="none" strike="noStrike">
                          <a:solidFill>
                            <a:srgbClr val="000000"/>
                          </a:solidFill>
                          <a:latin typeface="Times New Roman"/>
                        </a:rPr>
                        <a:t>Budowa parkingu przy cmentarzu komunalnym przy ul. Kościerskiej.</a:t>
                      </a:r>
                    </a:p>
                  </a:txBody>
                  <a:tcPr marL="5899" marR="5899" marT="589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pl-PL" sz="1200" b="0" i="0" u="none" strike="noStrike">
                          <a:latin typeface="Times New Roman"/>
                        </a:rPr>
                        <a:t>2004</a:t>
                      </a:r>
                    </a:p>
                  </a:txBody>
                  <a:tcPr marL="5899" marR="5899" marT="589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pl-PL" sz="1200" b="0" i="0" u="none" strike="noStrike" dirty="0" smtClean="0">
                          <a:latin typeface="Times New Roman"/>
                        </a:rPr>
                        <a:t>786.117,09</a:t>
                      </a:r>
                      <a:r>
                        <a:rPr lang="pl-PL" sz="1200" b="0" i="0" u="none" strike="noStrike" baseline="0" dirty="0" smtClean="0">
                          <a:latin typeface="Times New Roman"/>
                        </a:rPr>
                        <a:t> </a:t>
                      </a:r>
                      <a:r>
                        <a:rPr lang="pl-PL" sz="1200" b="0" i="0" u="none" strike="noStrike" dirty="0" smtClean="0">
                          <a:latin typeface="Times New Roman"/>
                        </a:rPr>
                        <a:t>zł</a:t>
                      </a:r>
                      <a:endParaRPr lang="pl-PL" sz="1200" b="0" i="0" u="none" strike="noStrike" dirty="0">
                        <a:latin typeface="Times New Roman"/>
                      </a:endParaRPr>
                    </a:p>
                  </a:txBody>
                  <a:tcPr marL="5899" marR="5899" marT="589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30036">
                <a:tc>
                  <a:txBody>
                    <a:bodyPr/>
                    <a:lstStyle/>
                    <a:p>
                      <a:pPr algn="l" fontAlgn="t"/>
                      <a:r>
                        <a:rPr lang="pl-PL" sz="1200" b="0" i="0" u="none" strike="noStrike">
                          <a:latin typeface="Times New Roman"/>
                        </a:rPr>
                        <a:t>9.</a:t>
                      </a:r>
                    </a:p>
                  </a:txBody>
                  <a:tcPr marL="5899" marR="5899" marT="589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pl-PL" sz="1200" b="0" i="0" u="none" strike="noStrike">
                          <a:solidFill>
                            <a:srgbClr val="000000"/>
                          </a:solidFill>
                          <a:latin typeface="Times New Roman"/>
                        </a:rPr>
                        <a:t>Budowa nawierzchni wraz z odwodnieniem ul. Karsińskiej, ul. Wielewskiej, ul. Bruskiej.</a:t>
                      </a:r>
                    </a:p>
                  </a:txBody>
                  <a:tcPr marL="5899" marR="5899" marT="589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pl-PL" sz="1200" b="0" i="0" u="none" strike="noStrike">
                          <a:latin typeface="Times New Roman"/>
                        </a:rPr>
                        <a:t>2004-2005</a:t>
                      </a:r>
                    </a:p>
                  </a:txBody>
                  <a:tcPr marL="5899" marR="5899" marT="589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pl-PL" sz="1200" b="0" i="0" u="none" strike="noStrike" dirty="0" smtClean="0">
                          <a:latin typeface="Times New Roman"/>
                        </a:rPr>
                        <a:t>1.219.814,60</a:t>
                      </a:r>
                      <a:r>
                        <a:rPr lang="pl-PL" sz="1200" b="0" i="0" u="none" strike="noStrike" baseline="0" dirty="0" smtClean="0">
                          <a:latin typeface="Times New Roman"/>
                        </a:rPr>
                        <a:t> </a:t>
                      </a:r>
                      <a:r>
                        <a:rPr lang="pl-PL" sz="1200" b="0" i="0" u="none" strike="noStrike" dirty="0" smtClean="0">
                          <a:latin typeface="Times New Roman"/>
                        </a:rPr>
                        <a:t>zł</a:t>
                      </a:r>
                      <a:endParaRPr lang="pl-PL" sz="1200" b="0" i="0" u="none" strike="noStrike" dirty="0">
                        <a:latin typeface="Times New Roman"/>
                      </a:endParaRPr>
                    </a:p>
                  </a:txBody>
                  <a:tcPr marL="5899" marR="5899" marT="589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65018">
                <a:tc>
                  <a:txBody>
                    <a:bodyPr/>
                    <a:lstStyle/>
                    <a:p>
                      <a:pPr algn="l" fontAlgn="t"/>
                      <a:r>
                        <a:rPr lang="pl-PL" sz="1200" b="0" i="0" u="none" strike="noStrike">
                          <a:latin typeface="Times New Roman"/>
                        </a:rPr>
                        <a:t>10.</a:t>
                      </a:r>
                    </a:p>
                  </a:txBody>
                  <a:tcPr marL="5899" marR="5899" marT="589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pl-PL" sz="1200" b="0" i="0" u="none" strike="noStrike">
                          <a:solidFill>
                            <a:srgbClr val="000000"/>
                          </a:solidFill>
                          <a:latin typeface="Times New Roman"/>
                        </a:rPr>
                        <a:t>Budowa ulic: Karnowskiego, Jabłoniowej, Podlesie wraz z odwodnieniem </a:t>
                      </a:r>
                    </a:p>
                  </a:txBody>
                  <a:tcPr marL="5899" marR="5899" marT="589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pl-PL" sz="1200" b="0" i="0" u="none" strike="noStrike">
                          <a:latin typeface="Times New Roman"/>
                        </a:rPr>
                        <a:t>2006-2007</a:t>
                      </a:r>
                    </a:p>
                  </a:txBody>
                  <a:tcPr marL="5899" marR="5899" marT="589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pl-PL" sz="1200" b="0" i="0" u="none" strike="noStrike" dirty="0" smtClean="0">
                          <a:latin typeface="Times New Roman"/>
                        </a:rPr>
                        <a:t>3.678.698,45</a:t>
                      </a:r>
                      <a:r>
                        <a:rPr lang="pl-PL" sz="1200" b="0" i="0" u="none" strike="noStrike" baseline="0" dirty="0" smtClean="0">
                          <a:latin typeface="Times New Roman"/>
                        </a:rPr>
                        <a:t> </a:t>
                      </a:r>
                      <a:r>
                        <a:rPr lang="pl-PL" sz="1200" b="0" i="0" u="none" strike="noStrike" dirty="0" smtClean="0">
                          <a:latin typeface="Times New Roman"/>
                        </a:rPr>
                        <a:t>zł</a:t>
                      </a:r>
                      <a:endParaRPr lang="pl-PL" sz="1200" b="0" i="0" u="none" strike="noStrike" dirty="0">
                        <a:latin typeface="Times New Roman"/>
                      </a:endParaRPr>
                    </a:p>
                  </a:txBody>
                  <a:tcPr marL="5899" marR="5899" marT="589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65018">
                <a:tc>
                  <a:txBody>
                    <a:bodyPr/>
                    <a:lstStyle/>
                    <a:p>
                      <a:pPr algn="l" fontAlgn="t"/>
                      <a:r>
                        <a:rPr lang="pl-PL" sz="1200" b="0" i="0" u="none" strike="noStrike">
                          <a:latin typeface="Times New Roman"/>
                        </a:rPr>
                        <a:t>11.</a:t>
                      </a:r>
                    </a:p>
                  </a:txBody>
                  <a:tcPr marL="5899" marR="5899" marT="589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pl-PL" sz="1200" b="0" i="0" u="none" strike="noStrike">
                          <a:solidFill>
                            <a:srgbClr val="000000"/>
                          </a:solidFill>
                          <a:latin typeface="Times New Roman"/>
                        </a:rPr>
                        <a:t>Budowa ul. Jarzębinowej</a:t>
                      </a:r>
                    </a:p>
                  </a:txBody>
                  <a:tcPr marL="5899" marR="5899" marT="589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pl-PL" sz="1200" b="0" i="0" u="none" strike="noStrike">
                          <a:latin typeface="Times New Roman"/>
                        </a:rPr>
                        <a:t>2006</a:t>
                      </a:r>
                    </a:p>
                  </a:txBody>
                  <a:tcPr marL="5899" marR="5899" marT="589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pl-PL" sz="1200" b="0" i="0" u="none" strike="noStrike" dirty="0" smtClean="0">
                          <a:latin typeface="Times New Roman"/>
                        </a:rPr>
                        <a:t>1.377.292,61</a:t>
                      </a:r>
                      <a:r>
                        <a:rPr lang="pl-PL" sz="1200" b="0" i="0" u="none" strike="noStrike" baseline="0" dirty="0" smtClean="0">
                          <a:latin typeface="Times New Roman"/>
                        </a:rPr>
                        <a:t> </a:t>
                      </a:r>
                      <a:r>
                        <a:rPr lang="pl-PL" sz="1200" b="0" i="0" u="none" strike="noStrike" dirty="0" smtClean="0">
                          <a:latin typeface="Times New Roman"/>
                        </a:rPr>
                        <a:t>zł</a:t>
                      </a:r>
                      <a:endParaRPr lang="pl-PL" sz="1200" b="0" i="0" u="none" strike="noStrike" dirty="0">
                        <a:latin typeface="Times New Roman"/>
                      </a:endParaRPr>
                    </a:p>
                  </a:txBody>
                  <a:tcPr marL="5899" marR="5899" marT="589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65018">
                <a:tc>
                  <a:txBody>
                    <a:bodyPr/>
                    <a:lstStyle/>
                    <a:p>
                      <a:pPr algn="l" fontAlgn="t"/>
                      <a:r>
                        <a:rPr lang="pl-PL" sz="1200" b="0" i="0" u="none" strike="noStrike">
                          <a:latin typeface="Times New Roman"/>
                        </a:rPr>
                        <a:t>12.</a:t>
                      </a:r>
                    </a:p>
                  </a:txBody>
                  <a:tcPr marL="5899" marR="5899" marT="589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pl-PL" sz="1200" b="0" i="0" u="none" strike="noStrike">
                          <a:latin typeface="Times New Roman"/>
                        </a:rPr>
                        <a:t>Budowa ul. Majkowskiego, Sienkiewicza i 3-go Maja</a:t>
                      </a:r>
                    </a:p>
                  </a:txBody>
                  <a:tcPr marL="5899" marR="5899" marT="589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pl-PL" sz="1200" b="0" i="0" u="none" strike="noStrike">
                          <a:latin typeface="Times New Roman"/>
                        </a:rPr>
                        <a:t>2006-2007</a:t>
                      </a:r>
                    </a:p>
                  </a:txBody>
                  <a:tcPr marL="5899" marR="5899" marT="589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pl-PL" sz="1200" b="0" i="0" u="none" strike="noStrike" dirty="0" smtClean="0">
                          <a:latin typeface="Times New Roman"/>
                        </a:rPr>
                        <a:t>3.456.058,97</a:t>
                      </a:r>
                      <a:r>
                        <a:rPr lang="pl-PL" sz="1200" b="0" i="0" u="none" strike="noStrike" baseline="0" dirty="0" smtClean="0">
                          <a:latin typeface="Times New Roman"/>
                        </a:rPr>
                        <a:t> </a:t>
                      </a:r>
                      <a:r>
                        <a:rPr lang="pl-PL" sz="1200" b="0" i="0" u="none" strike="noStrike" dirty="0" smtClean="0">
                          <a:latin typeface="Times New Roman"/>
                        </a:rPr>
                        <a:t>zł</a:t>
                      </a:r>
                      <a:endParaRPr lang="pl-PL" sz="1200" b="0" i="0" u="none" strike="noStrike" dirty="0">
                        <a:latin typeface="Times New Roman"/>
                      </a:endParaRPr>
                    </a:p>
                  </a:txBody>
                  <a:tcPr marL="5899" marR="5899" marT="589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65018">
                <a:tc>
                  <a:txBody>
                    <a:bodyPr/>
                    <a:lstStyle/>
                    <a:p>
                      <a:pPr algn="l" fontAlgn="t"/>
                      <a:r>
                        <a:rPr lang="pl-PL" sz="1200" b="0" i="0" u="none" strike="noStrike">
                          <a:latin typeface="Times New Roman"/>
                        </a:rPr>
                        <a:t>13.</a:t>
                      </a:r>
                    </a:p>
                  </a:txBody>
                  <a:tcPr marL="5899" marR="5899" marT="589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pl-PL" sz="1200" b="0" i="0" u="none" strike="noStrike">
                          <a:latin typeface="Times New Roman"/>
                        </a:rPr>
                        <a:t>Budowa ul. Młyńskiej</a:t>
                      </a:r>
                    </a:p>
                  </a:txBody>
                  <a:tcPr marL="5899" marR="5899" marT="589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pl-PL" sz="1200" b="0" i="0" u="none" strike="noStrike">
                          <a:latin typeface="Times New Roman"/>
                        </a:rPr>
                        <a:t>2006</a:t>
                      </a:r>
                    </a:p>
                  </a:txBody>
                  <a:tcPr marL="5899" marR="5899" marT="589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pl-PL" sz="1200" b="0" i="0" u="none" strike="noStrike" dirty="0" smtClean="0">
                          <a:latin typeface="Times New Roman"/>
                        </a:rPr>
                        <a:t>772.095,68</a:t>
                      </a:r>
                      <a:r>
                        <a:rPr lang="pl-PL" sz="1200" b="0" i="0" u="none" strike="noStrike" baseline="0" dirty="0" smtClean="0">
                          <a:latin typeface="Times New Roman"/>
                        </a:rPr>
                        <a:t> </a:t>
                      </a:r>
                      <a:r>
                        <a:rPr lang="pl-PL" sz="1200" b="0" i="0" u="none" strike="noStrike" dirty="0" smtClean="0">
                          <a:latin typeface="Times New Roman"/>
                        </a:rPr>
                        <a:t>zł</a:t>
                      </a:r>
                      <a:endParaRPr lang="pl-PL" sz="1200" b="0" i="0" u="none" strike="noStrike" dirty="0">
                        <a:latin typeface="Times New Roman"/>
                      </a:endParaRPr>
                    </a:p>
                  </a:txBody>
                  <a:tcPr marL="5899" marR="5899" marT="589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65018">
                <a:tc>
                  <a:txBody>
                    <a:bodyPr/>
                    <a:lstStyle/>
                    <a:p>
                      <a:pPr algn="l" fontAlgn="t"/>
                      <a:r>
                        <a:rPr lang="pl-PL" sz="1200" b="0" i="0" u="none" strike="noStrike">
                          <a:latin typeface="Times New Roman"/>
                        </a:rPr>
                        <a:t>14.</a:t>
                      </a:r>
                    </a:p>
                  </a:txBody>
                  <a:tcPr marL="5899" marR="5899" marT="589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pl-PL" sz="1200" b="0" i="0" u="none" strike="noStrike">
                          <a:latin typeface="Times New Roman"/>
                        </a:rPr>
                        <a:t>Budowa ul. Wybickiego, Lelewela, Weilandta</a:t>
                      </a:r>
                    </a:p>
                  </a:txBody>
                  <a:tcPr marL="5899" marR="5899" marT="589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pl-PL" sz="1200" b="0" i="0" u="none" strike="noStrike">
                          <a:latin typeface="Times New Roman"/>
                        </a:rPr>
                        <a:t>2006-2007</a:t>
                      </a:r>
                    </a:p>
                  </a:txBody>
                  <a:tcPr marL="5899" marR="5899" marT="589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pl-PL" sz="1200" b="0" i="0" u="none" strike="noStrike" dirty="0" smtClean="0">
                          <a:latin typeface="Times New Roman"/>
                        </a:rPr>
                        <a:t>1.430.750,08</a:t>
                      </a:r>
                      <a:r>
                        <a:rPr lang="pl-PL" sz="1200" b="0" i="0" u="none" strike="noStrike" baseline="0" dirty="0" smtClean="0">
                          <a:latin typeface="Times New Roman"/>
                        </a:rPr>
                        <a:t> </a:t>
                      </a:r>
                      <a:r>
                        <a:rPr lang="pl-PL" sz="1200" b="0" i="0" u="none" strike="noStrike" dirty="0" smtClean="0">
                          <a:latin typeface="Times New Roman"/>
                        </a:rPr>
                        <a:t>zł</a:t>
                      </a:r>
                      <a:endParaRPr lang="pl-PL" sz="1200" b="0" i="0" u="none" strike="noStrike" dirty="0">
                        <a:latin typeface="Times New Roman"/>
                      </a:endParaRPr>
                    </a:p>
                  </a:txBody>
                  <a:tcPr marL="5899" marR="5899" marT="589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65018">
                <a:tc>
                  <a:txBody>
                    <a:bodyPr/>
                    <a:lstStyle/>
                    <a:p>
                      <a:pPr algn="l" fontAlgn="t"/>
                      <a:r>
                        <a:rPr lang="pl-PL" sz="1200" b="0" i="0" u="none" strike="noStrike">
                          <a:latin typeface="Times New Roman"/>
                        </a:rPr>
                        <a:t>15.</a:t>
                      </a:r>
                    </a:p>
                  </a:txBody>
                  <a:tcPr marL="5899" marR="5899" marT="589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pl-PL" sz="1200" b="0" i="0" u="none" strike="noStrike">
                          <a:latin typeface="Times New Roman"/>
                        </a:rPr>
                        <a:t>Modernizacja drogi do Igieł</a:t>
                      </a:r>
                    </a:p>
                  </a:txBody>
                  <a:tcPr marL="5899" marR="5899" marT="589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pl-PL" sz="1200" b="0" i="0" u="none" strike="noStrike">
                          <a:latin typeface="Times New Roman"/>
                        </a:rPr>
                        <a:t>2007-2008</a:t>
                      </a:r>
                    </a:p>
                  </a:txBody>
                  <a:tcPr marL="5899" marR="5899" marT="589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pl-PL" sz="1200" b="0" i="0" u="none" strike="noStrike" dirty="0" smtClean="0">
                          <a:latin typeface="Times New Roman"/>
                        </a:rPr>
                        <a:t>586.342</a:t>
                      </a:r>
                      <a:r>
                        <a:rPr lang="pl-PL" sz="1200" b="0" i="0" u="none" strike="noStrike" baseline="0" dirty="0" smtClean="0">
                          <a:latin typeface="Times New Roman"/>
                        </a:rPr>
                        <a:t> </a:t>
                      </a:r>
                      <a:r>
                        <a:rPr lang="pl-PL" sz="1200" b="0" i="0" u="none" strike="noStrike" dirty="0" smtClean="0">
                          <a:latin typeface="Times New Roman"/>
                        </a:rPr>
                        <a:t>zł</a:t>
                      </a:r>
                      <a:endParaRPr lang="pl-PL" sz="1200" b="0" i="0" u="none" strike="noStrike" dirty="0">
                        <a:latin typeface="Times New Roman"/>
                      </a:endParaRPr>
                    </a:p>
                  </a:txBody>
                  <a:tcPr marL="5899" marR="5899" marT="589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795055">
                <a:tc>
                  <a:txBody>
                    <a:bodyPr/>
                    <a:lstStyle/>
                    <a:p>
                      <a:pPr algn="l" fontAlgn="t"/>
                      <a:r>
                        <a:rPr lang="pl-PL" sz="1200" b="0" i="0" u="none" strike="noStrike">
                          <a:latin typeface="Times New Roman"/>
                        </a:rPr>
                        <a:t>16.</a:t>
                      </a:r>
                    </a:p>
                  </a:txBody>
                  <a:tcPr marL="5899" marR="5899" marT="589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pl-PL" sz="1200" b="0" i="0" u="none" strike="noStrike">
                          <a:latin typeface="Times New Roman"/>
                        </a:rPr>
                        <a:t>Przebudowa głównej arterii komunikacyjnej miasta Chojnice stanowiącej fragment międzynarodowego układu drogowego Berlin-Kaliningrad</a:t>
                      </a:r>
                    </a:p>
                  </a:txBody>
                  <a:tcPr marL="5899" marR="5899" marT="589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pl-PL" sz="1200" b="0" i="0" u="none" strike="noStrike">
                          <a:latin typeface="Times New Roman"/>
                        </a:rPr>
                        <a:t>2008-2010</a:t>
                      </a:r>
                    </a:p>
                  </a:txBody>
                  <a:tcPr marL="5899" marR="5899" marT="589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pl-PL" sz="1200" b="0" i="0" u="none" strike="noStrike" dirty="0" smtClean="0">
                          <a:latin typeface="Times New Roman"/>
                        </a:rPr>
                        <a:t>14.141.022,32</a:t>
                      </a:r>
                      <a:r>
                        <a:rPr lang="pl-PL" sz="1200" b="0" i="0" u="none" strike="noStrike" baseline="0" dirty="0" smtClean="0">
                          <a:latin typeface="Times New Roman"/>
                        </a:rPr>
                        <a:t> </a:t>
                      </a:r>
                      <a:r>
                        <a:rPr lang="pl-PL" sz="1200" b="0" i="0" u="none" strike="noStrike" dirty="0" smtClean="0">
                          <a:latin typeface="Times New Roman"/>
                        </a:rPr>
                        <a:t>zł </a:t>
                      </a:r>
                      <a:r>
                        <a:rPr lang="pl-PL" sz="1200" b="0" i="0" u="none" strike="noStrike" dirty="0">
                          <a:latin typeface="Times New Roman"/>
                        </a:rPr>
                        <a:t/>
                      </a:r>
                      <a:br>
                        <a:rPr lang="pl-PL" sz="1200" b="0" i="0" u="none" strike="noStrike" dirty="0">
                          <a:latin typeface="Times New Roman"/>
                        </a:rPr>
                      </a:br>
                      <a:r>
                        <a:rPr lang="pl-PL" sz="1200" b="0" i="0" u="none" strike="noStrike" dirty="0">
                          <a:latin typeface="Times New Roman"/>
                        </a:rPr>
                        <a:t>w tym:</a:t>
                      </a:r>
                      <a:br>
                        <a:rPr lang="pl-PL" sz="1200" b="0" i="0" u="none" strike="noStrike" dirty="0">
                          <a:latin typeface="Times New Roman"/>
                        </a:rPr>
                      </a:br>
                      <a:r>
                        <a:rPr lang="pl-PL" sz="1200" b="0" i="0" u="none" strike="noStrike" dirty="0">
                          <a:latin typeface="Times New Roman"/>
                        </a:rPr>
                        <a:t>EFRR: </a:t>
                      </a:r>
                      <a:r>
                        <a:rPr lang="pl-PL" sz="1200" b="0" i="0" u="none" strike="noStrike" dirty="0" smtClean="0">
                          <a:latin typeface="Times New Roman"/>
                        </a:rPr>
                        <a:t>9.919.994,25 zł</a:t>
                      </a:r>
                      <a:endParaRPr lang="pl-PL" sz="1200" b="0" i="0" u="none" strike="noStrike" dirty="0">
                        <a:latin typeface="Times New Roman"/>
                      </a:endParaRPr>
                    </a:p>
                  </a:txBody>
                  <a:tcPr marL="5899" marR="5899" marT="589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78268">
                <a:tc>
                  <a:txBody>
                    <a:bodyPr/>
                    <a:lstStyle/>
                    <a:p>
                      <a:pPr algn="l" fontAlgn="t"/>
                      <a:r>
                        <a:rPr lang="pl-PL" sz="1200" b="0" i="0" u="none" strike="noStrike">
                          <a:latin typeface="Times New Roman"/>
                        </a:rPr>
                        <a:t>17.</a:t>
                      </a:r>
                    </a:p>
                  </a:txBody>
                  <a:tcPr marL="5899" marR="5899" marT="589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pl-PL" sz="1200" b="0" i="0" u="none" strike="noStrike">
                          <a:latin typeface="Times New Roman"/>
                        </a:rPr>
                        <a:t>Modernizacja ul. Książąt Pomorskich, Filomatów, Jana Pawła II</a:t>
                      </a:r>
                    </a:p>
                  </a:txBody>
                  <a:tcPr marL="5899" marR="5899" marT="589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pl-PL" sz="1200" b="0" i="0" u="none" strike="noStrike">
                          <a:latin typeface="Times New Roman"/>
                        </a:rPr>
                        <a:t>2008-2009</a:t>
                      </a:r>
                    </a:p>
                  </a:txBody>
                  <a:tcPr marL="5899" marR="5899" marT="589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pl-PL" sz="1200" b="0" i="0" u="none" strike="noStrike" dirty="0" smtClean="0">
                          <a:latin typeface="Times New Roman"/>
                        </a:rPr>
                        <a:t>6.235.571,99</a:t>
                      </a:r>
                      <a:r>
                        <a:rPr lang="pl-PL" sz="1200" b="0" i="0" u="none" strike="noStrike" baseline="0" dirty="0" smtClean="0">
                          <a:latin typeface="Times New Roman"/>
                        </a:rPr>
                        <a:t> </a:t>
                      </a:r>
                      <a:r>
                        <a:rPr lang="pl-PL" sz="1200" b="0" i="0" u="none" strike="noStrike" dirty="0" smtClean="0">
                          <a:latin typeface="Times New Roman"/>
                        </a:rPr>
                        <a:t>zł</a:t>
                      </a:r>
                      <a:endParaRPr lang="pl-PL" sz="1200" b="0" i="0" u="none" strike="noStrike" dirty="0">
                        <a:latin typeface="Times New Roman"/>
                      </a:endParaRPr>
                    </a:p>
                  </a:txBody>
                  <a:tcPr marL="5899" marR="5899" marT="589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65018">
                <a:tc>
                  <a:txBody>
                    <a:bodyPr/>
                    <a:lstStyle/>
                    <a:p>
                      <a:pPr algn="l" fontAlgn="t"/>
                      <a:r>
                        <a:rPr lang="pl-PL" sz="1200" b="0" i="0" u="none" strike="noStrike">
                          <a:latin typeface="Times New Roman"/>
                        </a:rPr>
                        <a:t>18.</a:t>
                      </a:r>
                    </a:p>
                  </a:txBody>
                  <a:tcPr marL="5899" marR="5899" marT="589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pl-PL" sz="1200" b="0" i="0" u="none" strike="noStrike">
                          <a:solidFill>
                            <a:srgbClr val="000000"/>
                          </a:solidFill>
                          <a:latin typeface="Times New Roman"/>
                        </a:rPr>
                        <a:t>Modernizacja ul. 31 Stycznia</a:t>
                      </a:r>
                    </a:p>
                  </a:txBody>
                  <a:tcPr marL="5899" marR="5899" marT="589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pl-PL" sz="1200" b="0" i="0" u="none" strike="noStrike">
                          <a:latin typeface="Times New Roman"/>
                        </a:rPr>
                        <a:t>2009</a:t>
                      </a:r>
                    </a:p>
                  </a:txBody>
                  <a:tcPr marL="5899" marR="5899" marT="589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pl-PL" sz="1200" b="0" i="0" u="none" strike="noStrike" dirty="0" smtClean="0">
                          <a:latin typeface="Times New Roman"/>
                        </a:rPr>
                        <a:t>1.993.717,13</a:t>
                      </a:r>
                      <a:r>
                        <a:rPr lang="pl-PL" sz="1200" b="0" i="0" u="none" strike="noStrike" baseline="0" dirty="0" smtClean="0">
                          <a:latin typeface="Times New Roman"/>
                        </a:rPr>
                        <a:t> </a:t>
                      </a:r>
                      <a:r>
                        <a:rPr lang="pl-PL" sz="1200" b="0" i="0" u="none" strike="noStrike" dirty="0" smtClean="0">
                          <a:latin typeface="Times New Roman"/>
                        </a:rPr>
                        <a:t>zł</a:t>
                      </a:r>
                      <a:endParaRPr lang="pl-PL" sz="1200" b="0" i="0" u="none" strike="noStrike" dirty="0">
                        <a:latin typeface="Times New Roman"/>
                      </a:endParaRPr>
                    </a:p>
                  </a:txBody>
                  <a:tcPr marL="5899" marR="5899" marT="589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ytuł 2"/>
          <p:cNvSpPr>
            <a:spLocks noGrp="1"/>
          </p:cNvSpPr>
          <p:nvPr>
            <p:ph type="title"/>
          </p:nvPr>
        </p:nvSpPr>
        <p:spPr>
          <a:xfrm>
            <a:off x="0" y="0"/>
            <a:ext cx="9144000" cy="764704"/>
          </a:xfrm>
        </p:spPr>
        <p:txBody>
          <a:bodyPr/>
          <a:lstStyle/>
          <a:p>
            <a:pPr algn="ctr" fontAlgn="auto">
              <a:spcAft>
                <a:spcPts val="0"/>
              </a:spcAft>
              <a:defRPr/>
            </a:pPr>
            <a:r>
              <a:rPr lang="pl-PL" sz="2000" u="sng" dirty="0" smtClean="0">
                <a:solidFill>
                  <a:schemeClr val="tx1"/>
                </a:solidFill>
              </a:rPr>
              <a:t>Wydatki majątkowe </a:t>
            </a:r>
            <a:r>
              <a:rPr lang="pl-PL" sz="2000" dirty="0" smtClean="0">
                <a:solidFill>
                  <a:schemeClr val="tx1"/>
                </a:solidFill>
              </a:rPr>
              <a:t>Gminy Miejskiej Chojnice na tle </a:t>
            </a:r>
            <a:r>
              <a:rPr lang="pl-PL" sz="2000" u="sng" dirty="0" smtClean="0">
                <a:solidFill>
                  <a:schemeClr val="tx1"/>
                </a:solidFill>
              </a:rPr>
              <a:t>wydatków budżetowych</a:t>
            </a:r>
            <a:r>
              <a:rPr lang="pl-PL" sz="2000" dirty="0" smtClean="0">
                <a:solidFill>
                  <a:schemeClr val="tx1"/>
                </a:solidFill>
              </a:rPr>
              <a:t> ogółem w latach 1998-2011.</a:t>
            </a:r>
            <a:endParaRPr lang="pl-PL" sz="2000" dirty="0">
              <a:solidFill>
                <a:schemeClr val="tx1"/>
              </a:solidFill>
            </a:endParaRPr>
          </a:p>
        </p:txBody>
      </p:sp>
      <p:graphicFrame>
        <p:nvGraphicFramePr>
          <p:cNvPr id="4" name="Tabela 3"/>
          <p:cNvGraphicFramePr>
            <a:graphicFrameLocks noGrp="1"/>
          </p:cNvGraphicFramePr>
          <p:nvPr/>
        </p:nvGraphicFramePr>
        <p:xfrm>
          <a:off x="468313" y="981075"/>
          <a:ext cx="8175625" cy="4948238"/>
        </p:xfrm>
        <a:graphic>
          <a:graphicData uri="http://schemas.openxmlformats.org/drawingml/2006/table">
            <a:tbl>
              <a:tblPr/>
              <a:tblGrid>
                <a:gridCol w="1181128"/>
                <a:gridCol w="2190010"/>
                <a:gridCol w="2417623"/>
                <a:gridCol w="2386864"/>
              </a:tblGrid>
              <a:tr h="305165">
                <a:tc>
                  <a:txBody>
                    <a:bodyPr/>
                    <a:lstStyle/>
                    <a:p>
                      <a:pPr algn="ctr" fontAlgn="t"/>
                      <a:r>
                        <a:rPr lang="pl-PL" sz="1600" b="1" i="0" u="none" strike="noStrike" dirty="0">
                          <a:solidFill>
                            <a:srgbClr val="000000"/>
                          </a:solidFill>
                          <a:latin typeface="Czcionka tekstu podstawowego"/>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t"/>
                      <a:r>
                        <a:rPr lang="pl-PL" sz="1600" b="1" i="0" u="none" strike="noStrike">
                          <a:solidFill>
                            <a:srgbClr val="000000"/>
                          </a:solidFill>
                          <a:latin typeface="Czcionka tekstu podstawowego"/>
                        </a:rPr>
                        <a:t>wydatki bieżące</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t"/>
                      <a:r>
                        <a:rPr lang="pl-PL" sz="1600" b="1" i="0" u="none" strike="noStrike">
                          <a:solidFill>
                            <a:srgbClr val="000000"/>
                          </a:solidFill>
                          <a:latin typeface="Czcionka tekstu podstawowego"/>
                        </a:rPr>
                        <a:t>wydatki majątkowe</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t"/>
                      <a:r>
                        <a:rPr lang="pl-PL" sz="1600" b="1" i="0" u="none" strike="noStrike">
                          <a:solidFill>
                            <a:srgbClr val="000000"/>
                          </a:solidFill>
                          <a:latin typeface="Czcionka tekstu podstawowego"/>
                        </a:rPr>
                        <a:t>wydatki ogółem</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r>
              <a:tr h="309538">
                <a:tc>
                  <a:txBody>
                    <a:bodyPr/>
                    <a:lstStyle/>
                    <a:p>
                      <a:pPr algn="ctr" fontAlgn="b"/>
                      <a:r>
                        <a:rPr lang="pl-PL" sz="1600" b="1" i="0" u="none" strike="noStrike">
                          <a:solidFill>
                            <a:srgbClr val="000000"/>
                          </a:solidFill>
                          <a:latin typeface="Czcionka tekstu podstawowego"/>
                        </a:rPr>
                        <a:t>1998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b"/>
                      <a:r>
                        <a:rPr lang="pl-PL" sz="1600" b="0" i="0" u="none" strike="noStrike">
                          <a:solidFill>
                            <a:srgbClr val="000000"/>
                          </a:solidFill>
                          <a:latin typeface="Czcionka tekstu podstawowego"/>
                        </a:rPr>
                        <a:t>32 487 253,00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b"/>
                      <a:r>
                        <a:rPr lang="pl-PL" sz="1600" b="0" i="0" u="none" strike="noStrike">
                          <a:solidFill>
                            <a:srgbClr val="000000"/>
                          </a:solidFill>
                          <a:latin typeface="Czcionka tekstu podstawowego"/>
                        </a:rPr>
                        <a:t>5 734 700,00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b"/>
                      <a:r>
                        <a:rPr lang="pl-PL" sz="1600" b="1" i="0" u="none" strike="noStrike">
                          <a:solidFill>
                            <a:srgbClr val="000000"/>
                          </a:solidFill>
                          <a:latin typeface="Czcionka tekstu podstawowego"/>
                        </a:rPr>
                        <a:t>38 221 953,00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r>
              <a:tr h="309538">
                <a:tc>
                  <a:txBody>
                    <a:bodyPr/>
                    <a:lstStyle/>
                    <a:p>
                      <a:pPr algn="ctr" fontAlgn="b"/>
                      <a:r>
                        <a:rPr lang="pl-PL" sz="1600" b="1" i="0" u="none" strike="noStrike">
                          <a:solidFill>
                            <a:srgbClr val="000000"/>
                          </a:solidFill>
                          <a:latin typeface="Czcionka tekstu podstawowego"/>
                        </a:rPr>
                        <a:t>1999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b"/>
                      <a:r>
                        <a:rPr lang="pl-PL" sz="1600" b="0" i="0" u="none" strike="noStrike">
                          <a:solidFill>
                            <a:srgbClr val="000000"/>
                          </a:solidFill>
                          <a:latin typeface="Czcionka tekstu podstawowego"/>
                        </a:rPr>
                        <a:t>33 753 943,00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b"/>
                      <a:r>
                        <a:rPr lang="pl-PL" sz="1600" b="0" i="0" u="none" strike="noStrike">
                          <a:solidFill>
                            <a:srgbClr val="000000"/>
                          </a:solidFill>
                          <a:latin typeface="Czcionka tekstu podstawowego"/>
                        </a:rPr>
                        <a:t>6 454 992,00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b"/>
                      <a:r>
                        <a:rPr lang="pl-PL" sz="1600" b="1" i="0" u="none" strike="noStrike">
                          <a:solidFill>
                            <a:srgbClr val="000000"/>
                          </a:solidFill>
                          <a:latin typeface="Czcionka tekstu podstawowego"/>
                        </a:rPr>
                        <a:t>40 208 935,00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r>
              <a:tr h="309538">
                <a:tc>
                  <a:txBody>
                    <a:bodyPr/>
                    <a:lstStyle/>
                    <a:p>
                      <a:pPr algn="ctr" fontAlgn="b"/>
                      <a:r>
                        <a:rPr lang="pl-PL" sz="1600" b="1" i="0" u="none" strike="noStrike">
                          <a:solidFill>
                            <a:srgbClr val="000000"/>
                          </a:solidFill>
                          <a:latin typeface="Czcionka tekstu podstawowego"/>
                        </a:rPr>
                        <a:t>2000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b"/>
                      <a:r>
                        <a:rPr lang="pl-PL" sz="1600" b="0" i="0" u="none" strike="noStrike">
                          <a:solidFill>
                            <a:srgbClr val="000000"/>
                          </a:solidFill>
                          <a:latin typeface="Czcionka tekstu podstawowego"/>
                        </a:rPr>
                        <a:t>39 213 427,00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b"/>
                      <a:r>
                        <a:rPr lang="pl-PL" sz="1600" b="0" i="0" u="none" strike="noStrike" dirty="0">
                          <a:solidFill>
                            <a:srgbClr val="000000"/>
                          </a:solidFill>
                          <a:latin typeface="Czcionka tekstu podstawowego"/>
                        </a:rPr>
                        <a:t>17 713 692,00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b"/>
                      <a:r>
                        <a:rPr lang="pl-PL" sz="1600" b="1" i="0" u="none" strike="noStrike">
                          <a:solidFill>
                            <a:srgbClr val="000000"/>
                          </a:solidFill>
                          <a:latin typeface="Czcionka tekstu podstawowego"/>
                        </a:rPr>
                        <a:t>56 927 119,00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r>
              <a:tr h="309538">
                <a:tc>
                  <a:txBody>
                    <a:bodyPr/>
                    <a:lstStyle/>
                    <a:p>
                      <a:pPr algn="ctr" fontAlgn="b"/>
                      <a:r>
                        <a:rPr lang="pl-PL" sz="1600" b="1" i="0" u="none" strike="noStrike">
                          <a:solidFill>
                            <a:srgbClr val="000000"/>
                          </a:solidFill>
                          <a:latin typeface="Czcionka tekstu podstawowego"/>
                        </a:rPr>
                        <a:t>2001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b"/>
                      <a:r>
                        <a:rPr lang="pl-PL" sz="1600" b="0" i="0" u="none" strike="noStrike">
                          <a:solidFill>
                            <a:srgbClr val="000000"/>
                          </a:solidFill>
                          <a:latin typeface="Czcionka tekstu podstawowego"/>
                        </a:rPr>
                        <a:t>43 263 563,00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b"/>
                      <a:r>
                        <a:rPr lang="pl-PL" sz="1600" b="0" i="0" u="none" strike="noStrike">
                          <a:solidFill>
                            <a:srgbClr val="000000"/>
                          </a:solidFill>
                          <a:latin typeface="Czcionka tekstu podstawowego"/>
                        </a:rPr>
                        <a:t>14 459 015,00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b"/>
                      <a:r>
                        <a:rPr lang="pl-PL" sz="1600" b="1" i="0" u="none" strike="noStrike">
                          <a:solidFill>
                            <a:srgbClr val="000000"/>
                          </a:solidFill>
                          <a:latin typeface="Czcionka tekstu podstawowego"/>
                        </a:rPr>
                        <a:t>57 722 578,00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r>
              <a:tr h="309538">
                <a:tc>
                  <a:txBody>
                    <a:bodyPr/>
                    <a:lstStyle/>
                    <a:p>
                      <a:pPr algn="ctr" fontAlgn="b"/>
                      <a:r>
                        <a:rPr lang="pl-PL" sz="1600" b="1" i="0" u="none" strike="noStrike">
                          <a:solidFill>
                            <a:srgbClr val="000000"/>
                          </a:solidFill>
                          <a:latin typeface="Czcionka tekstu podstawowego"/>
                        </a:rPr>
                        <a:t>2002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b"/>
                      <a:r>
                        <a:rPr lang="pl-PL" sz="1600" b="0" i="0" u="none" strike="noStrike">
                          <a:solidFill>
                            <a:srgbClr val="000000"/>
                          </a:solidFill>
                          <a:latin typeface="Czcionka tekstu podstawowego"/>
                        </a:rPr>
                        <a:t>44 723 600,00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b"/>
                      <a:r>
                        <a:rPr lang="pl-PL" sz="1600" b="0" i="0" u="none" strike="noStrike">
                          <a:solidFill>
                            <a:srgbClr val="000000"/>
                          </a:solidFill>
                          <a:latin typeface="Czcionka tekstu podstawowego"/>
                        </a:rPr>
                        <a:t>9 447 007,00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b"/>
                      <a:r>
                        <a:rPr lang="pl-PL" sz="1600" b="1" i="0" u="none" strike="noStrike">
                          <a:solidFill>
                            <a:srgbClr val="000000"/>
                          </a:solidFill>
                          <a:latin typeface="Czcionka tekstu podstawowego"/>
                        </a:rPr>
                        <a:t>54 170 607,00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r>
              <a:tr h="309538">
                <a:tc>
                  <a:txBody>
                    <a:bodyPr/>
                    <a:lstStyle/>
                    <a:p>
                      <a:pPr algn="ctr" fontAlgn="b"/>
                      <a:r>
                        <a:rPr lang="pl-PL" sz="1600" b="1" i="0" u="none" strike="noStrike">
                          <a:solidFill>
                            <a:srgbClr val="000000"/>
                          </a:solidFill>
                          <a:latin typeface="Czcionka tekstu podstawowego"/>
                        </a:rPr>
                        <a:t>2003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b"/>
                      <a:r>
                        <a:rPr lang="pl-PL" sz="1600" b="0" i="0" u="none" strike="noStrike">
                          <a:solidFill>
                            <a:srgbClr val="000000"/>
                          </a:solidFill>
                          <a:latin typeface="Czcionka tekstu podstawowego"/>
                        </a:rPr>
                        <a:t>45 556 229,00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b"/>
                      <a:r>
                        <a:rPr lang="pl-PL" sz="1600" b="0" i="0" u="none" strike="noStrike">
                          <a:solidFill>
                            <a:srgbClr val="000000"/>
                          </a:solidFill>
                          <a:latin typeface="Czcionka tekstu podstawowego"/>
                        </a:rPr>
                        <a:t>2 068 539,00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b"/>
                      <a:r>
                        <a:rPr lang="pl-PL" sz="1600" b="1" i="0" u="none" strike="noStrike">
                          <a:solidFill>
                            <a:srgbClr val="000000"/>
                          </a:solidFill>
                          <a:latin typeface="Czcionka tekstu podstawowego"/>
                        </a:rPr>
                        <a:t>47 624 768,00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r>
              <a:tr h="309538">
                <a:tc>
                  <a:txBody>
                    <a:bodyPr/>
                    <a:lstStyle/>
                    <a:p>
                      <a:pPr algn="ctr" fontAlgn="b"/>
                      <a:r>
                        <a:rPr lang="pl-PL" sz="1600" b="1" i="0" u="none" strike="noStrike">
                          <a:solidFill>
                            <a:srgbClr val="000000"/>
                          </a:solidFill>
                          <a:latin typeface="Czcionka tekstu podstawowego"/>
                        </a:rPr>
                        <a:t>2004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b"/>
                      <a:r>
                        <a:rPr lang="pl-PL" sz="1600" b="0" i="0" u="none" strike="noStrike">
                          <a:solidFill>
                            <a:srgbClr val="000000"/>
                          </a:solidFill>
                          <a:latin typeface="Czcionka tekstu podstawowego"/>
                        </a:rPr>
                        <a:t>50 970 796,00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b"/>
                      <a:r>
                        <a:rPr lang="pl-PL" sz="1600" b="0" i="0" u="none" strike="noStrike">
                          <a:solidFill>
                            <a:srgbClr val="000000"/>
                          </a:solidFill>
                          <a:latin typeface="Czcionka tekstu podstawowego"/>
                        </a:rPr>
                        <a:t>11 785 039,00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b"/>
                      <a:r>
                        <a:rPr lang="pl-PL" sz="1600" b="1" i="0" u="none" strike="noStrike" dirty="0">
                          <a:solidFill>
                            <a:srgbClr val="000000"/>
                          </a:solidFill>
                          <a:latin typeface="Czcionka tekstu podstawowego"/>
                        </a:rPr>
                        <a:t>62 755 835,00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r>
              <a:tr h="309538">
                <a:tc>
                  <a:txBody>
                    <a:bodyPr/>
                    <a:lstStyle/>
                    <a:p>
                      <a:pPr algn="ctr" fontAlgn="b"/>
                      <a:r>
                        <a:rPr lang="pl-PL" sz="1600" b="1" i="0" u="none" strike="noStrike">
                          <a:solidFill>
                            <a:srgbClr val="000000"/>
                          </a:solidFill>
                          <a:latin typeface="Czcionka tekstu podstawowego"/>
                        </a:rPr>
                        <a:t>2005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b"/>
                      <a:r>
                        <a:rPr lang="pl-PL" sz="1600" b="0" i="0" u="none" strike="noStrike">
                          <a:solidFill>
                            <a:srgbClr val="000000"/>
                          </a:solidFill>
                          <a:latin typeface="Czcionka tekstu podstawowego"/>
                        </a:rPr>
                        <a:t>58 012 718,00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b"/>
                      <a:r>
                        <a:rPr lang="pl-PL" sz="1600" b="0" i="0" u="none" strike="noStrike">
                          <a:solidFill>
                            <a:srgbClr val="000000"/>
                          </a:solidFill>
                          <a:latin typeface="Czcionka tekstu podstawowego"/>
                        </a:rPr>
                        <a:t>8 888 010,00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b"/>
                      <a:r>
                        <a:rPr lang="pl-PL" sz="1600" b="1" i="0" u="none" strike="noStrike">
                          <a:solidFill>
                            <a:srgbClr val="000000"/>
                          </a:solidFill>
                          <a:latin typeface="Czcionka tekstu podstawowego"/>
                        </a:rPr>
                        <a:t>66 900 728,00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r>
              <a:tr h="309538">
                <a:tc>
                  <a:txBody>
                    <a:bodyPr/>
                    <a:lstStyle/>
                    <a:p>
                      <a:pPr algn="ctr" fontAlgn="b"/>
                      <a:r>
                        <a:rPr lang="pl-PL" sz="1600" b="1" i="0" u="none" strike="noStrike">
                          <a:solidFill>
                            <a:srgbClr val="000000"/>
                          </a:solidFill>
                          <a:latin typeface="Czcionka tekstu podstawowego"/>
                        </a:rPr>
                        <a:t>2006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b"/>
                      <a:r>
                        <a:rPr lang="pl-PL" sz="1600" b="0" i="0" u="none" strike="noStrike">
                          <a:solidFill>
                            <a:srgbClr val="000000"/>
                          </a:solidFill>
                          <a:latin typeface="Czcionka tekstu podstawowego"/>
                        </a:rPr>
                        <a:t>63 871 596,00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b"/>
                      <a:r>
                        <a:rPr lang="pl-PL" sz="1600" b="0" i="0" u="none" strike="noStrike">
                          <a:solidFill>
                            <a:srgbClr val="000000"/>
                          </a:solidFill>
                          <a:latin typeface="Czcionka tekstu podstawowego"/>
                        </a:rPr>
                        <a:t>38 056 666,00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b"/>
                      <a:r>
                        <a:rPr lang="pl-PL" sz="1600" b="1" i="0" u="none" strike="noStrike">
                          <a:solidFill>
                            <a:srgbClr val="000000"/>
                          </a:solidFill>
                          <a:latin typeface="Czcionka tekstu podstawowego"/>
                        </a:rPr>
                        <a:t>101 928 262,00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r>
              <a:tr h="309538">
                <a:tc>
                  <a:txBody>
                    <a:bodyPr/>
                    <a:lstStyle/>
                    <a:p>
                      <a:pPr algn="ctr" fontAlgn="b"/>
                      <a:r>
                        <a:rPr lang="pl-PL" sz="1600" b="1" i="0" u="none" strike="noStrike">
                          <a:solidFill>
                            <a:srgbClr val="000000"/>
                          </a:solidFill>
                          <a:latin typeface="Czcionka tekstu podstawowego"/>
                        </a:rPr>
                        <a:t>2007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b"/>
                      <a:r>
                        <a:rPr lang="pl-PL" sz="1600" b="0" i="0" u="none" strike="noStrike">
                          <a:solidFill>
                            <a:srgbClr val="000000"/>
                          </a:solidFill>
                          <a:latin typeface="Czcionka tekstu podstawowego"/>
                        </a:rPr>
                        <a:t>69 149 155,00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b"/>
                      <a:r>
                        <a:rPr lang="pl-PL" sz="1600" b="0" i="0" u="none" strike="noStrike">
                          <a:solidFill>
                            <a:srgbClr val="000000"/>
                          </a:solidFill>
                          <a:latin typeface="Czcionka tekstu podstawowego"/>
                        </a:rPr>
                        <a:t>17 911 439,00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b"/>
                      <a:r>
                        <a:rPr lang="pl-PL" sz="1600" b="1" i="0" u="none" strike="noStrike">
                          <a:solidFill>
                            <a:srgbClr val="000000"/>
                          </a:solidFill>
                          <a:latin typeface="Czcionka tekstu podstawowego"/>
                        </a:rPr>
                        <a:t>87 060 594,00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r>
              <a:tr h="309538">
                <a:tc>
                  <a:txBody>
                    <a:bodyPr/>
                    <a:lstStyle/>
                    <a:p>
                      <a:pPr algn="ctr" fontAlgn="b"/>
                      <a:r>
                        <a:rPr lang="pl-PL" sz="1600" b="1" i="0" u="none" strike="noStrike">
                          <a:solidFill>
                            <a:srgbClr val="000000"/>
                          </a:solidFill>
                          <a:latin typeface="Czcionka tekstu podstawowego"/>
                        </a:rPr>
                        <a:t>2008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b"/>
                      <a:r>
                        <a:rPr lang="pl-PL" sz="1600" b="0" i="0" u="none" strike="noStrike">
                          <a:solidFill>
                            <a:srgbClr val="000000"/>
                          </a:solidFill>
                          <a:latin typeface="Czcionka tekstu podstawowego"/>
                        </a:rPr>
                        <a:t>73 857 018,00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b"/>
                      <a:r>
                        <a:rPr lang="pl-PL" sz="1600" b="0" i="0" u="none" strike="noStrike">
                          <a:solidFill>
                            <a:srgbClr val="000000"/>
                          </a:solidFill>
                          <a:latin typeface="Czcionka tekstu podstawowego"/>
                        </a:rPr>
                        <a:t>13 607 971,00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b"/>
                      <a:r>
                        <a:rPr lang="pl-PL" sz="1600" b="1" i="0" u="none" strike="noStrike">
                          <a:solidFill>
                            <a:srgbClr val="000000"/>
                          </a:solidFill>
                          <a:latin typeface="Czcionka tekstu podstawowego"/>
                        </a:rPr>
                        <a:t>87 464 989,00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r>
              <a:tr h="309538">
                <a:tc>
                  <a:txBody>
                    <a:bodyPr/>
                    <a:lstStyle/>
                    <a:p>
                      <a:pPr algn="ctr" fontAlgn="b"/>
                      <a:r>
                        <a:rPr lang="pl-PL" sz="1600" b="1" i="0" u="none" strike="noStrike">
                          <a:solidFill>
                            <a:srgbClr val="000000"/>
                          </a:solidFill>
                          <a:latin typeface="Czcionka tekstu podstawowego"/>
                        </a:rPr>
                        <a:t>2009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b"/>
                      <a:r>
                        <a:rPr lang="pl-PL" sz="1600" b="0" i="0" u="none" strike="noStrike">
                          <a:solidFill>
                            <a:srgbClr val="000000"/>
                          </a:solidFill>
                          <a:latin typeface="Czcionka tekstu podstawowego"/>
                        </a:rPr>
                        <a:t>81 255 634,00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b"/>
                      <a:r>
                        <a:rPr lang="pl-PL" sz="1600" b="0" i="0" u="none" strike="noStrike">
                          <a:solidFill>
                            <a:srgbClr val="000000"/>
                          </a:solidFill>
                          <a:latin typeface="Czcionka tekstu podstawowego"/>
                        </a:rPr>
                        <a:t>29 630 195,00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b"/>
                      <a:r>
                        <a:rPr lang="pl-PL" sz="1600" b="1" i="0" u="none" strike="noStrike">
                          <a:solidFill>
                            <a:srgbClr val="000000"/>
                          </a:solidFill>
                          <a:latin typeface="Czcionka tekstu podstawowego"/>
                        </a:rPr>
                        <a:t>110 885 829,00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r>
              <a:tr h="309538">
                <a:tc>
                  <a:txBody>
                    <a:bodyPr/>
                    <a:lstStyle/>
                    <a:p>
                      <a:pPr algn="ctr" fontAlgn="b"/>
                      <a:r>
                        <a:rPr lang="pl-PL" sz="1600" b="1" i="0" u="none" strike="noStrike">
                          <a:solidFill>
                            <a:srgbClr val="000000"/>
                          </a:solidFill>
                          <a:latin typeface="Czcionka tekstu podstawowego"/>
                        </a:rPr>
                        <a:t>2010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b"/>
                      <a:r>
                        <a:rPr lang="pl-PL" sz="1600" b="0" i="0" u="none" strike="noStrike">
                          <a:solidFill>
                            <a:srgbClr val="000000"/>
                          </a:solidFill>
                          <a:latin typeface="Czcionka tekstu podstawowego"/>
                        </a:rPr>
                        <a:t>87 754 150,97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b"/>
                      <a:r>
                        <a:rPr lang="pl-PL" sz="1600" b="0" i="0" u="none" strike="noStrike">
                          <a:solidFill>
                            <a:srgbClr val="000000"/>
                          </a:solidFill>
                          <a:latin typeface="Czcionka tekstu podstawowego"/>
                        </a:rPr>
                        <a:t>31 356 191,54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b"/>
                      <a:r>
                        <a:rPr lang="pl-PL" sz="1600" b="1" i="0" u="none" strike="noStrike">
                          <a:solidFill>
                            <a:srgbClr val="000000"/>
                          </a:solidFill>
                          <a:latin typeface="Czcionka tekstu podstawowego"/>
                        </a:rPr>
                        <a:t>119 110 342,51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r>
              <a:tr h="309538">
                <a:tc>
                  <a:txBody>
                    <a:bodyPr/>
                    <a:lstStyle/>
                    <a:p>
                      <a:pPr algn="ctr" fontAlgn="b"/>
                      <a:r>
                        <a:rPr lang="pl-PL" sz="1600" b="1" i="0" u="none" strike="noStrike">
                          <a:solidFill>
                            <a:srgbClr val="000000"/>
                          </a:solidFill>
                          <a:latin typeface="Czcionka tekstu podstawowego"/>
                        </a:rPr>
                        <a:t>2011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b"/>
                      <a:r>
                        <a:rPr lang="pl-PL" sz="1600" b="0" i="0" u="none" strike="noStrike">
                          <a:solidFill>
                            <a:srgbClr val="000000"/>
                          </a:solidFill>
                          <a:latin typeface="Czcionka tekstu podstawowego"/>
                        </a:rPr>
                        <a:t>91 050 019,72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b"/>
                      <a:r>
                        <a:rPr lang="pl-PL" sz="1600" b="0" i="0" u="none" strike="noStrike">
                          <a:solidFill>
                            <a:srgbClr val="000000"/>
                          </a:solidFill>
                          <a:latin typeface="Czcionka tekstu podstawowego"/>
                        </a:rPr>
                        <a:t>20 181 310,60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b"/>
                      <a:r>
                        <a:rPr lang="pl-PL" sz="1600" b="1" i="0" u="none" strike="noStrike">
                          <a:solidFill>
                            <a:srgbClr val="000000"/>
                          </a:solidFill>
                          <a:latin typeface="Czcionka tekstu podstawowego"/>
                        </a:rPr>
                        <a:t>111 231 330,32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r>
              <a:tr h="309538">
                <a:tc>
                  <a:txBody>
                    <a:bodyPr/>
                    <a:lstStyle/>
                    <a:p>
                      <a:pPr algn="ctr" fontAlgn="b"/>
                      <a:r>
                        <a:rPr lang="pl-PL" sz="1600" b="1" i="0" u="none" strike="noStrike" dirty="0">
                          <a:latin typeface="Arial"/>
                        </a:rPr>
                        <a:t>razem</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b"/>
                      <a:r>
                        <a:rPr lang="pl-PL" sz="1600" b="1" i="0" u="none" strike="noStrike">
                          <a:latin typeface="Arial"/>
                        </a:rPr>
                        <a:t>814 919 102,69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b"/>
                      <a:r>
                        <a:rPr lang="pl-PL" sz="1600" b="1" i="0" u="none" strike="noStrike">
                          <a:latin typeface="Arial"/>
                        </a:rPr>
                        <a:t>227 294 767,14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b"/>
                      <a:r>
                        <a:rPr lang="pl-PL" sz="1600" b="1" i="0" u="none" strike="noStrike" dirty="0">
                          <a:latin typeface="Arial"/>
                        </a:rPr>
                        <a:t>1 042 213 869,83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r>
            </a:tbl>
          </a:graphicData>
        </a:graphic>
      </p:graphicFrame>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ytuł 2"/>
          <p:cNvSpPr>
            <a:spLocks noGrp="1"/>
          </p:cNvSpPr>
          <p:nvPr>
            <p:ph type="title"/>
          </p:nvPr>
        </p:nvSpPr>
        <p:spPr>
          <a:xfrm>
            <a:off x="0" y="0"/>
            <a:ext cx="9144000" cy="332656"/>
          </a:xfrm>
        </p:spPr>
        <p:txBody>
          <a:bodyPr>
            <a:noAutofit/>
          </a:bodyPr>
          <a:lstStyle/>
          <a:p>
            <a:pPr algn="ctr" fontAlgn="auto">
              <a:spcAft>
                <a:spcPts val="0"/>
              </a:spcAft>
              <a:defRPr/>
            </a:pPr>
            <a:r>
              <a:rPr lang="pl-PL" sz="1600" dirty="0" smtClean="0">
                <a:solidFill>
                  <a:schemeClr val="tx1"/>
                </a:solidFill>
              </a:rPr>
              <a:t>Największe inwestycje w dziale </a:t>
            </a:r>
            <a:r>
              <a:rPr lang="pl-PL" sz="1600" u="sng" dirty="0" smtClean="0">
                <a:solidFill>
                  <a:schemeClr val="tx1"/>
                </a:solidFill>
              </a:rPr>
              <a:t>„transport i łączność”.</a:t>
            </a:r>
            <a:endParaRPr lang="pl-PL" sz="1600" u="sng" dirty="0">
              <a:solidFill>
                <a:schemeClr val="tx1"/>
              </a:solidFill>
            </a:endParaRPr>
          </a:p>
        </p:txBody>
      </p:sp>
      <p:graphicFrame>
        <p:nvGraphicFramePr>
          <p:cNvPr id="5" name="Tabela 4"/>
          <p:cNvGraphicFramePr>
            <a:graphicFrameLocks noGrp="1"/>
          </p:cNvGraphicFramePr>
          <p:nvPr/>
        </p:nvGraphicFramePr>
        <p:xfrm>
          <a:off x="0" y="333375"/>
          <a:ext cx="9144000" cy="287338"/>
        </p:xfrm>
        <a:graphic>
          <a:graphicData uri="http://schemas.openxmlformats.org/drawingml/2006/table">
            <a:tbl>
              <a:tblPr/>
              <a:tblGrid>
                <a:gridCol w="345001"/>
                <a:gridCol w="4741553"/>
                <a:gridCol w="1203079"/>
                <a:gridCol w="2854367"/>
              </a:tblGrid>
              <a:tr h="287338">
                <a:tc>
                  <a:txBody>
                    <a:bodyPr/>
                    <a:lstStyle/>
                    <a:p>
                      <a:pPr algn="l" fontAlgn="t"/>
                      <a:r>
                        <a:rPr lang="pl-PL" sz="1200" b="1" i="0" u="none" strike="noStrike" dirty="0">
                          <a:latin typeface="Times New Roman"/>
                        </a:rPr>
                        <a:t>Lp.</a:t>
                      </a:r>
                    </a:p>
                  </a:txBody>
                  <a:tcPr marL="5899" marR="5899" marT="588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CCFF"/>
                    </a:solidFill>
                  </a:tcPr>
                </a:tc>
                <a:tc>
                  <a:txBody>
                    <a:bodyPr/>
                    <a:lstStyle/>
                    <a:p>
                      <a:pPr algn="ctr" fontAlgn="t"/>
                      <a:r>
                        <a:rPr lang="pl-PL" sz="1200" b="1" i="0" u="none" strike="noStrike" dirty="0">
                          <a:latin typeface="Times New Roman"/>
                        </a:rPr>
                        <a:t>Nazwa inwestycji</a:t>
                      </a:r>
                    </a:p>
                  </a:txBody>
                  <a:tcPr marL="5899" marR="5899" marT="588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CCFF"/>
                    </a:solidFill>
                  </a:tcPr>
                </a:tc>
                <a:tc>
                  <a:txBody>
                    <a:bodyPr/>
                    <a:lstStyle/>
                    <a:p>
                      <a:pPr algn="l" fontAlgn="t"/>
                      <a:r>
                        <a:rPr lang="pl-PL" sz="1200" b="1" i="0" u="none" strike="noStrike">
                          <a:latin typeface="Times New Roman"/>
                        </a:rPr>
                        <a:t>Okres realizacji</a:t>
                      </a:r>
                    </a:p>
                  </a:txBody>
                  <a:tcPr marL="5899" marR="5899" marT="588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CCFF"/>
                    </a:solidFill>
                  </a:tcPr>
                </a:tc>
                <a:tc>
                  <a:txBody>
                    <a:bodyPr/>
                    <a:lstStyle/>
                    <a:p>
                      <a:pPr algn="l" fontAlgn="t"/>
                      <a:r>
                        <a:rPr lang="pl-PL" sz="1200" b="1" i="0" u="none" strike="noStrike" dirty="0">
                          <a:latin typeface="Times New Roman"/>
                        </a:rPr>
                        <a:t>Wysokość poniesionych nakładów</a:t>
                      </a:r>
                    </a:p>
                  </a:txBody>
                  <a:tcPr marL="5899" marR="5899" marT="588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CCFF"/>
                    </a:solidFill>
                  </a:tcPr>
                </a:tc>
              </a:tr>
            </a:tbl>
          </a:graphicData>
        </a:graphic>
      </p:graphicFrame>
      <p:graphicFrame>
        <p:nvGraphicFramePr>
          <p:cNvPr id="6" name="Tabela 5"/>
          <p:cNvGraphicFramePr>
            <a:graphicFrameLocks noGrp="1"/>
          </p:cNvGraphicFramePr>
          <p:nvPr/>
        </p:nvGraphicFramePr>
        <p:xfrm>
          <a:off x="0" y="620713"/>
          <a:ext cx="9144000" cy="5565775"/>
        </p:xfrm>
        <a:graphic>
          <a:graphicData uri="http://schemas.openxmlformats.org/drawingml/2006/table">
            <a:tbl>
              <a:tblPr/>
              <a:tblGrid>
                <a:gridCol w="345001"/>
                <a:gridCol w="4741553"/>
                <a:gridCol w="1203079"/>
                <a:gridCol w="2854367"/>
              </a:tblGrid>
              <a:tr h="432573">
                <a:tc>
                  <a:txBody>
                    <a:bodyPr/>
                    <a:lstStyle/>
                    <a:p>
                      <a:pPr algn="l" fontAlgn="t"/>
                      <a:r>
                        <a:rPr lang="pl-PL" sz="1400" b="0" i="0" u="none" strike="noStrike" dirty="0">
                          <a:latin typeface="Times New Roman"/>
                        </a:rPr>
                        <a:t>19.</a:t>
                      </a:r>
                    </a:p>
                  </a:txBody>
                  <a:tcPr marL="5899" marR="5899" marT="589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t"/>
                      <a:r>
                        <a:rPr lang="pl-PL" sz="1400" b="0" i="0" u="none" strike="noStrike">
                          <a:solidFill>
                            <a:srgbClr val="000000"/>
                          </a:solidFill>
                          <a:latin typeface="Times New Roman"/>
                        </a:rPr>
                        <a:t>Przebudowa ul. Wyspiańskiego oraz Kopernika wraz z odwodnieniem</a:t>
                      </a:r>
                    </a:p>
                  </a:txBody>
                  <a:tcPr marL="5899" marR="5899" marT="589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pl-PL" sz="1400" b="0" i="0" u="none" strike="noStrike">
                          <a:latin typeface="Times New Roman"/>
                        </a:rPr>
                        <a:t>2009</a:t>
                      </a:r>
                    </a:p>
                  </a:txBody>
                  <a:tcPr marL="5899" marR="5899" marT="589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pl-PL" sz="1400" b="0" i="0" u="none" strike="noStrike" dirty="0" smtClean="0">
                          <a:latin typeface="Times New Roman"/>
                        </a:rPr>
                        <a:t>2.369.199,64</a:t>
                      </a:r>
                      <a:r>
                        <a:rPr lang="pl-PL" sz="1400" b="0" i="0" u="none" strike="noStrike" baseline="0" dirty="0" smtClean="0">
                          <a:latin typeface="Times New Roman"/>
                        </a:rPr>
                        <a:t> </a:t>
                      </a:r>
                      <a:r>
                        <a:rPr lang="pl-PL" sz="1400" b="0" i="0" u="none" strike="noStrike" dirty="0" smtClean="0">
                          <a:latin typeface="Times New Roman"/>
                        </a:rPr>
                        <a:t>zł</a:t>
                      </a:r>
                      <a:endParaRPr lang="pl-PL" sz="1400" b="0" i="0" u="none" strike="noStrike" dirty="0">
                        <a:latin typeface="Times New Roman"/>
                      </a:endParaRPr>
                    </a:p>
                  </a:txBody>
                  <a:tcPr marL="5899" marR="5899" marT="589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355300">
                <a:tc>
                  <a:txBody>
                    <a:bodyPr/>
                    <a:lstStyle/>
                    <a:p>
                      <a:pPr algn="l" fontAlgn="t"/>
                      <a:r>
                        <a:rPr lang="pl-PL" sz="1400" b="0" i="0" u="none" strike="noStrike">
                          <a:latin typeface="Times New Roman"/>
                        </a:rPr>
                        <a:t>20.</a:t>
                      </a:r>
                    </a:p>
                  </a:txBody>
                  <a:tcPr marL="5899" marR="5899" marT="589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pl-PL" sz="1400" b="0" i="0" u="none" strike="noStrike">
                          <a:solidFill>
                            <a:srgbClr val="000000"/>
                          </a:solidFill>
                          <a:latin typeface="Times New Roman"/>
                        </a:rPr>
                        <a:t>Przebudowa ul. Zakładowej w Chojnicach wraz z budową kanalizacji deszczowej i oświetlenia</a:t>
                      </a:r>
                    </a:p>
                  </a:txBody>
                  <a:tcPr marL="5899" marR="5899" marT="589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pl-PL" sz="1400" b="0" i="0" u="none" strike="noStrike">
                          <a:latin typeface="Times New Roman"/>
                        </a:rPr>
                        <a:t>2008-2009</a:t>
                      </a:r>
                    </a:p>
                  </a:txBody>
                  <a:tcPr marL="5899" marR="5899" marT="589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pl-PL" sz="1400" b="0" i="0" u="none" strike="noStrike" dirty="0">
                          <a:latin typeface="Times New Roman"/>
                        </a:rPr>
                        <a:t> </a:t>
                      </a:r>
                      <a:r>
                        <a:rPr lang="pl-PL" sz="1400" b="0" i="0" u="none" strike="noStrike" dirty="0" smtClean="0">
                          <a:latin typeface="Times New Roman"/>
                        </a:rPr>
                        <a:t>3.799.343,54</a:t>
                      </a:r>
                      <a:r>
                        <a:rPr lang="pl-PL" sz="1400" b="0" i="0" u="none" strike="noStrike" baseline="0" dirty="0" smtClean="0">
                          <a:latin typeface="Times New Roman"/>
                        </a:rPr>
                        <a:t> </a:t>
                      </a:r>
                      <a:r>
                        <a:rPr lang="pl-PL" sz="1400" b="0" i="0" u="none" strike="noStrike" dirty="0" smtClean="0">
                          <a:latin typeface="Times New Roman"/>
                        </a:rPr>
                        <a:t>zł </a:t>
                      </a:r>
                      <a:r>
                        <a:rPr lang="pl-PL" sz="1400" b="0" i="0" u="none" strike="noStrike" dirty="0">
                          <a:latin typeface="Times New Roman"/>
                        </a:rPr>
                        <a:t/>
                      </a:r>
                      <a:br>
                        <a:rPr lang="pl-PL" sz="1400" b="0" i="0" u="none" strike="noStrike" dirty="0">
                          <a:latin typeface="Times New Roman"/>
                        </a:rPr>
                      </a:br>
                      <a:r>
                        <a:rPr lang="pl-PL" sz="1400" b="0" i="0" u="none" strike="noStrike" dirty="0">
                          <a:latin typeface="Times New Roman"/>
                        </a:rPr>
                        <a:t>w tym:</a:t>
                      </a:r>
                      <a:br>
                        <a:rPr lang="pl-PL" sz="1400" b="0" i="0" u="none" strike="noStrike" dirty="0">
                          <a:latin typeface="Times New Roman"/>
                        </a:rPr>
                      </a:br>
                      <a:r>
                        <a:rPr lang="pl-PL" sz="1400" b="0" i="0" u="none" strike="noStrike" dirty="0">
                          <a:latin typeface="Times New Roman"/>
                        </a:rPr>
                        <a:t>BP (NPPDL 2008-2011):  </a:t>
                      </a:r>
                      <a:endParaRPr lang="pl-PL" sz="1400" b="0" i="0" u="none" strike="noStrike" dirty="0" smtClean="0">
                        <a:latin typeface="Times New Roman"/>
                      </a:endParaRPr>
                    </a:p>
                    <a:p>
                      <a:pPr algn="l" fontAlgn="t"/>
                      <a:r>
                        <a:rPr lang="pl-PL" sz="1400" b="0" i="0" u="none" strike="noStrike" dirty="0" smtClean="0">
                          <a:latin typeface="Times New Roman"/>
                        </a:rPr>
                        <a:t>1.899.671,77 zł</a:t>
                      </a:r>
                      <a:r>
                        <a:rPr lang="pl-PL" sz="1400" b="0" i="0" u="none" strike="noStrike" dirty="0">
                          <a:latin typeface="Times New Roman"/>
                        </a:rPr>
                        <a:t/>
                      </a:r>
                      <a:br>
                        <a:rPr lang="pl-PL" sz="1400" b="0" i="0" u="none" strike="noStrike" dirty="0">
                          <a:latin typeface="Times New Roman"/>
                        </a:rPr>
                      </a:br>
                      <a:r>
                        <a:rPr lang="pl-PL" sz="1400" b="0" i="0" u="none" strike="noStrike" dirty="0">
                          <a:latin typeface="Times New Roman"/>
                        </a:rPr>
                        <a:t>Powiat Chojnicki:                 </a:t>
                      </a:r>
                      <a:r>
                        <a:rPr lang="pl-PL" sz="1400" b="0" i="0" u="none" strike="noStrike" dirty="0" smtClean="0">
                          <a:latin typeface="Times New Roman"/>
                        </a:rPr>
                        <a:t>140.000,00</a:t>
                      </a:r>
                      <a:r>
                        <a:rPr lang="pl-PL" sz="1400" b="0" i="0" u="none" strike="noStrike" baseline="0" dirty="0" smtClean="0">
                          <a:latin typeface="Times New Roman"/>
                        </a:rPr>
                        <a:t> </a:t>
                      </a:r>
                      <a:r>
                        <a:rPr lang="pl-PL" sz="1400" b="0" i="0" u="none" strike="noStrike" dirty="0" smtClean="0">
                          <a:latin typeface="Times New Roman"/>
                        </a:rPr>
                        <a:t>zł</a:t>
                      </a:r>
                      <a:endParaRPr lang="pl-PL" sz="1400" b="0" i="0" u="none" strike="noStrike" dirty="0">
                        <a:latin typeface="Times New Roman"/>
                      </a:endParaRPr>
                    </a:p>
                  </a:txBody>
                  <a:tcPr marL="5899" marR="5899" marT="589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711534">
                <a:tc>
                  <a:txBody>
                    <a:bodyPr/>
                    <a:lstStyle/>
                    <a:p>
                      <a:pPr algn="l" fontAlgn="t"/>
                      <a:r>
                        <a:rPr lang="pl-PL" sz="1400" b="0" i="0" u="none" strike="noStrike">
                          <a:latin typeface="Times New Roman"/>
                        </a:rPr>
                        <a:t>21.</a:t>
                      </a:r>
                    </a:p>
                  </a:txBody>
                  <a:tcPr marL="5899" marR="5899" marT="589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pl-PL" sz="1400" b="0" i="0" u="none" strike="noStrike">
                          <a:solidFill>
                            <a:srgbClr val="000000"/>
                          </a:solidFill>
                          <a:latin typeface="Times New Roman"/>
                        </a:rPr>
                        <a:t>Przebudowa ul. Składowej i odcinka ul. Grunowo w Chojnicach wraz z budową kanalizacji deszczowej i oświetlenia</a:t>
                      </a:r>
                    </a:p>
                  </a:txBody>
                  <a:tcPr marL="5899" marR="5899" marT="589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pl-PL" sz="1400" b="0" i="0" u="none" strike="noStrike">
                          <a:latin typeface="Times New Roman"/>
                        </a:rPr>
                        <a:t>2010</a:t>
                      </a:r>
                    </a:p>
                  </a:txBody>
                  <a:tcPr marL="5899" marR="5899" marT="589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pl-PL" sz="1400" b="0" i="0" u="none" strike="noStrike" dirty="0" smtClean="0">
                          <a:latin typeface="Times New Roman"/>
                        </a:rPr>
                        <a:t>1.656.746,09</a:t>
                      </a:r>
                      <a:r>
                        <a:rPr lang="pl-PL" sz="1400" b="0" i="0" u="none" strike="noStrike" baseline="0" dirty="0" smtClean="0">
                          <a:latin typeface="Times New Roman"/>
                        </a:rPr>
                        <a:t> </a:t>
                      </a:r>
                      <a:r>
                        <a:rPr lang="pl-PL" sz="1400" b="0" i="0" u="none" strike="noStrike" dirty="0" smtClean="0">
                          <a:latin typeface="Times New Roman"/>
                        </a:rPr>
                        <a:t>zł</a:t>
                      </a:r>
                      <a:endParaRPr lang="pl-PL" sz="1400" b="0" i="0" u="none" strike="noStrike" dirty="0">
                        <a:latin typeface="Times New Roman"/>
                      </a:endParaRPr>
                    </a:p>
                  </a:txBody>
                  <a:tcPr marL="5899" marR="5899" marT="589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77651">
                <a:tc>
                  <a:txBody>
                    <a:bodyPr/>
                    <a:lstStyle/>
                    <a:p>
                      <a:pPr algn="l" fontAlgn="t"/>
                      <a:r>
                        <a:rPr lang="pl-PL" sz="1400" b="0" i="0" u="none" strike="noStrike">
                          <a:latin typeface="Times New Roman"/>
                        </a:rPr>
                        <a:t>22.</a:t>
                      </a:r>
                    </a:p>
                  </a:txBody>
                  <a:tcPr marL="5899" marR="5899" marT="589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pl-PL" sz="1400" b="0" i="0" u="none" strike="noStrike">
                          <a:solidFill>
                            <a:srgbClr val="000000"/>
                          </a:solidFill>
                          <a:latin typeface="Times New Roman"/>
                        </a:rPr>
                        <a:t>Modernizacja komunikacji wokół obiektów Gimnazjum nr 1 kanalizacji deszczowej i oświetlenia</a:t>
                      </a:r>
                    </a:p>
                  </a:txBody>
                  <a:tcPr marL="5899" marR="5899" marT="589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pl-PL" sz="1400" b="0" i="0" u="none" strike="noStrike">
                          <a:latin typeface="Times New Roman"/>
                        </a:rPr>
                        <a:t>2008</a:t>
                      </a:r>
                    </a:p>
                  </a:txBody>
                  <a:tcPr marL="5899" marR="5899" marT="589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pl-PL" sz="1400" b="0" i="0" u="none" strike="noStrike" dirty="0" smtClean="0">
                          <a:latin typeface="Times New Roman"/>
                        </a:rPr>
                        <a:t>562.587</a:t>
                      </a:r>
                      <a:r>
                        <a:rPr lang="pl-PL" sz="1400" b="0" i="0" u="none" strike="noStrike" baseline="0" dirty="0" smtClean="0">
                          <a:latin typeface="Times New Roman"/>
                        </a:rPr>
                        <a:t> </a:t>
                      </a:r>
                      <a:r>
                        <a:rPr lang="pl-PL" sz="1400" b="0" i="0" u="none" strike="noStrike" dirty="0" smtClean="0">
                          <a:latin typeface="Times New Roman"/>
                        </a:rPr>
                        <a:t>zł</a:t>
                      </a:r>
                      <a:endParaRPr lang="pl-PL" sz="1400" b="0" i="0" u="none" strike="noStrike" dirty="0">
                        <a:latin typeface="Times New Roman"/>
                      </a:endParaRPr>
                    </a:p>
                  </a:txBody>
                  <a:tcPr marL="5899" marR="5899" marT="589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38825">
                <a:tc>
                  <a:txBody>
                    <a:bodyPr/>
                    <a:lstStyle/>
                    <a:p>
                      <a:pPr algn="l" fontAlgn="t"/>
                      <a:r>
                        <a:rPr lang="pl-PL" sz="1400" b="0" i="0" u="none" strike="noStrike">
                          <a:latin typeface="Times New Roman"/>
                        </a:rPr>
                        <a:t>23.</a:t>
                      </a:r>
                    </a:p>
                  </a:txBody>
                  <a:tcPr marL="5899" marR="5899" marT="589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pl-PL" sz="1400" b="0" i="0" u="none" strike="noStrike">
                          <a:solidFill>
                            <a:srgbClr val="000000"/>
                          </a:solidFill>
                          <a:latin typeface="Times New Roman"/>
                        </a:rPr>
                        <a:t>Modernizacja ul. Pietruszkowej</a:t>
                      </a:r>
                    </a:p>
                  </a:txBody>
                  <a:tcPr marL="5899" marR="5899" marT="589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pl-PL" sz="1400" b="0" i="0" u="none" strike="noStrike">
                          <a:latin typeface="Times New Roman"/>
                        </a:rPr>
                        <a:t>2008</a:t>
                      </a:r>
                    </a:p>
                  </a:txBody>
                  <a:tcPr marL="5899" marR="5899" marT="589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pl-PL" sz="1400" b="0" i="0" u="none" strike="noStrike" dirty="0" smtClean="0">
                          <a:latin typeface="Times New Roman"/>
                        </a:rPr>
                        <a:t>528.377</a:t>
                      </a:r>
                      <a:r>
                        <a:rPr lang="pl-PL" sz="1400" b="0" i="0" u="none" strike="noStrike" baseline="0" dirty="0" smtClean="0">
                          <a:latin typeface="Times New Roman"/>
                        </a:rPr>
                        <a:t> </a:t>
                      </a:r>
                      <a:r>
                        <a:rPr lang="pl-PL" sz="1400" b="0" i="0" u="none" strike="noStrike" dirty="0" smtClean="0">
                          <a:latin typeface="Times New Roman"/>
                        </a:rPr>
                        <a:t>zł</a:t>
                      </a:r>
                      <a:endParaRPr lang="pl-PL" sz="1400" b="0" i="0" u="none" strike="noStrike" dirty="0">
                        <a:latin typeface="Times New Roman"/>
                      </a:endParaRPr>
                    </a:p>
                  </a:txBody>
                  <a:tcPr marL="5899" marR="5899" marT="589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38825">
                <a:tc>
                  <a:txBody>
                    <a:bodyPr/>
                    <a:lstStyle/>
                    <a:p>
                      <a:pPr algn="l" fontAlgn="t"/>
                      <a:r>
                        <a:rPr lang="pl-PL" sz="1400" b="0" i="0" u="none" strike="noStrike">
                          <a:latin typeface="Times New Roman"/>
                        </a:rPr>
                        <a:t>24.</a:t>
                      </a:r>
                    </a:p>
                  </a:txBody>
                  <a:tcPr marL="5899" marR="5899" marT="589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pl-PL" sz="1400" b="0" i="0" u="none" strike="noStrike">
                          <a:solidFill>
                            <a:srgbClr val="000000"/>
                          </a:solidFill>
                          <a:latin typeface="Times New Roman"/>
                        </a:rPr>
                        <a:t>Budowa ulicy Wycecha i Szablewskiej</a:t>
                      </a:r>
                    </a:p>
                  </a:txBody>
                  <a:tcPr marL="5899" marR="5899" marT="589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pl-PL" sz="1400" b="0" i="0" u="none" strike="noStrike">
                          <a:latin typeface="Times New Roman"/>
                        </a:rPr>
                        <a:t>2009</a:t>
                      </a:r>
                    </a:p>
                  </a:txBody>
                  <a:tcPr marL="5899" marR="5899" marT="589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pl-PL" sz="1400" b="0" i="0" u="none" strike="noStrike" dirty="0" smtClean="0">
                          <a:latin typeface="Times New Roman"/>
                        </a:rPr>
                        <a:t>533.311,62</a:t>
                      </a:r>
                      <a:r>
                        <a:rPr lang="pl-PL" sz="1400" b="0" i="0" u="none" strike="noStrike" baseline="0" dirty="0" smtClean="0">
                          <a:latin typeface="Times New Roman"/>
                        </a:rPr>
                        <a:t> </a:t>
                      </a:r>
                      <a:r>
                        <a:rPr lang="pl-PL" sz="1400" b="0" i="0" u="none" strike="noStrike" dirty="0" smtClean="0">
                          <a:latin typeface="Times New Roman"/>
                        </a:rPr>
                        <a:t>zł</a:t>
                      </a:r>
                      <a:endParaRPr lang="pl-PL" sz="1400" b="0" i="0" u="none" strike="noStrike" dirty="0">
                        <a:latin typeface="Times New Roman"/>
                      </a:endParaRPr>
                    </a:p>
                  </a:txBody>
                  <a:tcPr marL="5899" marR="5899" marT="589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38825">
                <a:tc>
                  <a:txBody>
                    <a:bodyPr/>
                    <a:lstStyle/>
                    <a:p>
                      <a:pPr algn="l" fontAlgn="t"/>
                      <a:r>
                        <a:rPr lang="pl-PL" sz="1400" b="0" i="0" u="none" strike="noStrike">
                          <a:latin typeface="Times New Roman"/>
                        </a:rPr>
                        <a:t>25.</a:t>
                      </a:r>
                    </a:p>
                  </a:txBody>
                  <a:tcPr marL="5899" marR="5899" marT="589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pl-PL" sz="1400" b="0" i="0" u="none" strike="noStrike">
                          <a:solidFill>
                            <a:srgbClr val="000000"/>
                          </a:solidFill>
                          <a:latin typeface="Times New Roman"/>
                        </a:rPr>
                        <a:t>Budowa ulicy Mastalerza</a:t>
                      </a:r>
                    </a:p>
                  </a:txBody>
                  <a:tcPr marL="5899" marR="5899" marT="589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pl-PL" sz="1400" b="0" i="0" u="none" strike="noStrike">
                          <a:latin typeface="Times New Roman"/>
                        </a:rPr>
                        <a:t>2009-2010</a:t>
                      </a:r>
                    </a:p>
                  </a:txBody>
                  <a:tcPr marL="5899" marR="5899" marT="589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pl-PL" sz="1400" b="0" i="0" u="none" strike="noStrike" dirty="0" smtClean="0">
                          <a:latin typeface="Times New Roman"/>
                        </a:rPr>
                        <a:t>1.405.272,70</a:t>
                      </a:r>
                      <a:r>
                        <a:rPr lang="pl-PL" sz="1400" b="0" i="0" u="none" strike="noStrike" baseline="0" dirty="0" smtClean="0">
                          <a:latin typeface="Times New Roman"/>
                        </a:rPr>
                        <a:t> </a:t>
                      </a:r>
                      <a:r>
                        <a:rPr lang="pl-PL" sz="1400" b="0" i="0" u="none" strike="noStrike" dirty="0" smtClean="0">
                          <a:latin typeface="Times New Roman"/>
                        </a:rPr>
                        <a:t>zł</a:t>
                      </a:r>
                      <a:endParaRPr lang="pl-PL" sz="1400" b="0" i="0" u="none" strike="noStrike" dirty="0">
                        <a:latin typeface="Times New Roman"/>
                      </a:endParaRPr>
                    </a:p>
                  </a:txBody>
                  <a:tcPr marL="5899" marR="5899" marT="589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77651">
                <a:tc>
                  <a:txBody>
                    <a:bodyPr/>
                    <a:lstStyle/>
                    <a:p>
                      <a:pPr algn="l" fontAlgn="t"/>
                      <a:r>
                        <a:rPr lang="pl-PL" sz="1400" b="0" i="0" u="none" strike="noStrike">
                          <a:latin typeface="Times New Roman"/>
                        </a:rPr>
                        <a:t>26.</a:t>
                      </a:r>
                    </a:p>
                  </a:txBody>
                  <a:tcPr marL="5899" marR="5899" marT="589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pl-PL" sz="1400" b="0" i="0" u="none" strike="noStrike">
                          <a:solidFill>
                            <a:srgbClr val="000000"/>
                          </a:solidFill>
                          <a:latin typeface="Times New Roman"/>
                        </a:rPr>
                        <a:t>Budowa ulicy i kolektora deszczowego w ul. Zamieście, Bieszka, Baczyńskiego, Długosza, Prusa</a:t>
                      </a:r>
                    </a:p>
                  </a:txBody>
                  <a:tcPr marL="5899" marR="5899" marT="589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pl-PL" sz="1400" b="0" i="0" u="none" strike="noStrike">
                          <a:latin typeface="Times New Roman"/>
                        </a:rPr>
                        <a:t>2011</a:t>
                      </a:r>
                    </a:p>
                  </a:txBody>
                  <a:tcPr marL="5899" marR="5899" marT="589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pl-PL" sz="1400" b="0" i="0" u="none" strike="noStrike" dirty="0" smtClean="0">
                          <a:latin typeface="Times New Roman"/>
                        </a:rPr>
                        <a:t>2.194.422</a:t>
                      </a:r>
                      <a:r>
                        <a:rPr lang="pl-PL" sz="1400" b="0" i="0" u="none" strike="noStrike" baseline="0" dirty="0" smtClean="0">
                          <a:latin typeface="Times New Roman"/>
                        </a:rPr>
                        <a:t> </a:t>
                      </a:r>
                      <a:r>
                        <a:rPr lang="pl-PL" sz="1400" b="0" i="0" u="none" strike="noStrike" dirty="0" smtClean="0">
                          <a:latin typeface="Times New Roman"/>
                        </a:rPr>
                        <a:t>zł</a:t>
                      </a:r>
                      <a:endParaRPr lang="pl-PL" sz="1400" b="0" i="0" u="none" strike="noStrike" dirty="0">
                        <a:latin typeface="Times New Roman"/>
                      </a:endParaRPr>
                    </a:p>
                  </a:txBody>
                  <a:tcPr marL="5899" marR="5899" marT="589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38825">
                <a:tc>
                  <a:txBody>
                    <a:bodyPr/>
                    <a:lstStyle/>
                    <a:p>
                      <a:pPr algn="l" fontAlgn="t"/>
                      <a:r>
                        <a:rPr lang="pl-PL" sz="1400" b="0" i="0" u="none" strike="noStrike">
                          <a:latin typeface="Times New Roman"/>
                        </a:rPr>
                        <a:t>27.</a:t>
                      </a:r>
                    </a:p>
                  </a:txBody>
                  <a:tcPr marL="5899" marR="5899" marT="589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pl-PL" sz="1400" b="0" i="0" u="none" strike="noStrike">
                          <a:solidFill>
                            <a:srgbClr val="000000"/>
                          </a:solidFill>
                          <a:latin typeface="Times New Roman"/>
                        </a:rPr>
                        <a:t>Budowa ul. Porzeczkowej wraz z odwodnieniem</a:t>
                      </a:r>
                    </a:p>
                  </a:txBody>
                  <a:tcPr marL="5899" marR="5899" marT="589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pl-PL" sz="1400" b="0" i="0" u="none" strike="noStrike">
                          <a:latin typeface="Times New Roman"/>
                        </a:rPr>
                        <a:t>2011</a:t>
                      </a:r>
                    </a:p>
                  </a:txBody>
                  <a:tcPr marL="5899" marR="5899" marT="589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pl-PL" sz="1400" b="0" i="0" u="none" strike="noStrike" dirty="0" smtClean="0">
                          <a:latin typeface="Times New Roman"/>
                        </a:rPr>
                        <a:t>776.350,59</a:t>
                      </a:r>
                      <a:r>
                        <a:rPr lang="pl-PL" sz="1400" b="0" i="0" u="none" strike="noStrike" baseline="0" dirty="0" smtClean="0">
                          <a:latin typeface="Times New Roman"/>
                        </a:rPr>
                        <a:t> </a:t>
                      </a:r>
                      <a:r>
                        <a:rPr lang="pl-PL" sz="1400" b="0" i="0" u="none" strike="noStrike" dirty="0" smtClean="0">
                          <a:latin typeface="Times New Roman"/>
                        </a:rPr>
                        <a:t>zł</a:t>
                      </a:r>
                      <a:endParaRPr lang="pl-PL" sz="1400" b="0" i="0" u="none" strike="noStrike" dirty="0">
                        <a:latin typeface="Times New Roman"/>
                      </a:endParaRPr>
                    </a:p>
                  </a:txBody>
                  <a:tcPr marL="5899" marR="5899" marT="589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55765">
                <a:tc>
                  <a:txBody>
                    <a:bodyPr/>
                    <a:lstStyle/>
                    <a:p>
                      <a:pPr algn="l" fontAlgn="t"/>
                      <a:r>
                        <a:rPr lang="pl-PL" sz="1400" b="0" i="0" u="none" strike="noStrike">
                          <a:latin typeface="Times New Roman"/>
                        </a:rPr>
                        <a:t>28.</a:t>
                      </a:r>
                    </a:p>
                  </a:txBody>
                  <a:tcPr marL="5899" marR="5899" marT="589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pl-PL" sz="1400" b="0" i="0" u="none" strike="noStrike">
                          <a:solidFill>
                            <a:srgbClr val="000000"/>
                          </a:solidFill>
                          <a:latin typeface="Times New Roman"/>
                        </a:rPr>
                        <a:t>Budowa ul. Stromej i Weterynaryjnej</a:t>
                      </a:r>
                    </a:p>
                  </a:txBody>
                  <a:tcPr marL="5899" marR="5899" marT="589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r>
                        <a:rPr lang="pl-PL" sz="1400" b="0" i="0" u="none" strike="noStrike">
                          <a:latin typeface="Times New Roman"/>
                        </a:rPr>
                        <a:t>2011</a:t>
                      </a:r>
                    </a:p>
                  </a:txBody>
                  <a:tcPr marL="5899" marR="5899" marT="589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r>
                        <a:rPr lang="pl-PL" sz="1400" b="0" i="0" u="none" strike="noStrike" dirty="0" smtClean="0">
                          <a:latin typeface="Times New Roman"/>
                        </a:rPr>
                        <a:t>806.594,52</a:t>
                      </a:r>
                      <a:r>
                        <a:rPr lang="pl-PL" sz="1400" b="0" i="0" u="none" strike="noStrike" baseline="0" dirty="0" smtClean="0">
                          <a:latin typeface="Times New Roman"/>
                        </a:rPr>
                        <a:t> </a:t>
                      </a:r>
                      <a:r>
                        <a:rPr lang="pl-PL" sz="1400" b="0" i="0" u="none" strike="noStrike" dirty="0" smtClean="0">
                          <a:latin typeface="Times New Roman"/>
                        </a:rPr>
                        <a:t>zł</a:t>
                      </a:r>
                      <a:endParaRPr lang="pl-PL" sz="1400" b="0" i="0" u="none" strike="noStrike" dirty="0">
                        <a:latin typeface="Times New Roman"/>
                      </a:endParaRPr>
                    </a:p>
                  </a:txBody>
                  <a:tcPr marL="5899" marR="5899" marT="589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ytuł 2"/>
          <p:cNvSpPr>
            <a:spLocks noGrp="1"/>
          </p:cNvSpPr>
          <p:nvPr>
            <p:ph type="title"/>
          </p:nvPr>
        </p:nvSpPr>
        <p:spPr>
          <a:xfrm>
            <a:off x="0" y="0"/>
            <a:ext cx="9144000" cy="714356"/>
          </a:xfrm>
        </p:spPr>
        <p:txBody>
          <a:bodyPr/>
          <a:lstStyle/>
          <a:p>
            <a:pPr algn="ctr" fontAlgn="auto">
              <a:spcAft>
                <a:spcPts val="0"/>
              </a:spcAft>
              <a:defRPr/>
            </a:pPr>
            <a:r>
              <a:rPr lang="pl-PL" sz="1800" u="sng" dirty="0" smtClean="0">
                <a:solidFill>
                  <a:schemeClr val="tx1"/>
                </a:solidFill>
              </a:rPr>
              <a:t>Gospodarka komunalna i ochrona środowiska </a:t>
            </a:r>
            <a:r>
              <a:rPr lang="pl-PL" sz="1800" dirty="0" smtClean="0">
                <a:solidFill>
                  <a:schemeClr val="tx1"/>
                </a:solidFill>
              </a:rPr>
              <a:t>– wydatki majątkowe Gminy Miejskiej Chojnice w latach 1998-2011.</a:t>
            </a:r>
            <a:endParaRPr lang="pl-PL" sz="1800" dirty="0">
              <a:solidFill>
                <a:schemeClr val="tx1"/>
              </a:solidFill>
            </a:endParaRPr>
          </a:p>
        </p:txBody>
      </p:sp>
      <p:graphicFrame>
        <p:nvGraphicFramePr>
          <p:cNvPr id="6" name="Tabela 5"/>
          <p:cNvGraphicFramePr>
            <a:graphicFrameLocks noGrp="1"/>
          </p:cNvGraphicFramePr>
          <p:nvPr/>
        </p:nvGraphicFramePr>
        <p:xfrm>
          <a:off x="500063" y="3789363"/>
          <a:ext cx="8001000" cy="3071812"/>
        </p:xfrm>
        <a:graphic>
          <a:graphicData uri="http://schemas.openxmlformats.org/drawingml/2006/table">
            <a:tbl>
              <a:tblPr/>
              <a:tblGrid>
                <a:gridCol w="1108363"/>
                <a:gridCol w="2147455"/>
                <a:gridCol w="2545773"/>
                <a:gridCol w="2199409"/>
              </a:tblGrid>
              <a:tr h="191988">
                <a:tc>
                  <a:txBody>
                    <a:bodyPr/>
                    <a:lstStyle/>
                    <a:p>
                      <a:pPr algn="ctr" fontAlgn="b"/>
                      <a:r>
                        <a:rPr lang="pl-PL" sz="1200" b="0" i="0" u="none" strike="noStrike" dirty="0">
                          <a:latin typeface="Arial"/>
                        </a:rPr>
                        <a:t> </a:t>
                      </a:r>
                    </a:p>
                  </a:txBody>
                  <a:tcPr marL="0" marR="0" marT="0" marB="0" anchor="b">
                    <a:lnL>
                      <a:noFill/>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DBE5F1"/>
                    </a:solidFill>
                  </a:tcPr>
                </a:tc>
                <a:tc>
                  <a:txBody>
                    <a:bodyPr/>
                    <a:lstStyle/>
                    <a:p>
                      <a:pPr algn="ctr" fontAlgn="b"/>
                      <a:r>
                        <a:rPr lang="pl-PL" sz="1200" b="1" i="0" u="none" strike="noStrike" dirty="0">
                          <a:latin typeface="Times New Roman"/>
                        </a:rPr>
                        <a:t>inwestycje własne</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b"/>
                      <a:r>
                        <a:rPr lang="pl-PL" sz="1200" b="1" i="0" u="none" strike="noStrike" dirty="0">
                          <a:latin typeface="Times New Roman"/>
                        </a:rPr>
                        <a:t>inwestycje obce</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b"/>
                      <a:r>
                        <a:rPr lang="pl-PL" sz="1200" b="1" i="0" u="none" strike="noStrike" dirty="0">
                          <a:latin typeface="Times New Roman"/>
                        </a:rPr>
                        <a:t>aporty</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r>
              <a:tr h="191988">
                <a:tc>
                  <a:txBody>
                    <a:bodyPr/>
                    <a:lstStyle/>
                    <a:p>
                      <a:pPr algn="ctr" fontAlgn="b"/>
                      <a:r>
                        <a:rPr lang="pl-PL" sz="1200" b="1" i="0" u="none" strike="noStrike" dirty="0">
                          <a:solidFill>
                            <a:srgbClr val="000000"/>
                          </a:solidFill>
                          <a:latin typeface="Times New Roman"/>
                        </a:rPr>
                        <a:t>1998</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b"/>
                      <a:r>
                        <a:rPr lang="pl-PL" sz="1200" b="0" i="0" u="none" strike="noStrike" dirty="0">
                          <a:latin typeface="Times New Roman"/>
                        </a:rPr>
                        <a:t>2 450 652,00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b"/>
                      <a:r>
                        <a:rPr lang="pl-PL" sz="1200" b="0" i="0" u="none" strike="noStrike">
                          <a:latin typeface="Times New Roman"/>
                        </a:rPr>
                        <a:t>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b"/>
                      <a:r>
                        <a:rPr lang="pl-PL" sz="1200" b="0" i="0" u="none" strike="noStrike">
                          <a:latin typeface="Times New Roman"/>
                        </a:rPr>
                        <a:t>515 000,00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r>
              <a:tr h="191988">
                <a:tc>
                  <a:txBody>
                    <a:bodyPr/>
                    <a:lstStyle/>
                    <a:p>
                      <a:pPr algn="ctr" fontAlgn="b"/>
                      <a:r>
                        <a:rPr lang="pl-PL" sz="1200" b="1" i="0" u="none" strike="noStrike" dirty="0">
                          <a:solidFill>
                            <a:srgbClr val="000000"/>
                          </a:solidFill>
                          <a:latin typeface="Times New Roman"/>
                        </a:rPr>
                        <a:t>1999</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b"/>
                      <a:r>
                        <a:rPr lang="pl-PL" sz="1200" b="0" i="0" u="none" strike="noStrike" dirty="0">
                          <a:latin typeface="Times New Roman"/>
                        </a:rPr>
                        <a:t>3 064 035,00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b"/>
                      <a:r>
                        <a:rPr lang="pl-PL" sz="1200" b="0" i="0" u="none" strike="noStrike">
                          <a:latin typeface="Times New Roman"/>
                        </a:rPr>
                        <a:t>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b"/>
                      <a:r>
                        <a:rPr lang="pl-PL" sz="1200" b="0" i="0" u="none" strike="noStrike">
                          <a:latin typeface="Times New Roman"/>
                        </a:rPr>
                        <a:t>493 000,00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r>
              <a:tr h="191988">
                <a:tc>
                  <a:txBody>
                    <a:bodyPr/>
                    <a:lstStyle/>
                    <a:p>
                      <a:pPr algn="ctr" fontAlgn="b"/>
                      <a:r>
                        <a:rPr lang="pl-PL" sz="1200" b="1" i="0" u="none" strike="noStrike">
                          <a:solidFill>
                            <a:srgbClr val="000000"/>
                          </a:solidFill>
                          <a:latin typeface="Times New Roman"/>
                        </a:rPr>
                        <a:t>2000</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b"/>
                      <a:r>
                        <a:rPr lang="pl-PL" sz="1200" b="0" i="0" u="none" strike="noStrike" dirty="0">
                          <a:latin typeface="Times New Roman"/>
                        </a:rPr>
                        <a:t>7 442 447,00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b"/>
                      <a:r>
                        <a:rPr lang="pl-PL" sz="1200" b="0" i="0" u="none" strike="noStrike" dirty="0">
                          <a:latin typeface="Times New Roman"/>
                        </a:rPr>
                        <a:t>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b"/>
                      <a:r>
                        <a:rPr lang="pl-PL" sz="1200" b="0" i="0" u="none" strike="noStrike">
                          <a:latin typeface="Times New Roman"/>
                        </a:rPr>
                        <a:t>1 160 000,00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r>
              <a:tr h="191988">
                <a:tc>
                  <a:txBody>
                    <a:bodyPr/>
                    <a:lstStyle/>
                    <a:p>
                      <a:pPr algn="ctr" fontAlgn="b"/>
                      <a:r>
                        <a:rPr lang="pl-PL" sz="1200" b="1" i="0" u="none" strike="noStrike">
                          <a:solidFill>
                            <a:srgbClr val="000000"/>
                          </a:solidFill>
                          <a:latin typeface="Times New Roman"/>
                        </a:rPr>
                        <a:t>2001</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b"/>
                      <a:r>
                        <a:rPr lang="pl-PL" sz="1200" b="0" i="0" u="none" strike="noStrike" dirty="0">
                          <a:latin typeface="Times New Roman"/>
                        </a:rPr>
                        <a:t>2 969 897,00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b"/>
                      <a:r>
                        <a:rPr lang="pl-PL" sz="1200" b="0" i="0" u="none" strike="noStrike" dirty="0">
                          <a:latin typeface="Times New Roman"/>
                        </a:rPr>
                        <a:t>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b"/>
                      <a:r>
                        <a:rPr lang="pl-PL" sz="1200" b="0" i="0" u="none" strike="noStrike">
                          <a:latin typeface="Times New Roman"/>
                        </a:rPr>
                        <a:t>244 000,00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r>
              <a:tr h="191988">
                <a:tc>
                  <a:txBody>
                    <a:bodyPr/>
                    <a:lstStyle/>
                    <a:p>
                      <a:pPr algn="ctr" fontAlgn="b"/>
                      <a:r>
                        <a:rPr lang="pl-PL" sz="1200" b="1" i="0" u="none" strike="noStrike">
                          <a:solidFill>
                            <a:srgbClr val="000000"/>
                          </a:solidFill>
                          <a:latin typeface="Times New Roman"/>
                        </a:rPr>
                        <a:t>2002</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b"/>
                      <a:r>
                        <a:rPr lang="pl-PL" sz="1200" b="0" i="0" u="none" strike="noStrike" dirty="0">
                          <a:latin typeface="Times New Roman"/>
                        </a:rPr>
                        <a:t>873 155,00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b"/>
                      <a:r>
                        <a:rPr lang="pl-PL" sz="1200" b="0" i="0" u="none" strike="noStrike" dirty="0">
                          <a:latin typeface="Times New Roman"/>
                        </a:rPr>
                        <a:t>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b"/>
                      <a:r>
                        <a:rPr lang="pl-PL" sz="1200" b="0" i="0" u="none" strike="noStrike">
                          <a:latin typeface="Times New Roman"/>
                        </a:rPr>
                        <a:t>26 000,00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r>
              <a:tr h="191988">
                <a:tc>
                  <a:txBody>
                    <a:bodyPr/>
                    <a:lstStyle/>
                    <a:p>
                      <a:pPr algn="ctr" fontAlgn="b"/>
                      <a:r>
                        <a:rPr lang="pl-PL" sz="1200" b="1" i="0" u="none" strike="noStrike">
                          <a:solidFill>
                            <a:srgbClr val="000000"/>
                          </a:solidFill>
                          <a:latin typeface="Times New Roman"/>
                        </a:rPr>
                        <a:t>2003</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b"/>
                      <a:r>
                        <a:rPr lang="pl-PL" sz="1200" b="0" i="0" u="none" strike="noStrike" dirty="0">
                          <a:latin typeface="Times New Roman"/>
                        </a:rPr>
                        <a:t>124 181,00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b"/>
                      <a:r>
                        <a:rPr lang="pl-PL" sz="1200" b="0" i="0" u="none" strike="noStrike" dirty="0">
                          <a:latin typeface="Times New Roman"/>
                        </a:rPr>
                        <a:t>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b"/>
                      <a:r>
                        <a:rPr lang="pl-PL" sz="1200" b="0" i="0" u="none" strike="noStrike">
                          <a:latin typeface="Times New Roman"/>
                        </a:rPr>
                        <a:t>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r>
              <a:tr h="191988">
                <a:tc>
                  <a:txBody>
                    <a:bodyPr/>
                    <a:lstStyle/>
                    <a:p>
                      <a:pPr algn="ctr" fontAlgn="b"/>
                      <a:r>
                        <a:rPr lang="pl-PL" sz="1200" b="1" i="0" u="none" strike="noStrike">
                          <a:solidFill>
                            <a:srgbClr val="000000"/>
                          </a:solidFill>
                          <a:latin typeface="Times New Roman"/>
                        </a:rPr>
                        <a:t>2004</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b"/>
                      <a:r>
                        <a:rPr lang="pl-PL" sz="1200" b="0" i="0" u="none" strike="noStrike">
                          <a:latin typeface="Times New Roman"/>
                        </a:rPr>
                        <a:t>1 543 101,00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b"/>
                      <a:r>
                        <a:rPr lang="pl-PL" sz="1200" b="0" i="0" u="none" strike="noStrike" dirty="0">
                          <a:latin typeface="Times New Roman"/>
                        </a:rPr>
                        <a:t>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b"/>
                      <a:r>
                        <a:rPr lang="pl-PL" sz="1200" b="0" i="0" u="none" strike="noStrike" dirty="0">
                          <a:latin typeface="Times New Roman"/>
                        </a:rPr>
                        <a:t>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r>
              <a:tr h="191988">
                <a:tc>
                  <a:txBody>
                    <a:bodyPr/>
                    <a:lstStyle/>
                    <a:p>
                      <a:pPr algn="ctr" fontAlgn="b"/>
                      <a:r>
                        <a:rPr lang="pl-PL" sz="1200" b="1" i="0" u="none" strike="noStrike">
                          <a:solidFill>
                            <a:srgbClr val="000000"/>
                          </a:solidFill>
                          <a:latin typeface="Times New Roman"/>
                        </a:rPr>
                        <a:t>2005</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b"/>
                      <a:r>
                        <a:rPr lang="pl-PL" sz="1200" b="0" i="0" u="none" strike="noStrike">
                          <a:latin typeface="Times New Roman"/>
                        </a:rPr>
                        <a:t>2 542 353,00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b"/>
                      <a:r>
                        <a:rPr lang="pl-PL" sz="1200" b="0" i="0" u="none" strike="noStrike" dirty="0">
                          <a:latin typeface="Times New Roman"/>
                        </a:rPr>
                        <a:t>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b"/>
                      <a:r>
                        <a:rPr lang="pl-PL" sz="1200" b="0" i="0" u="none" strike="noStrike" dirty="0">
                          <a:latin typeface="Times New Roman"/>
                        </a:rPr>
                        <a:t>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r>
              <a:tr h="191988">
                <a:tc>
                  <a:txBody>
                    <a:bodyPr/>
                    <a:lstStyle/>
                    <a:p>
                      <a:pPr algn="ctr" fontAlgn="b"/>
                      <a:r>
                        <a:rPr lang="pl-PL" sz="1200" b="1" i="0" u="none" strike="noStrike">
                          <a:solidFill>
                            <a:srgbClr val="000000"/>
                          </a:solidFill>
                          <a:latin typeface="Times New Roman"/>
                        </a:rPr>
                        <a:t>2006</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b"/>
                      <a:r>
                        <a:rPr lang="pl-PL" sz="1200" b="0" i="0" u="none" strike="noStrike">
                          <a:latin typeface="Times New Roman"/>
                        </a:rPr>
                        <a:t>15 624 358,00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b"/>
                      <a:r>
                        <a:rPr lang="pl-PL" sz="1200" b="0" i="0" u="none" strike="noStrike" dirty="0">
                          <a:latin typeface="Times New Roman"/>
                        </a:rPr>
                        <a:t>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b"/>
                      <a:r>
                        <a:rPr lang="pl-PL" sz="1200" b="0" i="0" u="none" strike="noStrike" dirty="0">
                          <a:latin typeface="Times New Roman"/>
                        </a:rPr>
                        <a:t>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r>
              <a:tr h="191988">
                <a:tc>
                  <a:txBody>
                    <a:bodyPr/>
                    <a:lstStyle/>
                    <a:p>
                      <a:pPr algn="ctr" fontAlgn="b"/>
                      <a:r>
                        <a:rPr lang="pl-PL" sz="1200" b="1" i="0" u="none" strike="noStrike">
                          <a:solidFill>
                            <a:srgbClr val="000000"/>
                          </a:solidFill>
                          <a:latin typeface="Times New Roman"/>
                        </a:rPr>
                        <a:t>2007</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b"/>
                      <a:r>
                        <a:rPr lang="pl-PL" sz="1200" b="0" i="0" u="none" strike="noStrike">
                          <a:latin typeface="Times New Roman"/>
                        </a:rPr>
                        <a:t>685 938,00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b"/>
                      <a:r>
                        <a:rPr lang="pl-PL" sz="1200" b="0" i="0" u="none" strike="noStrike" dirty="0">
                          <a:latin typeface="Times New Roman"/>
                        </a:rPr>
                        <a:t>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b"/>
                      <a:r>
                        <a:rPr lang="pl-PL" sz="1200" b="0" i="0" u="none" strike="noStrike" dirty="0">
                          <a:latin typeface="Times New Roman"/>
                        </a:rPr>
                        <a:t>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r>
              <a:tr h="191988">
                <a:tc>
                  <a:txBody>
                    <a:bodyPr/>
                    <a:lstStyle/>
                    <a:p>
                      <a:pPr algn="ctr" fontAlgn="b"/>
                      <a:r>
                        <a:rPr lang="pl-PL" sz="1200" b="1" i="0" u="none" strike="noStrike">
                          <a:solidFill>
                            <a:srgbClr val="000000"/>
                          </a:solidFill>
                          <a:latin typeface="Times New Roman"/>
                        </a:rPr>
                        <a:t>2008</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b"/>
                      <a:r>
                        <a:rPr lang="pl-PL" sz="1200" b="0" i="0" u="none" strike="noStrike">
                          <a:latin typeface="Times New Roman"/>
                        </a:rPr>
                        <a:t>572 059,00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b"/>
                      <a:r>
                        <a:rPr lang="pl-PL" sz="1200" b="0" i="0" u="none" strike="noStrike" dirty="0">
                          <a:latin typeface="Times New Roman"/>
                        </a:rPr>
                        <a:t>30 162,00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b"/>
                      <a:r>
                        <a:rPr lang="pl-PL" sz="1200" b="0" i="0" u="none" strike="noStrike" dirty="0">
                          <a:latin typeface="Times New Roman"/>
                        </a:rPr>
                        <a:t>58 200,00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r>
              <a:tr h="191988">
                <a:tc>
                  <a:txBody>
                    <a:bodyPr/>
                    <a:lstStyle/>
                    <a:p>
                      <a:pPr algn="ctr" fontAlgn="b"/>
                      <a:r>
                        <a:rPr lang="pl-PL" sz="1200" b="1" i="0" u="none" strike="noStrike">
                          <a:solidFill>
                            <a:srgbClr val="000000"/>
                          </a:solidFill>
                          <a:latin typeface="Times New Roman"/>
                        </a:rPr>
                        <a:t>2009</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b"/>
                      <a:r>
                        <a:rPr lang="pl-PL" sz="1200" b="0" i="0" u="none" strike="noStrike">
                          <a:latin typeface="Times New Roman"/>
                        </a:rPr>
                        <a:t>2 030 455,00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b"/>
                      <a:r>
                        <a:rPr lang="pl-PL" sz="1200" b="0" i="0" u="none" strike="noStrike" dirty="0">
                          <a:latin typeface="Times New Roman"/>
                        </a:rPr>
                        <a:t>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b"/>
                      <a:r>
                        <a:rPr lang="pl-PL" sz="1200" b="0" i="0" u="none" strike="noStrike" dirty="0">
                          <a:latin typeface="Times New Roman"/>
                        </a:rPr>
                        <a:t>124 500,00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r>
              <a:tr h="191988">
                <a:tc>
                  <a:txBody>
                    <a:bodyPr/>
                    <a:lstStyle/>
                    <a:p>
                      <a:pPr algn="ctr" fontAlgn="b"/>
                      <a:r>
                        <a:rPr lang="pl-PL" sz="1200" b="1" i="0" u="none" strike="noStrike">
                          <a:solidFill>
                            <a:srgbClr val="000000"/>
                          </a:solidFill>
                          <a:latin typeface="Times New Roman"/>
                        </a:rPr>
                        <a:t>2010</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b"/>
                      <a:r>
                        <a:rPr lang="pl-PL" sz="1200" b="0" i="0" u="none" strike="noStrike">
                          <a:latin typeface="Times New Roman"/>
                        </a:rPr>
                        <a:t>10 777 355,64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b"/>
                      <a:r>
                        <a:rPr lang="pl-PL" sz="1200" b="0" i="0" u="none" strike="noStrike">
                          <a:latin typeface="Times New Roman"/>
                        </a:rPr>
                        <a:t>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b"/>
                      <a:r>
                        <a:rPr lang="pl-PL" sz="1200" b="0" i="0" u="none" strike="noStrike" dirty="0">
                          <a:latin typeface="Times New Roman"/>
                        </a:rPr>
                        <a:t>965 800,00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r>
              <a:tr h="191988">
                <a:tc>
                  <a:txBody>
                    <a:bodyPr/>
                    <a:lstStyle/>
                    <a:p>
                      <a:pPr algn="ctr" fontAlgn="b"/>
                      <a:r>
                        <a:rPr lang="pl-PL" sz="1200" b="1" i="0" u="none" strike="noStrike">
                          <a:solidFill>
                            <a:srgbClr val="000000"/>
                          </a:solidFill>
                          <a:latin typeface="Times New Roman"/>
                        </a:rPr>
                        <a:t>2011</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b"/>
                      <a:r>
                        <a:rPr lang="pl-PL" sz="1200" b="0" i="0" u="none" strike="noStrike">
                          <a:latin typeface="Times New Roman"/>
                        </a:rPr>
                        <a:t>6 387 225,63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b"/>
                      <a:r>
                        <a:rPr lang="pl-PL" sz="1200" b="0" i="0" u="none" strike="noStrike">
                          <a:latin typeface="Times New Roman"/>
                        </a:rPr>
                        <a:t>52 904,76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b"/>
                      <a:r>
                        <a:rPr lang="pl-PL" sz="1200" b="0" i="0" u="none" strike="noStrike" dirty="0">
                          <a:latin typeface="Times New Roman"/>
                        </a:rPr>
                        <a:t>965 800,00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r>
              <a:tr h="191988">
                <a:tc>
                  <a:txBody>
                    <a:bodyPr/>
                    <a:lstStyle/>
                    <a:p>
                      <a:pPr algn="ctr" fontAlgn="b"/>
                      <a:r>
                        <a:rPr lang="pl-PL" sz="1200" b="1" i="0" u="none" strike="noStrike" dirty="0" smtClean="0">
                          <a:solidFill>
                            <a:srgbClr val="000000"/>
                          </a:solidFill>
                          <a:latin typeface="Times New Roman"/>
                        </a:rPr>
                        <a:t>Razem:</a:t>
                      </a:r>
                      <a:endParaRPr lang="pl-PL" sz="1200" b="1" i="0" u="none" strike="noStrike" dirty="0">
                        <a:solidFill>
                          <a:srgbClr val="000000"/>
                        </a:solidFill>
                        <a:latin typeface="Times New Roman"/>
                      </a:endParaRP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fontAlgn="b"/>
                      <a:r>
                        <a:rPr lang="pl-PL" sz="1200" b="1" i="0" u="none" strike="noStrike" dirty="0" smtClean="0">
                          <a:latin typeface="Times New Roman"/>
                        </a:rPr>
                        <a:t>57 087 212,27</a:t>
                      </a:r>
                      <a:endParaRPr lang="pl-PL" sz="1200" b="1" i="0" u="none" strike="noStrike" dirty="0">
                        <a:latin typeface="Times New Roman"/>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b"/>
                      <a:r>
                        <a:rPr lang="pl-PL" sz="1200" b="1" i="0" u="none" strike="noStrike" dirty="0" smtClean="0">
                          <a:latin typeface="Times New Roman"/>
                        </a:rPr>
                        <a:t>83 066,76</a:t>
                      </a:r>
                      <a:endParaRPr lang="pl-PL" sz="1200" b="1" i="0" u="none" strike="noStrike" dirty="0">
                        <a:latin typeface="Times New Roman"/>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b"/>
                      <a:r>
                        <a:rPr lang="pl-PL" sz="1200" b="1" i="0" u="none" strike="noStrike" dirty="0" smtClean="0">
                          <a:latin typeface="Times New Roman"/>
                        </a:rPr>
                        <a:t>4 552 300,00</a:t>
                      </a:r>
                      <a:endParaRPr lang="pl-PL" sz="1200" b="1" i="0" u="none" strike="noStrike" dirty="0">
                        <a:latin typeface="Times New Roman"/>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r>
            </a:tbl>
          </a:graphicData>
        </a:graphic>
      </p:graphicFrame>
      <p:graphicFrame>
        <p:nvGraphicFramePr>
          <p:cNvPr id="7" name="Wykres 6"/>
          <p:cNvGraphicFramePr/>
          <p:nvPr/>
        </p:nvGraphicFramePr>
        <p:xfrm>
          <a:off x="142844" y="500043"/>
          <a:ext cx="8715436" cy="3357586"/>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ytuł 2"/>
          <p:cNvSpPr>
            <a:spLocks noGrp="1"/>
          </p:cNvSpPr>
          <p:nvPr>
            <p:ph type="title"/>
          </p:nvPr>
        </p:nvSpPr>
        <p:spPr>
          <a:xfrm>
            <a:off x="0" y="0"/>
            <a:ext cx="9144000" cy="642918"/>
          </a:xfrm>
        </p:spPr>
        <p:txBody>
          <a:bodyPr/>
          <a:lstStyle/>
          <a:p>
            <a:pPr algn="ctr" fontAlgn="auto">
              <a:spcAft>
                <a:spcPts val="0"/>
              </a:spcAft>
              <a:defRPr/>
            </a:pPr>
            <a:r>
              <a:rPr lang="pl-PL" sz="1800" u="sng" dirty="0" smtClean="0">
                <a:solidFill>
                  <a:schemeClr val="tx1"/>
                </a:solidFill>
              </a:rPr>
              <a:t>Gospodarka komunalna i ochrona środowiska </a:t>
            </a:r>
            <a:r>
              <a:rPr lang="pl-PL" sz="1800" dirty="0" smtClean="0">
                <a:solidFill>
                  <a:schemeClr val="tx1"/>
                </a:solidFill>
              </a:rPr>
              <a:t>- źródła finansowania inwestycji własnych Gminy Miejskiej Chojnice.</a:t>
            </a:r>
            <a:endParaRPr lang="pl-PL" sz="1800" dirty="0">
              <a:solidFill>
                <a:schemeClr val="tx1"/>
              </a:solidFill>
            </a:endParaRPr>
          </a:p>
        </p:txBody>
      </p:sp>
      <p:graphicFrame>
        <p:nvGraphicFramePr>
          <p:cNvPr id="4" name="Symbol zastępczy zawartości 3"/>
          <p:cNvGraphicFramePr>
            <a:graphicFrameLocks noGrp="1"/>
          </p:cNvGraphicFramePr>
          <p:nvPr>
            <p:ph idx="1"/>
          </p:nvPr>
        </p:nvGraphicFramePr>
        <p:xfrm>
          <a:off x="0" y="260648"/>
          <a:ext cx="8929718" cy="5832648"/>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 name="Wykres 4"/>
          <p:cNvGraphicFramePr/>
          <p:nvPr/>
        </p:nvGraphicFramePr>
        <p:xfrm>
          <a:off x="5286380" y="3786190"/>
          <a:ext cx="4000528" cy="307181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ytuł 2"/>
          <p:cNvSpPr>
            <a:spLocks noGrp="1"/>
          </p:cNvSpPr>
          <p:nvPr>
            <p:ph type="title"/>
          </p:nvPr>
        </p:nvSpPr>
        <p:spPr>
          <a:xfrm>
            <a:off x="0" y="0"/>
            <a:ext cx="9144000" cy="620688"/>
          </a:xfrm>
        </p:spPr>
        <p:txBody>
          <a:bodyPr/>
          <a:lstStyle/>
          <a:p>
            <a:pPr algn="ctr" fontAlgn="auto">
              <a:spcAft>
                <a:spcPts val="0"/>
              </a:spcAft>
              <a:defRPr/>
            </a:pPr>
            <a:r>
              <a:rPr lang="pl-PL" sz="1600" dirty="0" smtClean="0">
                <a:solidFill>
                  <a:schemeClr val="tx1"/>
                </a:solidFill>
              </a:rPr>
              <a:t>Największe inwestycje w obszarze </a:t>
            </a:r>
            <a:r>
              <a:rPr lang="pl-PL" sz="1600" u="sng" dirty="0" smtClean="0">
                <a:solidFill>
                  <a:schemeClr val="tx1"/>
                </a:solidFill>
              </a:rPr>
              <a:t>gospodarki komunalnej i ochrony środowiska</a:t>
            </a:r>
            <a:r>
              <a:rPr lang="pl-PL" sz="1600" dirty="0" smtClean="0">
                <a:solidFill>
                  <a:schemeClr val="tx1"/>
                </a:solidFill>
              </a:rPr>
              <a:t>:</a:t>
            </a:r>
            <a:endParaRPr lang="pl-PL" sz="1600" dirty="0">
              <a:solidFill>
                <a:schemeClr val="tx1"/>
              </a:solidFill>
            </a:endParaRPr>
          </a:p>
        </p:txBody>
      </p:sp>
      <p:graphicFrame>
        <p:nvGraphicFramePr>
          <p:cNvPr id="4" name="Tabela 3"/>
          <p:cNvGraphicFramePr>
            <a:graphicFrameLocks noGrp="1"/>
          </p:cNvGraphicFramePr>
          <p:nvPr/>
        </p:nvGraphicFramePr>
        <p:xfrm>
          <a:off x="0" y="476250"/>
          <a:ext cx="9144000" cy="6188075"/>
        </p:xfrm>
        <a:graphic>
          <a:graphicData uri="http://schemas.openxmlformats.org/drawingml/2006/table">
            <a:tbl>
              <a:tblPr/>
              <a:tblGrid>
                <a:gridCol w="345001"/>
                <a:gridCol w="4741553"/>
                <a:gridCol w="1203079"/>
                <a:gridCol w="2854367"/>
              </a:tblGrid>
              <a:tr h="288064">
                <a:tc>
                  <a:txBody>
                    <a:bodyPr/>
                    <a:lstStyle/>
                    <a:p>
                      <a:pPr algn="l" fontAlgn="t"/>
                      <a:r>
                        <a:rPr lang="pl-PL" sz="1200" b="1" i="0" u="none" strike="noStrike" dirty="0">
                          <a:latin typeface="Times New Roman"/>
                        </a:rPr>
                        <a:t>Lp.</a:t>
                      </a:r>
                    </a:p>
                  </a:txBody>
                  <a:tcPr marL="5899" marR="5899" marT="590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CCFF"/>
                    </a:solidFill>
                  </a:tcPr>
                </a:tc>
                <a:tc>
                  <a:txBody>
                    <a:bodyPr/>
                    <a:lstStyle/>
                    <a:p>
                      <a:pPr algn="ctr" fontAlgn="t"/>
                      <a:r>
                        <a:rPr lang="pl-PL" sz="1200" b="1" i="0" u="none" strike="noStrike" dirty="0">
                          <a:latin typeface="Times New Roman"/>
                        </a:rPr>
                        <a:t>Nazwa inwestycji</a:t>
                      </a:r>
                    </a:p>
                  </a:txBody>
                  <a:tcPr marL="5899" marR="5899" marT="590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CCFF"/>
                    </a:solidFill>
                  </a:tcPr>
                </a:tc>
                <a:tc>
                  <a:txBody>
                    <a:bodyPr/>
                    <a:lstStyle/>
                    <a:p>
                      <a:pPr algn="l" fontAlgn="t"/>
                      <a:r>
                        <a:rPr lang="pl-PL" sz="1200" b="1" i="0" u="none" strike="noStrike">
                          <a:latin typeface="Times New Roman"/>
                        </a:rPr>
                        <a:t>Okres realizacji</a:t>
                      </a:r>
                    </a:p>
                  </a:txBody>
                  <a:tcPr marL="5899" marR="5899" marT="590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CCFF"/>
                    </a:solidFill>
                  </a:tcPr>
                </a:tc>
                <a:tc>
                  <a:txBody>
                    <a:bodyPr/>
                    <a:lstStyle/>
                    <a:p>
                      <a:pPr algn="l" fontAlgn="t"/>
                      <a:r>
                        <a:rPr lang="pl-PL" sz="1200" b="1" i="0" u="none" strike="noStrike">
                          <a:latin typeface="Times New Roman"/>
                        </a:rPr>
                        <a:t>Wysokość poniesionych nakładów</a:t>
                      </a:r>
                    </a:p>
                  </a:txBody>
                  <a:tcPr marL="5899" marR="5899" marT="590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CCFF"/>
                    </a:solidFill>
                  </a:tcPr>
                </a:tc>
              </a:tr>
              <a:tr h="1520340">
                <a:tc>
                  <a:txBody>
                    <a:bodyPr/>
                    <a:lstStyle/>
                    <a:p>
                      <a:pPr algn="l" fontAlgn="t"/>
                      <a:r>
                        <a:rPr lang="pl-PL" sz="1200" b="0" i="0" u="none" strike="noStrike">
                          <a:solidFill>
                            <a:srgbClr val="000000"/>
                          </a:solidFill>
                          <a:latin typeface="Times New Roman"/>
                        </a:rPr>
                        <a:t>1.</a:t>
                      </a:r>
                    </a:p>
                  </a:txBody>
                  <a:tcPr marL="5899" marR="5899" marT="590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pl-PL" sz="1200" b="0" i="0" u="none" strike="noStrike" dirty="0">
                          <a:solidFill>
                            <a:srgbClr val="000000"/>
                          </a:solidFill>
                          <a:latin typeface="Times New Roman"/>
                        </a:rPr>
                        <a:t>Modernizacja oczyszczalni ścieków wraz z budową kanalizacji sanitarnej i modernizacją oraz budowa przepompowni ścieków.</a:t>
                      </a:r>
                    </a:p>
                  </a:txBody>
                  <a:tcPr marL="5899" marR="5899" marT="590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pl-PL" sz="1200" b="0" i="0" u="none" strike="noStrike">
                          <a:latin typeface="Times New Roman"/>
                        </a:rPr>
                        <a:t>1999-2001</a:t>
                      </a:r>
                    </a:p>
                  </a:txBody>
                  <a:tcPr marL="5899" marR="5899" marT="590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pl-PL" sz="1200" b="1" i="0" u="none" strike="noStrike" dirty="0">
                          <a:latin typeface="Times New Roman"/>
                        </a:rPr>
                        <a:t> </a:t>
                      </a:r>
                      <a:r>
                        <a:rPr lang="pl-PL" sz="1200" b="0" i="0" u="none" strike="noStrike" dirty="0" smtClean="0">
                          <a:latin typeface="Times New Roman"/>
                        </a:rPr>
                        <a:t>10.422.184,32</a:t>
                      </a:r>
                      <a:r>
                        <a:rPr lang="pl-PL" sz="1200" b="0" i="0" u="none" strike="noStrike" dirty="0">
                          <a:latin typeface="Times New Roman"/>
                        </a:rPr>
                        <a:t>,-zł </a:t>
                      </a:r>
                      <a:br>
                        <a:rPr lang="pl-PL" sz="1200" b="0" i="0" u="none" strike="noStrike" dirty="0">
                          <a:latin typeface="Times New Roman"/>
                        </a:rPr>
                      </a:br>
                      <a:r>
                        <a:rPr lang="pl-PL" sz="1200" b="0" i="0" u="none" strike="noStrike" dirty="0">
                          <a:latin typeface="Times New Roman"/>
                        </a:rPr>
                        <a:t>w tym:</a:t>
                      </a:r>
                      <a:br>
                        <a:rPr lang="pl-PL" sz="1200" b="0" i="0" u="none" strike="noStrike" dirty="0">
                          <a:latin typeface="Times New Roman"/>
                        </a:rPr>
                      </a:br>
                      <a:r>
                        <a:rPr lang="pl-PL" sz="1200" b="0" i="0" u="none" strike="noStrike" dirty="0">
                          <a:latin typeface="Times New Roman"/>
                        </a:rPr>
                        <a:t>Fundacja </a:t>
                      </a:r>
                      <a:r>
                        <a:rPr lang="pl-PL" sz="1200" b="0" i="0" u="none" strike="noStrike" dirty="0" err="1">
                          <a:latin typeface="Times New Roman"/>
                        </a:rPr>
                        <a:t>EkoFundusz</a:t>
                      </a:r>
                      <a:r>
                        <a:rPr lang="pl-PL" sz="1200" b="0" i="0" u="none" strike="noStrike" dirty="0">
                          <a:latin typeface="Times New Roman"/>
                        </a:rPr>
                        <a:t>                               3.000.000,-zł</a:t>
                      </a:r>
                      <a:br>
                        <a:rPr lang="pl-PL" sz="1200" b="0" i="0" u="none" strike="noStrike" dirty="0">
                          <a:latin typeface="Times New Roman"/>
                        </a:rPr>
                      </a:br>
                      <a:r>
                        <a:rPr lang="pl-PL" sz="1200" b="0" i="0" u="none" strike="noStrike" dirty="0">
                          <a:latin typeface="Times New Roman"/>
                        </a:rPr>
                        <a:t>Fundacja </a:t>
                      </a:r>
                      <a:r>
                        <a:rPr lang="pl-PL" sz="1200" b="0" i="0" u="none" strike="noStrike" dirty="0" err="1">
                          <a:latin typeface="Times New Roman"/>
                        </a:rPr>
                        <a:t>Współpr</a:t>
                      </a:r>
                      <a:r>
                        <a:rPr lang="pl-PL" sz="1200" b="0" i="0" u="none" strike="noStrike" dirty="0">
                          <a:latin typeface="Times New Roman"/>
                        </a:rPr>
                        <a:t>. Polsko-Niemieckiej     300.000,-zł</a:t>
                      </a:r>
                      <a:br>
                        <a:rPr lang="pl-PL" sz="1200" b="0" i="0" u="none" strike="noStrike" dirty="0">
                          <a:latin typeface="Times New Roman"/>
                        </a:rPr>
                      </a:br>
                      <a:r>
                        <a:rPr lang="pl-PL" sz="1200" b="0" i="0" u="none" strike="noStrike" dirty="0">
                          <a:latin typeface="Times New Roman"/>
                        </a:rPr>
                        <a:t>Pomorski Urząd Wojewódzki                       120.000,-zł</a:t>
                      </a:r>
                      <a:endParaRPr lang="pl-PL" sz="1200" b="1" i="0" u="none" strike="noStrike" dirty="0">
                        <a:latin typeface="Times New Roman"/>
                      </a:endParaRPr>
                    </a:p>
                  </a:txBody>
                  <a:tcPr marL="5899" marR="5899" marT="590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09373">
                <a:tc>
                  <a:txBody>
                    <a:bodyPr/>
                    <a:lstStyle/>
                    <a:p>
                      <a:pPr algn="l" fontAlgn="t"/>
                      <a:r>
                        <a:rPr lang="pl-PL" sz="1200" b="0" i="0" u="none" strike="noStrike">
                          <a:solidFill>
                            <a:srgbClr val="000000"/>
                          </a:solidFill>
                          <a:latin typeface="Times New Roman"/>
                        </a:rPr>
                        <a:t>2.</a:t>
                      </a:r>
                    </a:p>
                  </a:txBody>
                  <a:tcPr marL="5899" marR="5899" marT="590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pl-PL" sz="1200" b="0" i="0" u="none" strike="noStrike">
                          <a:solidFill>
                            <a:srgbClr val="000000"/>
                          </a:solidFill>
                          <a:latin typeface="Times New Roman"/>
                        </a:rPr>
                        <a:t>Budowa kanalizacji sanitarnej na ODJ Bytowskim - II etap (Asnyka, Bytowska, Zamieście)</a:t>
                      </a:r>
                    </a:p>
                  </a:txBody>
                  <a:tcPr marL="5899" marR="5899" marT="590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pl-PL" sz="1200" b="0" i="0" u="none" strike="noStrike">
                          <a:latin typeface="Times New Roman"/>
                        </a:rPr>
                        <a:t>2001-2002</a:t>
                      </a:r>
                    </a:p>
                  </a:txBody>
                  <a:tcPr marL="5899" marR="5899" marT="590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pl-PL" sz="1200" b="0" i="0" u="none" strike="noStrike" dirty="0">
                          <a:latin typeface="Times New Roman"/>
                        </a:rPr>
                        <a:t>803.535,39,- zł,</a:t>
                      </a:r>
                    </a:p>
                  </a:txBody>
                  <a:tcPr marL="5899" marR="5899" marT="590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324370">
                <a:tc>
                  <a:txBody>
                    <a:bodyPr/>
                    <a:lstStyle/>
                    <a:p>
                      <a:pPr algn="l" fontAlgn="t"/>
                      <a:r>
                        <a:rPr lang="pl-PL" sz="1200" b="0" i="0" u="none" strike="noStrike">
                          <a:solidFill>
                            <a:srgbClr val="000000"/>
                          </a:solidFill>
                          <a:latin typeface="Times New Roman"/>
                        </a:rPr>
                        <a:t>3.</a:t>
                      </a:r>
                    </a:p>
                  </a:txBody>
                  <a:tcPr marL="5899" marR="5899" marT="590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pl-PL" sz="1200" b="0" i="0" u="none" strike="noStrike">
                          <a:solidFill>
                            <a:srgbClr val="000000"/>
                          </a:solidFill>
                          <a:latin typeface="Times New Roman"/>
                        </a:rPr>
                        <a:t>Rewitalizacja zdegradowanych obiektów i otoczenia po byłym szpitalu w Chojnicach</a:t>
                      </a:r>
                    </a:p>
                  </a:txBody>
                  <a:tcPr marL="5899" marR="5899" marT="590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pl-PL" sz="1200" b="0" i="0" u="none" strike="noStrike">
                          <a:latin typeface="Times New Roman"/>
                        </a:rPr>
                        <a:t>2004-2006</a:t>
                      </a:r>
                    </a:p>
                  </a:txBody>
                  <a:tcPr marL="5899" marR="5899" marT="590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pl-PL" sz="1200" b="0" i="0" u="none" strike="noStrike" dirty="0" smtClean="0">
                          <a:latin typeface="Times New Roman"/>
                        </a:rPr>
                        <a:t>18.306.746,82</a:t>
                      </a:r>
                      <a:r>
                        <a:rPr lang="pl-PL" sz="1200" b="0" i="0" u="none" strike="noStrike" dirty="0">
                          <a:latin typeface="Times New Roman"/>
                        </a:rPr>
                        <a:t>,-zł </a:t>
                      </a:r>
                      <a:br>
                        <a:rPr lang="pl-PL" sz="1200" b="0" i="0" u="none" strike="noStrike" dirty="0">
                          <a:latin typeface="Times New Roman"/>
                        </a:rPr>
                      </a:br>
                      <a:r>
                        <a:rPr lang="pl-PL" sz="1200" b="0" i="0" u="none" strike="noStrike" dirty="0">
                          <a:latin typeface="Times New Roman"/>
                        </a:rPr>
                        <a:t>w tym:</a:t>
                      </a:r>
                      <a:br>
                        <a:rPr lang="pl-PL" sz="1200" b="0" i="0" u="none" strike="noStrike" dirty="0">
                          <a:latin typeface="Times New Roman"/>
                        </a:rPr>
                      </a:br>
                      <a:r>
                        <a:rPr lang="pl-PL" sz="1200" b="0" i="0" u="none" strike="noStrike" dirty="0">
                          <a:latin typeface="Times New Roman"/>
                        </a:rPr>
                        <a:t>EFRR: 11.631.667,61,-zł</a:t>
                      </a:r>
                      <a:br>
                        <a:rPr lang="pl-PL" sz="1200" b="0" i="0" u="none" strike="noStrike" dirty="0">
                          <a:latin typeface="Times New Roman"/>
                        </a:rPr>
                      </a:br>
                      <a:r>
                        <a:rPr lang="pl-PL" sz="1200" b="0" i="0" u="none" strike="noStrike" dirty="0">
                          <a:latin typeface="Times New Roman"/>
                        </a:rPr>
                        <a:t>BP:       1.550.889,02,-zł</a:t>
                      </a:r>
                      <a:br>
                        <a:rPr lang="pl-PL" sz="1200" b="0" i="0" u="none" strike="noStrike" dirty="0">
                          <a:latin typeface="Times New Roman"/>
                        </a:rPr>
                      </a:br>
                      <a:endParaRPr lang="pl-PL" sz="1200" b="0" i="0" u="none" strike="noStrike" dirty="0">
                        <a:latin typeface="Times New Roman"/>
                      </a:endParaRPr>
                    </a:p>
                  </a:txBody>
                  <a:tcPr marL="5899" marR="5899" marT="590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54687">
                <a:tc>
                  <a:txBody>
                    <a:bodyPr/>
                    <a:lstStyle/>
                    <a:p>
                      <a:pPr algn="l" fontAlgn="t"/>
                      <a:r>
                        <a:rPr lang="pl-PL" sz="1200" b="0" i="0" u="none" strike="noStrike">
                          <a:latin typeface="Times New Roman"/>
                        </a:rPr>
                        <a:t>4. </a:t>
                      </a:r>
                    </a:p>
                  </a:txBody>
                  <a:tcPr marL="5899" marR="5899" marT="590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pl-PL" sz="1200" b="0" i="0" u="none" strike="noStrike">
                          <a:latin typeface="Times New Roman"/>
                        </a:rPr>
                        <a:t>Monitoring i oświetlenie obiektów w strefie starego miasta</a:t>
                      </a:r>
                    </a:p>
                  </a:txBody>
                  <a:tcPr marL="5899" marR="5899" marT="590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pl-PL" sz="1200" b="0" i="0" u="none" strike="noStrike">
                          <a:latin typeface="Times New Roman"/>
                        </a:rPr>
                        <a:t>2006-2007</a:t>
                      </a:r>
                    </a:p>
                  </a:txBody>
                  <a:tcPr marL="5899" marR="5899" marT="590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pl-PL" sz="1200" b="0" i="0" u="none" strike="noStrike" dirty="0">
                          <a:latin typeface="Times New Roman"/>
                        </a:rPr>
                        <a:t>349.590,05,-zł</a:t>
                      </a:r>
                    </a:p>
                  </a:txBody>
                  <a:tcPr marL="5899" marR="5899" marT="590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60699">
                <a:tc>
                  <a:txBody>
                    <a:bodyPr/>
                    <a:lstStyle/>
                    <a:p>
                      <a:pPr algn="l" fontAlgn="t"/>
                      <a:r>
                        <a:rPr lang="pl-PL" sz="1200" b="0" i="0" u="none" strike="noStrike">
                          <a:latin typeface="Times New Roman"/>
                        </a:rPr>
                        <a:t>5.</a:t>
                      </a:r>
                    </a:p>
                  </a:txBody>
                  <a:tcPr marL="5899" marR="5899" marT="590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pl-PL" sz="1200" b="0" i="0" u="none" strike="noStrike">
                          <a:latin typeface="Times New Roman"/>
                        </a:rPr>
                        <a:t>Poprawa bilansu wodnego w Chojnicach poprzez przebudowę i rozbudowę systemu odbioru, odprowadzania i oczyszczania wód opadowych i roztopowych w części zlewni Strugi Jarcewskiej.</a:t>
                      </a:r>
                    </a:p>
                  </a:txBody>
                  <a:tcPr marL="5899" marR="5899" marT="590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pl-PL" sz="1200" b="0" i="0" u="none" strike="noStrike">
                          <a:latin typeface="Times New Roman"/>
                        </a:rPr>
                        <a:t>2009-2010</a:t>
                      </a:r>
                    </a:p>
                  </a:txBody>
                  <a:tcPr marL="5899" marR="5899" marT="590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pl-PL" sz="1200" b="0" i="0" u="none" strike="noStrike" dirty="0" smtClean="0">
                          <a:latin typeface="Times New Roman"/>
                        </a:rPr>
                        <a:t>10.199.363,51</a:t>
                      </a:r>
                      <a:r>
                        <a:rPr lang="pl-PL" sz="1200" b="0" i="0" u="none" strike="noStrike" dirty="0">
                          <a:latin typeface="Times New Roman"/>
                        </a:rPr>
                        <a:t>,-zł</a:t>
                      </a:r>
                      <a:br>
                        <a:rPr lang="pl-PL" sz="1200" b="0" i="0" u="none" strike="noStrike" dirty="0">
                          <a:latin typeface="Times New Roman"/>
                        </a:rPr>
                      </a:br>
                      <a:r>
                        <a:rPr lang="pl-PL" sz="1200" b="0" i="0" u="none" strike="noStrike" dirty="0">
                          <a:latin typeface="Times New Roman"/>
                        </a:rPr>
                        <a:t> w tym:</a:t>
                      </a:r>
                      <a:br>
                        <a:rPr lang="pl-PL" sz="1200" b="0" i="0" u="none" strike="noStrike" dirty="0">
                          <a:latin typeface="Times New Roman"/>
                        </a:rPr>
                      </a:br>
                      <a:r>
                        <a:rPr lang="pl-PL" sz="1200" b="0" i="0" u="none" strike="noStrike" dirty="0">
                          <a:latin typeface="Times New Roman"/>
                        </a:rPr>
                        <a:t>EFRR: 7.582.346,86,-zł</a:t>
                      </a:r>
                      <a:br>
                        <a:rPr lang="pl-PL" sz="1200" b="0" i="0" u="none" strike="noStrike" dirty="0">
                          <a:latin typeface="Times New Roman"/>
                        </a:rPr>
                      </a:br>
                      <a:r>
                        <a:rPr lang="pl-PL" sz="1200" b="0" i="0" u="none" strike="noStrike" dirty="0">
                          <a:latin typeface="Times New Roman"/>
                        </a:rPr>
                        <a:t>Powiat:   550.000,00,-zł</a:t>
                      </a:r>
                      <a:br>
                        <a:rPr lang="pl-PL" sz="1200" b="0" i="0" u="none" strike="noStrike" dirty="0">
                          <a:latin typeface="Times New Roman"/>
                        </a:rPr>
                      </a:br>
                      <a:endParaRPr lang="pl-PL" sz="1200" b="1" i="0" u="none" strike="noStrike" dirty="0">
                        <a:latin typeface="Times New Roman"/>
                      </a:endParaRPr>
                    </a:p>
                  </a:txBody>
                  <a:tcPr marL="5899" marR="5899" marT="590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84664">
                <a:tc>
                  <a:txBody>
                    <a:bodyPr/>
                    <a:lstStyle/>
                    <a:p>
                      <a:pPr algn="l" fontAlgn="t"/>
                      <a:r>
                        <a:rPr lang="pl-PL" sz="1200" b="0" i="0" u="none" strike="noStrike">
                          <a:latin typeface="Times New Roman"/>
                        </a:rPr>
                        <a:t>6.</a:t>
                      </a:r>
                    </a:p>
                  </a:txBody>
                  <a:tcPr marL="5899" marR="5899" marT="590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pl-PL" sz="1200" b="0" i="0" u="none" strike="noStrike">
                          <a:latin typeface="Times New Roman"/>
                        </a:rPr>
                        <a:t>Zagospodarowanie obszaru przy ul. Wielewskiej i Kartuskiej na tereny zielone</a:t>
                      </a:r>
                    </a:p>
                  </a:txBody>
                  <a:tcPr marL="5899" marR="5899" marT="590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pl-PL" sz="1200" b="0" i="0" u="none" strike="noStrike">
                          <a:latin typeface="Times New Roman"/>
                        </a:rPr>
                        <a:t>2009-2011</a:t>
                      </a:r>
                    </a:p>
                  </a:txBody>
                  <a:tcPr marL="5899" marR="5899" marT="590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pl-PL" sz="1200" b="0" i="0" u="none" strike="noStrike" dirty="0">
                          <a:latin typeface="Times New Roman"/>
                        </a:rPr>
                        <a:t>787.296,-zł</a:t>
                      </a:r>
                    </a:p>
                  </a:txBody>
                  <a:tcPr marL="5899" marR="5899" marT="590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45878">
                <a:tc>
                  <a:txBody>
                    <a:bodyPr/>
                    <a:lstStyle/>
                    <a:p>
                      <a:pPr algn="l" fontAlgn="t"/>
                      <a:r>
                        <a:rPr lang="pl-PL" sz="1200" b="0" i="0" u="none" strike="noStrike">
                          <a:latin typeface="Times New Roman"/>
                        </a:rPr>
                        <a:t>7.</a:t>
                      </a:r>
                    </a:p>
                  </a:txBody>
                  <a:tcPr marL="5899" marR="5899" marT="590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r>
                        <a:rPr lang="pl-PL" sz="1200" b="0" i="0" u="none" strike="noStrike">
                          <a:latin typeface="Times New Roman"/>
                        </a:rPr>
                        <a:t>Zagospodarowanie Parku 1000-lecia w Chojnicach</a:t>
                      </a:r>
                    </a:p>
                  </a:txBody>
                  <a:tcPr marL="5899" marR="5899" marT="590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r>
                        <a:rPr lang="pl-PL" sz="1200" b="0" i="0" u="none" strike="noStrike">
                          <a:latin typeface="Times New Roman"/>
                        </a:rPr>
                        <a:t>2011</a:t>
                      </a:r>
                    </a:p>
                  </a:txBody>
                  <a:tcPr marL="5899" marR="5899" marT="590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r>
                        <a:rPr lang="pl-PL" sz="1200" b="0" i="0" u="none" strike="noStrike" dirty="0">
                          <a:latin typeface="Times New Roman"/>
                        </a:rPr>
                        <a:t> </a:t>
                      </a:r>
                      <a:r>
                        <a:rPr lang="pl-PL" sz="1200" b="0" i="0" u="none" strike="noStrike" dirty="0" smtClean="0">
                          <a:latin typeface="Times New Roman"/>
                        </a:rPr>
                        <a:t>5.879.700,17</a:t>
                      </a:r>
                      <a:r>
                        <a:rPr lang="pl-PL" sz="1200" b="0" i="0" u="none" strike="noStrike" dirty="0">
                          <a:latin typeface="Times New Roman"/>
                        </a:rPr>
                        <a:t>,-zł </a:t>
                      </a:r>
                      <a:br>
                        <a:rPr lang="pl-PL" sz="1200" b="0" i="0" u="none" strike="noStrike" dirty="0">
                          <a:latin typeface="Times New Roman"/>
                        </a:rPr>
                      </a:br>
                      <a:r>
                        <a:rPr lang="pl-PL" sz="1200" b="0" i="0" u="none" strike="noStrike" dirty="0">
                          <a:latin typeface="Times New Roman"/>
                        </a:rPr>
                        <a:t>w tym:</a:t>
                      </a:r>
                      <a:br>
                        <a:rPr lang="pl-PL" sz="1200" b="0" i="0" u="none" strike="noStrike" dirty="0">
                          <a:latin typeface="Times New Roman"/>
                        </a:rPr>
                      </a:br>
                      <a:r>
                        <a:rPr lang="pl-PL" sz="1200" b="0" i="0" u="none" strike="noStrike" dirty="0" err="1">
                          <a:latin typeface="Times New Roman"/>
                        </a:rPr>
                        <a:t>WFOŚiGW</a:t>
                      </a:r>
                      <a:r>
                        <a:rPr lang="pl-PL" sz="1200" b="0" i="0" u="none" strike="noStrike" dirty="0">
                          <a:latin typeface="Times New Roman"/>
                        </a:rPr>
                        <a:t>: </a:t>
                      </a:r>
                      <a:r>
                        <a:rPr lang="pl-PL" sz="1200" b="0" i="0" u="none" strike="noStrike" dirty="0" smtClean="0">
                          <a:latin typeface="Times New Roman"/>
                        </a:rPr>
                        <a:t>440.000,00</a:t>
                      </a:r>
                      <a:r>
                        <a:rPr lang="pl-PL" sz="1200" b="0" i="0" u="none" strike="noStrike" dirty="0">
                          <a:latin typeface="Times New Roman"/>
                        </a:rPr>
                        <a:t>,-zł</a:t>
                      </a:r>
                    </a:p>
                  </a:txBody>
                  <a:tcPr marL="5899" marR="5899" marT="590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ytuł 2"/>
          <p:cNvSpPr>
            <a:spLocks noGrp="1"/>
          </p:cNvSpPr>
          <p:nvPr>
            <p:ph type="title"/>
          </p:nvPr>
        </p:nvSpPr>
        <p:spPr>
          <a:xfrm>
            <a:off x="0" y="0"/>
            <a:ext cx="9144000" cy="785794"/>
          </a:xfrm>
        </p:spPr>
        <p:txBody>
          <a:bodyPr/>
          <a:lstStyle/>
          <a:p>
            <a:pPr algn="ctr" fontAlgn="auto">
              <a:spcAft>
                <a:spcPts val="0"/>
              </a:spcAft>
              <a:defRPr/>
            </a:pPr>
            <a:r>
              <a:rPr lang="pl-PL" sz="1800" u="sng" dirty="0" smtClean="0">
                <a:solidFill>
                  <a:schemeClr val="tx1"/>
                </a:solidFill>
              </a:rPr>
              <a:t>Oświata i wychowanie, edukacyjna opieka wychowawcza </a:t>
            </a:r>
            <a:r>
              <a:rPr lang="pl-PL" sz="1800" dirty="0" smtClean="0">
                <a:solidFill>
                  <a:schemeClr val="tx1"/>
                </a:solidFill>
              </a:rPr>
              <a:t>– wydatki majątkowe Gminy Miejskiej Chojnice na przestrzeni lat 1998-2011.</a:t>
            </a:r>
            <a:endParaRPr lang="pl-PL" sz="1800" dirty="0">
              <a:solidFill>
                <a:schemeClr val="tx1"/>
              </a:solidFill>
            </a:endParaRPr>
          </a:p>
        </p:txBody>
      </p:sp>
      <p:graphicFrame>
        <p:nvGraphicFramePr>
          <p:cNvPr id="4" name="Symbol zastępczy zawartości 3"/>
          <p:cNvGraphicFramePr>
            <a:graphicFrameLocks noGrp="1"/>
          </p:cNvGraphicFramePr>
          <p:nvPr>
            <p:ph idx="1"/>
          </p:nvPr>
        </p:nvGraphicFramePr>
        <p:xfrm>
          <a:off x="0" y="548680"/>
          <a:ext cx="9144000" cy="3166072"/>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 name="Tabela 4"/>
          <p:cNvGraphicFramePr>
            <a:graphicFrameLocks noGrp="1"/>
          </p:cNvGraphicFramePr>
          <p:nvPr/>
        </p:nvGraphicFramePr>
        <p:xfrm>
          <a:off x="900113" y="3644900"/>
          <a:ext cx="7429500" cy="3213100"/>
        </p:xfrm>
        <a:graphic>
          <a:graphicData uri="http://schemas.openxmlformats.org/drawingml/2006/table">
            <a:tbl>
              <a:tblPr/>
              <a:tblGrid>
                <a:gridCol w="1029195"/>
                <a:gridCol w="1994066"/>
                <a:gridCol w="2363932"/>
                <a:gridCol w="2042307"/>
              </a:tblGrid>
              <a:tr h="200819">
                <a:tc>
                  <a:txBody>
                    <a:bodyPr/>
                    <a:lstStyle/>
                    <a:p>
                      <a:pPr algn="ctr" fontAlgn="b"/>
                      <a:r>
                        <a:rPr lang="pl-PL" sz="1200" b="0" i="0" u="none" strike="noStrike" dirty="0">
                          <a:latin typeface="Times New Roman" pitchFamily="18" charset="0"/>
                          <a:cs typeface="Times New Roman" pitchFamily="18"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b"/>
                      <a:r>
                        <a:rPr lang="pl-PL" sz="1200" b="1" i="0" u="none" strike="noStrike">
                          <a:latin typeface="Times New Roman" pitchFamily="18" charset="0"/>
                          <a:cs typeface="Times New Roman" pitchFamily="18" charset="0"/>
                        </a:rPr>
                        <a:t>inwestycje własne</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b"/>
                      <a:r>
                        <a:rPr lang="pl-PL" sz="1200" b="1" i="0" u="none" strike="noStrike">
                          <a:latin typeface="Times New Roman" pitchFamily="18" charset="0"/>
                          <a:cs typeface="Times New Roman" pitchFamily="18" charset="0"/>
                        </a:rPr>
                        <a:t>inwestycje obce</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b"/>
                      <a:r>
                        <a:rPr lang="pl-PL" sz="1200" b="1" i="0" u="none" strike="noStrike">
                          <a:latin typeface="Times New Roman" pitchFamily="18" charset="0"/>
                          <a:cs typeface="Times New Roman" pitchFamily="18" charset="0"/>
                        </a:rPr>
                        <a:t>aporty</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r>
              <a:tr h="200819">
                <a:tc>
                  <a:txBody>
                    <a:bodyPr/>
                    <a:lstStyle/>
                    <a:p>
                      <a:pPr algn="ctr" fontAlgn="b"/>
                      <a:r>
                        <a:rPr lang="pl-PL" sz="1200" b="1" i="0" u="none" strike="noStrike" dirty="0">
                          <a:solidFill>
                            <a:srgbClr val="000000"/>
                          </a:solidFill>
                          <a:latin typeface="Times New Roman" pitchFamily="18" charset="0"/>
                          <a:cs typeface="Times New Roman" pitchFamily="18" charset="0"/>
                        </a:rPr>
                        <a:t>1998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b"/>
                      <a:r>
                        <a:rPr lang="pl-PL" sz="1200" b="0" i="0" u="none" strike="noStrike" dirty="0">
                          <a:latin typeface="Times New Roman" pitchFamily="18" charset="0"/>
                          <a:cs typeface="Times New Roman" pitchFamily="18" charset="0"/>
                        </a:rPr>
                        <a:t>1 469 703,00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b"/>
                      <a:r>
                        <a:rPr lang="pl-PL" sz="1200" b="0" i="0" u="none" strike="noStrike">
                          <a:latin typeface="Times New Roman" pitchFamily="18" charset="0"/>
                          <a:cs typeface="Times New Roman" pitchFamily="18" charset="0"/>
                        </a:rPr>
                        <a:t>25 000,00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b"/>
                      <a:r>
                        <a:rPr lang="pl-PL" sz="1200" b="0" i="0" u="none" strike="noStrike">
                          <a:latin typeface="Times New Roman" pitchFamily="18" charset="0"/>
                          <a:cs typeface="Times New Roman" pitchFamily="18"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r>
              <a:tr h="200819">
                <a:tc>
                  <a:txBody>
                    <a:bodyPr/>
                    <a:lstStyle/>
                    <a:p>
                      <a:pPr algn="ctr" fontAlgn="b"/>
                      <a:r>
                        <a:rPr lang="pl-PL" sz="1200" b="1" i="0" u="none" strike="noStrike">
                          <a:solidFill>
                            <a:srgbClr val="000000"/>
                          </a:solidFill>
                          <a:latin typeface="Times New Roman" pitchFamily="18" charset="0"/>
                          <a:cs typeface="Times New Roman" pitchFamily="18" charset="0"/>
                        </a:rPr>
                        <a:t>1999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b"/>
                      <a:r>
                        <a:rPr lang="pl-PL" sz="1200" b="0" i="0" u="none" strike="noStrike" dirty="0">
                          <a:latin typeface="Times New Roman" pitchFamily="18" charset="0"/>
                          <a:cs typeface="Times New Roman" pitchFamily="18" charset="0"/>
                        </a:rPr>
                        <a:t>1 817 355,00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b"/>
                      <a:r>
                        <a:rPr lang="pl-PL" sz="1200" b="0" i="0" u="none" strike="noStrike">
                          <a:latin typeface="Times New Roman" pitchFamily="18" charset="0"/>
                          <a:cs typeface="Times New Roman" pitchFamily="18"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b"/>
                      <a:r>
                        <a:rPr lang="pl-PL" sz="1200" b="0" i="0" u="none" strike="noStrike">
                          <a:latin typeface="Times New Roman" pitchFamily="18" charset="0"/>
                          <a:cs typeface="Times New Roman" pitchFamily="18"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r>
              <a:tr h="200819">
                <a:tc>
                  <a:txBody>
                    <a:bodyPr/>
                    <a:lstStyle/>
                    <a:p>
                      <a:pPr algn="ctr" fontAlgn="b"/>
                      <a:r>
                        <a:rPr lang="pl-PL" sz="1200" b="1" i="0" u="none" strike="noStrike">
                          <a:solidFill>
                            <a:srgbClr val="000000"/>
                          </a:solidFill>
                          <a:latin typeface="Times New Roman" pitchFamily="18" charset="0"/>
                          <a:cs typeface="Times New Roman" pitchFamily="18" charset="0"/>
                        </a:rPr>
                        <a:t>2000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b"/>
                      <a:r>
                        <a:rPr lang="pl-PL" sz="1200" b="0" i="0" u="none" strike="noStrike" dirty="0">
                          <a:latin typeface="Times New Roman" pitchFamily="18" charset="0"/>
                          <a:cs typeface="Times New Roman" pitchFamily="18" charset="0"/>
                        </a:rPr>
                        <a:t>891 666,00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b"/>
                      <a:r>
                        <a:rPr lang="pl-PL" sz="1200" b="0" i="0" u="none" strike="noStrike" dirty="0">
                          <a:latin typeface="Times New Roman" pitchFamily="18" charset="0"/>
                          <a:cs typeface="Times New Roman" pitchFamily="18"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b"/>
                      <a:r>
                        <a:rPr lang="pl-PL" sz="1200" b="0" i="0" u="none" strike="noStrike">
                          <a:latin typeface="Times New Roman" pitchFamily="18" charset="0"/>
                          <a:cs typeface="Times New Roman" pitchFamily="18" charset="0"/>
                        </a:rPr>
                        <a:t>220 000,00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r>
              <a:tr h="200819">
                <a:tc>
                  <a:txBody>
                    <a:bodyPr/>
                    <a:lstStyle/>
                    <a:p>
                      <a:pPr algn="ctr" fontAlgn="b"/>
                      <a:r>
                        <a:rPr lang="pl-PL" sz="1200" b="1" i="0" u="none" strike="noStrike">
                          <a:solidFill>
                            <a:srgbClr val="000000"/>
                          </a:solidFill>
                          <a:latin typeface="Times New Roman" pitchFamily="18" charset="0"/>
                          <a:cs typeface="Times New Roman" pitchFamily="18" charset="0"/>
                        </a:rPr>
                        <a:t>2001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b"/>
                      <a:r>
                        <a:rPr lang="pl-PL" sz="1200" b="0" i="0" u="none" strike="noStrike" dirty="0">
                          <a:latin typeface="Times New Roman" pitchFamily="18" charset="0"/>
                          <a:cs typeface="Times New Roman" pitchFamily="18" charset="0"/>
                        </a:rPr>
                        <a:t>675 461,00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b"/>
                      <a:r>
                        <a:rPr lang="pl-PL" sz="1200" b="0" i="0" u="none" strike="noStrike">
                          <a:latin typeface="Times New Roman" pitchFamily="18" charset="0"/>
                          <a:cs typeface="Times New Roman" pitchFamily="18"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b"/>
                      <a:r>
                        <a:rPr lang="pl-PL" sz="1200" b="0" i="0" u="none" strike="noStrike">
                          <a:latin typeface="Times New Roman" pitchFamily="18" charset="0"/>
                          <a:cs typeface="Times New Roman" pitchFamily="18"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r>
              <a:tr h="200819">
                <a:tc>
                  <a:txBody>
                    <a:bodyPr/>
                    <a:lstStyle/>
                    <a:p>
                      <a:pPr algn="ctr" fontAlgn="b"/>
                      <a:r>
                        <a:rPr lang="pl-PL" sz="1200" b="1" i="0" u="none" strike="noStrike">
                          <a:solidFill>
                            <a:srgbClr val="000000"/>
                          </a:solidFill>
                          <a:latin typeface="Times New Roman" pitchFamily="18" charset="0"/>
                          <a:cs typeface="Times New Roman" pitchFamily="18" charset="0"/>
                        </a:rPr>
                        <a:t>2002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b"/>
                      <a:r>
                        <a:rPr lang="pl-PL" sz="1200" b="0" i="0" u="none" strike="noStrike" dirty="0">
                          <a:latin typeface="Times New Roman" pitchFamily="18" charset="0"/>
                          <a:cs typeface="Times New Roman" pitchFamily="18" charset="0"/>
                        </a:rPr>
                        <a:t>321 197,00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b"/>
                      <a:r>
                        <a:rPr lang="pl-PL" sz="1200" b="0" i="0" u="none" strike="noStrike" dirty="0">
                          <a:latin typeface="Times New Roman" pitchFamily="18" charset="0"/>
                          <a:cs typeface="Times New Roman" pitchFamily="18"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b"/>
                      <a:r>
                        <a:rPr lang="pl-PL" sz="1200" b="0" i="0" u="none" strike="noStrike">
                          <a:latin typeface="Times New Roman" pitchFamily="18" charset="0"/>
                          <a:cs typeface="Times New Roman" pitchFamily="18"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r>
              <a:tr h="200819">
                <a:tc>
                  <a:txBody>
                    <a:bodyPr/>
                    <a:lstStyle/>
                    <a:p>
                      <a:pPr algn="ctr" fontAlgn="b"/>
                      <a:r>
                        <a:rPr lang="pl-PL" sz="1200" b="1" i="0" u="none" strike="noStrike">
                          <a:solidFill>
                            <a:srgbClr val="000000"/>
                          </a:solidFill>
                          <a:latin typeface="Times New Roman" pitchFamily="18" charset="0"/>
                          <a:cs typeface="Times New Roman" pitchFamily="18" charset="0"/>
                        </a:rPr>
                        <a:t>2003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b"/>
                      <a:r>
                        <a:rPr lang="pl-PL" sz="1200" b="0" i="0" u="none" strike="noStrike">
                          <a:latin typeface="Times New Roman" pitchFamily="18" charset="0"/>
                          <a:cs typeface="Times New Roman" pitchFamily="18" charset="0"/>
                        </a:rPr>
                        <a:t>232 948,00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b"/>
                      <a:r>
                        <a:rPr lang="pl-PL" sz="1200" b="0" i="0" u="none" strike="noStrike" dirty="0">
                          <a:latin typeface="Times New Roman" pitchFamily="18" charset="0"/>
                          <a:cs typeface="Times New Roman" pitchFamily="18"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b"/>
                      <a:r>
                        <a:rPr lang="pl-PL" sz="1200" b="0" i="0" u="none" strike="noStrike">
                          <a:latin typeface="Times New Roman" pitchFamily="18" charset="0"/>
                          <a:cs typeface="Times New Roman" pitchFamily="18"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r>
              <a:tr h="200819">
                <a:tc>
                  <a:txBody>
                    <a:bodyPr/>
                    <a:lstStyle/>
                    <a:p>
                      <a:pPr algn="ctr" fontAlgn="b"/>
                      <a:r>
                        <a:rPr lang="pl-PL" sz="1200" b="1" i="0" u="none" strike="noStrike">
                          <a:solidFill>
                            <a:srgbClr val="000000"/>
                          </a:solidFill>
                          <a:latin typeface="Times New Roman" pitchFamily="18" charset="0"/>
                          <a:cs typeface="Times New Roman" pitchFamily="18" charset="0"/>
                        </a:rPr>
                        <a:t>2004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b"/>
                      <a:r>
                        <a:rPr lang="pl-PL" sz="1200" b="0" i="0" u="none" strike="noStrike">
                          <a:latin typeface="Times New Roman" pitchFamily="18" charset="0"/>
                          <a:cs typeface="Times New Roman" pitchFamily="18" charset="0"/>
                        </a:rPr>
                        <a:t>15 726,00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b"/>
                      <a:r>
                        <a:rPr lang="pl-PL" sz="1200" b="0" i="0" u="none" strike="noStrike" dirty="0">
                          <a:latin typeface="Times New Roman" pitchFamily="18" charset="0"/>
                          <a:cs typeface="Times New Roman" pitchFamily="18"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b"/>
                      <a:r>
                        <a:rPr lang="pl-PL" sz="1200" b="0" i="0" u="none" strike="noStrike">
                          <a:latin typeface="Times New Roman" pitchFamily="18" charset="0"/>
                          <a:cs typeface="Times New Roman" pitchFamily="18"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r>
              <a:tr h="200819">
                <a:tc>
                  <a:txBody>
                    <a:bodyPr/>
                    <a:lstStyle/>
                    <a:p>
                      <a:pPr algn="ctr" fontAlgn="b"/>
                      <a:r>
                        <a:rPr lang="pl-PL" sz="1200" b="1" i="0" u="none" strike="noStrike">
                          <a:solidFill>
                            <a:srgbClr val="000000"/>
                          </a:solidFill>
                          <a:latin typeface="Times New Roman" pitchFamily="18" charset="0"/>
                          <a:cs typeface="Times New Roman" pitchFamily="18" charset="0"/>
                        </a:rPr>
                        <a:t>2005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b"/>
                      <a:r>
                        <a:rPr lang="pl-PL" sz="1200" b="0" i="0" u="none" strike="noStrike">
                          <a:latin typeface="Times New Roman" pitchFamily="18" charset="0"/>
                          <a:cs typeface="Times New Roman" pitchFamily="18" charset="0"/>
                        </a:rPr>
                        <a:t>49 605,00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b"/>
                      <a:r>
                        <a:rPr lang="pl-PL" sz="1200" b="0" i="0" u="none" strike="noStrike" dirty="0">
                          <a:latin typeface="Times New Roman" pitchFamily="18" charset="0"/>
                          <a:cs typeface="Times New Roman" pitchFamily="18"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b"/>
                      <a:r>
                        <a:rPr lang="pl-PL" sz="1200" b="0" i="0" u="none" strike="noStrike">
                          <a:latin typeface="Times New Roman" pitchFamily="18" charset="0"/>
                          <a:cs typeface="Times New Roman" pitchFamily="18"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r>
              <a:tr h="200819">
                <a:tc>
                  <a:txBody>
                    <a:bodyPr/>
                    <a:lstStyle/>
                    <a:p>
                      <a:pPr algn="ctr" fontAlgn="b"/>
                      <a:r>
                        <a:rPr lang="pl-PL" sz="1200" b="1" i="0" u="none" strike="noStrike">
                          <a:solidFill>
                            <a:srgbClr val="000000"/>
                          </a:solidFill>
                          <a:latin typeface="Times New Roman" pitchFamily="18" charset="0"/>
                          <a:cs typeface="Times New Roman" pitchFamily="18" charset="0"/>
                        </a:rPr>
                        <a:t>2006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b"/>
                      <a:r>
                        <a:rPr lang="pl-PL" sz="1200" b="0" i="0" u="none" strike="noStrike">
                          <a:latin typeface="Times New Roman" pitchFamily="18" charset="0"/>
                          <a:cs typeface="Times New Roman" pitchFamily="18" charset="0"/>
                        </a:rPr>
                        <a:t>49 532,00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b"/>
                      <a:r>
                        <a:rPr lang="pl-PL" sz="1200" b="0" i="0" u="none" strike="noStrike" dirty="0">
                          <a:latin typeface="Times New Roman" pitchFamily="18" charset="0"/>
                          <a:cs typeface="Times New Roman" pitchFamily="18"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b"/>
                      <a:r>
                        <a:rPr lang="pl-PL" sz="1200" b="0" i="0" u="none" strike="noStrike">
                          <a:latin typeface="Times New Roman" pitchFamily="18" charset="0"/>
                          <a:cs typeface="Times New Roman" pitchFamily="18"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r>
              <a:tr h="200819">
                <a:tc>
                  <a:txBody>
                    <a:bodyPr/>
                    <a:lstStyle/>
                    <a:p>
                      <a:pPr algn="ctr" fontAlgn="b"/>
                      <a:r>
                        <a:rPr lang="pl-PL" sz="1200" b="1" i="0" u="none" strike="noStrike">
                          <a:solidFill>
                            <a:srgbClr val="000000"/>
                          </a:solidFill>
                          <a:latin typeface="Times New Roman" pitchFamily="18" charset="0"/>
                          <a:cs typeface="Times New Roman" pitchFamily="18" charset="0"/>
                        </a:rPr>
                        <a:t>2007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b"/>
                      <a:r>
                        <a:rPr lang="pl-PL" sz="1200" b="0" i="0" u="none" strike="noStrike">
                          <a:latin typeface="Times New Roman" pitchFamily="18" charset="0"/>
                          <a:cs typeface="Times New Roman" pitchFamily="18" charset="0"/>
                        </a:rPr>
                        <a:t>101 327,00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b"/>
                      <a:r>
                        <a:rPr lang="pl-PL" sz="1200" b="0" i="0" u="none" strike="noStrike" dirty="0">
                          <a:latin typeface="Times New Roman" pitchFamily="18" charset="0"/>
                          <a:cs typeface="Times New Roman" pitchFamily="18" charset="0"/>
                        </a:rPr>
                        <a:t>12 000,00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b"/>
                      <a:r>
                        <a:rPr lang="pl-PL" sz="1200" b="0" i="0" u="none" strike="noStrike" dirty="0">
                          <a:latin typeface="Times New Roman" pitchFamily="18" charset="0"/>
                          <a:cs typeface="Times New Roman" pitchFamily="18"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r>
              <a:tr h="200819">
                <a:tc>
                  <a:txBody>
                    <a:bodyPr/>
                    <a:lstStyle/>
                    <a:p>
                      <a:pPr algn="ctr" fontAlgn="b"/>
                      <a:r>
                        <a:rPr lang="pl-PL" sz="1200" b="1" i="0" u="none" strike="noStrike">
                          <a:solidFill>
                            <a:srgbClr val="000000"/>
                          </a:solidFill>
                          <a:latin typeface="Times New Roman" pitchFamily="18" charset="0"/>
                          <a:cs typeface="Times New Roman" pitchFamily="18" charset="0"/>
                        </a:rPr>
                        <a:t>2008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b"/>
                      <a:r>
                        <a:rPr lang="pl-PL" sz="1200" b="0" i="0" u="none" strike="noStrike">
                          <a:latin typeface="Times New Roman" pitchFamily="18" charset="0"/>
                          <a:cs typeface="Times New Roman" pitchFamily="18" charset="0"/>
                        </a:rPr>
                        <a:t>3 130 315,00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b"/>
                      <a:r>
                        <a:rPr lang="pl-PL" sz="1200" b="0" i="0" u="none" strike="noStrike" dirty="0">
                          <a:latin typeface="Times New Roman" pitchFamily="18" charset="0"/>
                          <a:cs typeface="Times New Roman" pitchFamily="18"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b"/>
                      <a:r>
                        <a:rPr lang="pl-PL" sz="1200" b="0" i="0" u="none" strike="noStrike" dirty="0">
                          <a:latin typeface="Times New Roman" pitchFamily="18" charset="0"/>
                          <a:cs typeface="Times New Roman" pitchFamily="18"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r>
              <a:tr h="200819">
                <a:tc>
                  <a:txBody>
                    <a:bodyPr/>
                    <a:lstStyle/>
                    <a:p>
                      <a:pPr algn="ctr" fontAlgn="b"/>
                      <a:r>
                        <a:rPr lang="pl-PL" sz="1200" b="1" i="0" u="none" strike="noStrike">
                          <a:solidFill>
                            <a:srgbClr val="000000"/>
                          </a:solidFill>
                          <a:latin typeface="Times New Roman" pitchFamily="18" charset="0"/>
                          <a:cs typeface="Times New Roman" pitchFamily="18" charset="0"/>
                        </a:rPr>
                        <a:t>2009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b"/>
                      <a:r>
                        <a:rPr lang="pl-PL" sz="1200" b="0" i="0" u="none" strike="noStrike">
                          <a:latin typeface="Times New Roman" pitchFamily="18" charset="0"/>
                          <a:cs typeface="Times New Roman" pitchFamily="18" charset="0"/>
                        </a:rPr>
                        <a:t>2 670 038,00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b"/>
                      <a:r>
                        <a:rPr lang="pl-PL" sz="1200" b="0" i="0" u="none" strike="noStrike" dirty="0">
                          <a:latin typeface="Times New Roman" pitchFamily="18" charset="0"/>
                          <a:cs typeface="Times New Roman" pitchFamily="18"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b"/>
                      <a:r>
                        <a:rPr lang="pl-PL" sz="1200" b="0" i="0" u="none" strike="noStrike" dirty="0">
                          <a:latin typeface="Times New Roman" pitchFamily="18" charset="0"/>
                          <a:cs typeface="Times New Roman" pitchFamily="18"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r>
              <a:tr h="200819">
                <a:tc>
                  <a:txBody>
                    <a:bodyPr/>
                    <a:lstStyle/>
                    <a:p>
                      <a:pPr algn="ctr" fontAlgn="b"/>
                      <a:r>
                        <a:rPr lang="pl-PL" sz="1200" b="1" i="0" u="none" strike="noStrike">
                          <a:solidFill>
                            <a:srgbClr val="000000"/>
                          </a:solidFill>
                          <a:latin typeface="Times New Roman" pitchFamily="18" charset="0"/>
                          <a:cs typeface="Times New Roman" pitchFamily="18" charset="0"/>
                        </a:rPr>
                        <a:t>2010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b"/>
                      <a:r>
                        <a:rPr lang="pl-PL" sz="1200" b="0" i="0" u="none" strike="noStrike">
                          <a:latin typeface="Times New Roman" pitchFamily="18" charset="0"/>
                          <a:cs typeface="Times New Roman" pitchFamily="18" charset="0"/>
                        </a:rPr>
                        <a:t>3 724 846,70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b"/>
                      <a:r>
                        <a:rPr lang="pl-PL" sz="1200" b="0" i="0" u="none" strike="noStrike" dirty="0">
                          <a:latin typeface="Times New Roman" pitchFamily="18" charset="0"/>
                          <a:cs typeface="Times New Roman" pitchFamily="18"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b"/>
                      <a:r>
                        <a:rPr lang="pl-PL" sz="1200" b="0" i="0" u="none" strike="noStrike" dirty="0">
                          <a:latin typeface="Times New Roman" pitchFamily="18" charset="0"/>
                          <a:cs typeface="Times New Roman" pitchFamily="18"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r>
              <a:tr h="200819">
                <a:tc>
                  <a:txBody>
                    <a:bodyPr/>
                    <a:lstStyle/>
                    <a:p>
                      <a:pPr algn="ctr" fontAlgn="b"/>
                      <a:r>
                        <a:rPr lang="pl-PL" sz="1200" b="1" i="0" u="none" strike="noStrike">
                          <a:solidFill>
                            <a:srgbClr val="000000"/>
                          </a:solidFill>
                          <a:latin typeface="Times New Roman" pitchFamily="18" charset="0"/>
                          <a:cs typeface="Times New Roman" pitchFamily="18" charset="0"/>
                        </a:rPr>
                        <a:t>2011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b"/>
                      <a:r>
                        <a:rPr lang="pl-PL" sz="1200" b="0" i="0" u="none" strike="noStrike">
                          <a:latin typeface="Times New Roman" pitchFamily="18" charset="0"/>
                          <a:cs typeface="Times New Roman" pitchFamily="18" charset="0"/>
                        </a:rPr>
                        <a:t>242 098,12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b"/>
                      <a:r>
                        <a:rPr lang="pl-PL" sz="1200" b="0" i="0" u="none" strike="noStrike">
                          <a:latin typeface="Times New Roman" pitchFamily="18" charset="0"/>
                          <a:cs typeface="Times New Roman" pitchFamily="18"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b"/>
                      <a:r>
                        <a:rPr lang="pl-PL" sz="1200" b="0" i="0" u="none" strike="noStrike" dirty="0">
                          <a:latin typeface="Times New Roman" pitchFamily="18" charset="0"/>
                          <a:cs typeface="Times New Roman" pitchFamily="18"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r>
              <a:tr h="200819">
                <a:tc>
                  <a:txBody>
                    <a:bodyPr/>
                    <a:lstStyle/>
                    <a:p>
                      <a:pPr algn="ctr" fontAlgn="b"/>
                      <a:r>
                        <a:rPr lang="pl-PL" sz="1200" b="1" i="0" u="none" strike="noStrike" dirty="0" smtClean="0">
                          <a:solidFill>
                            <a:srgbClr val="000000"/>
                          </a:solidFill>
                          <a:latin typeface="Times New Roman" pitchFamily="18" charset="0"/>
                          <a:cs typeface="Times New Roman" pitchFamily="18" charset="0"/>
                        </a:rPr>
                        <a:t>Razem:</a:t>
                      </a:r>
                      <a:r>
                        <a:rPr lang="pl-PL" sz="1200" b="1" i="0" u="none" strike="noStrike" baseline="0" dirty="0" smtClean="0">
                          <a:solidFill>
                            <a:srgbClr val="000000"/>
                          </a:solidFill>
                          <a:latin typeface="Times New Roman" pitchFamily="18" charset="0"/>
                          <a:cs typeface="Times New Roman" pitchFamily="18" charset="0"/>
                        </a:rPr>
                        <a:t> </a:t>
                      </a:r>
                      <a:endParaRPr lang="pl-PL" sz="1200" b="1" i="0" u="none" strike="noStrike" dirty="0">
                        <a:solidFill>
                          <a:srgbClr val="000000"/>
                        </a:solidFill>
                        <a:latin typeface="Times New Roman" pitchFamily="18" charset="0"/>
                        <a:cs typeface="Times New Roman" pitchFamily="18" charset="0"/>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b"/>
                      <a:r>
                        <a:rPr lang="pl-PL" sz="1200" b="1" i="0" u="none" strike="noStrike" dirty="0" smtClean="0">
                          <a:latin typeface="Times New Roman" pitchFamily="18" charset="0"/>
                          <a:cs typeface="Times New Roman" pitchFamily="18" charset="0"/>
                        </a:rPr>
                        <a:t>15 391 817,82</a:t>
                      </a:r>
                      <a:endParaRPr lang="pl-PL" sz="1200" b="1" i="0" u="none" strike="noStrike" dirty="0">
                        <a:latin typeface="Times New Roman" pitchFamily="18" charset="0"/>
                        <a:cs typeface="Times New Roman" pitchFamily="18" charset="0"/>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b"/>
                      <a:r>
                        <a:rPr lang="pl-PL" sz="1200" b="1" i="0" u="none" strike="noStrike" dirty="0" smtClean="0">
                          <a:latin typeface="Times New Roman" pitchFamily="18" charset="0"/>
                          <a:cs typeface="Times New Roman" pitchFamily="18" charset="0"/>
                        </a:rPr>
                        <a:t>37 000,00</a:t>
                      </a:r>
                      <a:endParaRPr lang="pl-PL" sz="1200" b="1" i="0" u="none" strike="noStrike" dirty="0">
                        <a:latin typeface="Times New Roman" pitchFamily="18" charset="0"/>
                        <a:cs typeface="Times New Roman" pitchFamily="18" charset="0"/>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b"/>
                      <a:r>
                        <a:rPr lang="pl-PL" sz="1200" b="1" i="0" u="none" strike="noStrike" dirty="0" smtClean="0">
                          <a:latin typeface="Times New Roman" pitchFamily="18" charset="0"/>
                          <a:cs typeface="Times New Roman" pitchFamily="18" charset="0"/>
                        </a:rPr>
                        <a:t>220 000,00</a:t>
                      </a:r>
                      <a:endParaRPr lang="pl-PL" sz="1200" b="1" i="0" u="none" strike="noStrike" dirty="0">
                        <a:latin typeface="Times New Roman" pitchFamily="18" charset="0"/>
                        <a:cs typeface="Times New Roman" pitchFamily="18" charset="0"/>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r>
            </a:tbl>
          </a:graphicData>
        </a:graphic>
      </p:graphicFrame>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ytuł 2"/>
          <p:cNvSpPr>
            <a:spLocks noGrp="1"/>
          </p:cNvSpPr>
          <p:nvPr>
            <p:ph type="title"/>
          </p:nvPr>
        </p:nvSpPr>
        <p:spPr>
          <a:xfrm>
            <a:off x="0" y="-99392"/>
            <a:ext cx="9144000" cy="813748"/>
          </a:xfrm>
        </p:spPr>
        <p:txBody>
          <a:bodyPr/>
          <a:lstStyle/>
          <a:p>
            <a:pPr algn="ctr" fontAlgn="auto">
              <a:spcAft>
                <a:spcPts val="0"/>
              </a:spcAft>
              <a:defRPr/>
            </a:pPr>
            <a:r>
              <a:rPr lang="pl-PL" sz="1600" u="sng" dirty="0" smtClean="0">
                <a:solidFill>
                  <a:schemeClr val="tx1"/>
                </a:solidFill>
              </a:rPr>
              <a:t>Oświata i wychowanie, edukacyjna opieka wychowawcza </a:t>
            </a:r>
            <a:r>
              <a:rPr lang="pl-PL" sz="1600" dirty="0" smtClean="0">
                <a:solidFill>
                  <a:schemeClr val="tx1"/>
                </a:solidFill>
              </a:rPr>
              <a:t>– źródła finansowania inwestycji własnych Gminy Miejskiej Chojnice na przestrzeni lat 1998-2011. </a:t>
            </a:r>
            <a:endParaRPr lang="pl-PL" sz="1600" dirty="0">
              <a:solidFill>
                <a:schemeClr val="tx1"/>
              </a:solidFill>
            </a:endParaRPr>
          </a:p>
        </p:txBody>
      </p:sp>
      <p:graphicFrame>
        <p:nvGraphicFramePr>
          <p:cNvPr id="4" name="Symbol zastępczy zawartości 3"/>
          <p:cNvGraphicFramePr>
            <a:graphicFrameLocks noGrp="1"/>
          </p:cNvGraphicFramePr>
          <p:nvPr>
            <p:ph idx="1"/>
          </p:nvPr>
        </p:nvGraphicFramePr>
        <p:xfrm>
          <a:off x="0" y="142852"/>
          <a:ext cx="9144000" cy="6143668"/>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 name="Wykres 4"/>
          <p:cNvGraphicFramePr/>
          <p:nvPr/>
        </p:nvGraphicFramePr>
        <p:xfrm>
          <a:off x="4143372" y="1714488"/>
          <a:ext cx="5715040" cy="428628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ytuł 2"/>
          <p:cNvSpPr>
            <a:spLocks noGrp="1"/>
          </p:cNvSpPr>
          <p:nvPr>
            <p:ph type="title"/>
          </p:nvPr>
        </p:nvSpPr>
        <p:spPr>
          <a:xfrm>
            <a:off x="0" y="-171400"/>
            <a:ext cx="9144000" cy="864096"/>
          </a:xfrm>
        </p:spPr>
        <p:txBody>
          <a:bodyPr/>
          <a:lstStyle/>
          <a:p>
            <a:pPr algn="ctr" fontAlgn="auto">
              <a:spcAft>
                <a:spcPts val="0"/>
              </a:spcAft>
              <a:defRPr/>
            </a:pPr>
            <a:r>
              <a:rPr lang="pl-PL" sz="1600" dirty="0" smtClean="0">
                <a:solidFill>
                  <a:schemeClr val="tx1"/>
                </a:solidFill>
              </a:rPr>
              <a:t>Największe inwestycje w obszarze </a:t>
            </a:r>
            <a:r>
              <a:rPr lang="pl-PL" sz="1600" u="sng" dirty="0" smtClean="0">
                <a:solidFill>
                  <a:schemeClr val="tx1"/>
                </a:solidFill>
              </a:rPr>
              <a:t>oświaty i wychowania oraz edukacyjnej opieki wychowawczej:</a:t>
            </a:r>
            <a:endParaRPr lang="pl-PL" sz="1600" u="sng" dirty="0">
              <a:solidFill>
                <a:schemeClr val="tx1"/>
              </a:solidFill>
            </a:endParaRPr>
          </a:p>
        </p:txBody>
      </p:sp>
      <p:graphicFrame>
        <p:nvGraphicFramePr>
          <p:cNvPr id="4" name="Tabela 3"/>
          <p:cNvGraphicFramePr>
            <a:graphicFrameLocks noGrp="1"/>
          </p:cNvGraphicFramePr>
          <p:nvPr/>
        </p:nvGraphicFramePr>
        <p:xfrm>
          <a:off x="0" y="650875"/>
          <a:ext cx="9144000" cy="4421188"/>
        </p:xfrm>
        <a:graphic>
          <a:graphicData uri="http://schemas.openxmlformats.org/drawingml/2006/table">
            <a:tbl>
              <a:tblPr/>
              <a:tblGrid>
                <a:gridCol w="345001"/>
                <a:gridCol w="4741553"/>
                <a:gridCol w="1203079"/>
                <a:gridCol w="2854367"/>
              </a:tblGrid>
              <a:tr h="720055">
                <a:tc>
                  <a:txBody>
                    <a:bodyPr/>
                    <a:lstStyle/>
                    <a:p>
                      <a:pPr algn="l" fontAlgn="t"/>
                      <a:r>
                        <a:rPr lang="pl-PL" sz="1400" b="1" i="0" u="none" strike="noStrike" dirty="0">
                          <a:latin typeface="Times New Roman"/>
                        </a:rPr>
                        <a:t>Lp.</a:t>
                      </a:r>
                    </a:p>
                  </a:txBody>
                  <a:tcPr marL="5899" marR="5899" marT="589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CCFF"/>
                    </a:solidFill>
                  </a:tcPr>
                </a:tc>
                <a:tc>
                  <a:txBody>
                    <a:bodyPr/>
                    <a:lstStyle/>
                    <a:p>
                      <a:pPr algn="ctr" fontAlgn="t"/>
                      <a:r>
                        <a:rPr lang="pl-PL" sz="1400" b="1" i="0" u="none" strike="noStrike">
                          <a:latin typeface="Times New Roman"/>
                        </a:rPr>
                        <a:t>Nazwa inwestycji</a:t>
                      </a:r>
                    </a:p>
                  </a:txBody>
                  <a:tcPr marL="5899" marR="5899" marT="589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CCFF"/>
                    </a:solidFill>
                  </a:tcPr>
                </a:tc>
                <a:tc>
                  <a:txBody>
                    <a:bodyPr/>
                    <a:lstStyle/>
                    <a:p>
                      <a:pPr algn="l" fontAlgn="t"/>
                      <a:r>
                        <a:rPr lang="pl-PL" sz="1400" b="1" i="0" u="none" strike="noStrike">
                          <a:latin typeface="Times New Roman"/>
                        </a:rPr>
                        <a:t>Okres realizacji</a:t>
                      </a:r>
                    </a:p>
                  </a:txBody>
                  <a:tcPr marL="5899" marR="5899" marT="589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CCFF"/>
                    </a:solidFill>
                  </a:tcPr>
                </a:tc>
                <a:tc>
                  <a:txBody>
                    <a:bodyPr/>
                    <a:lstStyle/>
                    <a:p>
                      <a:pPr algn="l" fontAlgn="t"/>
                      <a:r>
                        <a:rPr lang="pl-PL" sz="1400" b="1" i="0" u="none" strike="noStrike">
                          <a:latin typeface="Times New Roman"/>
                        </a:rPr>
                        <a:t>Wysokość poniesionych nakładów</a:t>
                      </a:r>
                    </a:p>
                  </a:txBody>
                  <a:tcPr marL="5899" marR="5899" marT="589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CCFF"/>
                    </a:solidFill>
                  </a:tcPr>
                </a:tc>
              </a:tr>
              <a:tr h="473637">
                <a:tc>
                  <a:txBody>
                    <a:bodyPr/>
                    <a:lstStyle/>
                    <a:p>
                      <a:pPr algn="l" fontAlgn="t"/>
                      <a:r>
                        <a:rPr lang="pl-PL" sz="1400" b="0" i="0" u="none" strike="noStrike">
                          <a:latin typeface="Times New Roman"/>
                        </a:rPr>
                        <a:t>1.</a:t>
                      </a:r>
                    </a:p>
                  </a:txBody>
                  <a:tcPr marL="5899" marR="5899" marT="589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pl-PL" sz="1400" b="0" i="0" u="none" strike="noStrike" dirty="0">
                          <a:solidFill>
                            <a:srgbClr val="000000"/>
                          </a:solidFill>
                          <a:latin typeface="Times New Roman"/>
                        </a:rPr>
                        <a:t>Modernizacja i remont obiektów </a:t>
                      </a:r>
                      <a:r>
                        <a:rPr lang="pl-PL" sz="1400" b="0" i="0" u="none" strike="noStrike" dirty="0" smtClean="0">
                          <a:solidFill>
                            <a:srgbClr val="000000"/>
                          </a:solidFill>
                          <a:latin typeface="Times New Roman"/>
                        </a:rPr>
                        <a:t>SP</a:t>
                      </a:r>
                      <a:r>
                        <a:rPr lang="pl-PL" sz="1400" b="0" i="0" u="none" strike="noStrike" baseline="0" dirty="0" smtClean="0">
                          <a:solidFill>
                            <a:srgbClr val="000000"/>
                          </a:solidFill>
                          <a:latin typeface="Times New Roman"/>
                        </a:rPr>
                        <a:t> nr </a:t>
                      </a:r>
                      <a:r>
                        <a:rPr lang="pl-PL" sz="1400" b="0" i="0" u="none" strike="noStrike" dirty="0" smtClean="0">
                          <a:solidFill>
                            <a:srgbClr val="000000"/>
                          </a:solidFill>
                          <a:latin typeface="Times New Roman"/>
                        </a:rPr>
                        <a:t>7</a:t>
                      </a:r>
                      <a:endParaRPr lang="pl-PL" sz="1400" b="0" i="0" u="none" strike="noStrike" dirty="0">
                        <a:solidFill>
                          <a:srgbClr val="000000"/>
                        </a:solidFill>
                        <a:latin typeface="Times New Roman"/>
                      </a:endParaRPr>
                    </a:p>
                  </a:txBody>
                  <a:tcPr marL="5899" marR="5899" marT="589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pl-PL" sz="1400" b="0" i="0" u="none" strike="noStrike">
                          <a:solidFill>
                            <a:srgbClr val="000000"/>
                          </a:solidFill>
                          <a:latin typeface="Times New Roman"/>
                        </a:rPr>
                        <a:t>2000</a:t>
                      </a:r>
                    </a:p>
                  </a:txBody>
                  <a:tcPr marL="5899" marR="5899" marT="589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pl-PL" sz="1400" b="0" i="0" u="none" strike="noStrike" dirty="0" smtClean="0">
                          <a:solidFill>
                            <a:srgbClr val="000000"/>
                          </a:solidFill>
                          <a:latin typeface="Times New Roman"/>
                        </a:rPr>
                        <a:t>849.272,00</a:t>
                      </a:r>
                      <a:r>
                        <a:rPr lang="pl-PL" sz="1400" b="0" i="0" u="none" strike="noStrike" baseline="0" dirty="0" smtClean="0">
                          <a:solidFill>
                            <a:srgbClr val="000000"/>
                          </a:solidFill>
                          <a:latin typeface="Times New Roman"/>
                        </a:rPr>
                        <a:t> </a:t>
                      </a:r>
                      <a:r>
                        <a:rPr lang="pl-PL" sz="1400" b="0" i="0" u="none" strike="noStrike" dirty="0" smtClean="0">
                          <a:solidFill>
                            <a:srgbClr val="000000"/>
                          </a:solidFill>
                          <a:latin typeface="Times New Roman"/>
                        </a:rPr>
                        <a:t>zł</a:t>
                      </a:r>
                      <a:endParaRPr lang="pl-PL" sz="1400" b="0" i="0" u="none" strike="noStrike" dirty="0">
                        <a:solidFill>
                          <a:srgbClr val="000000"/>
                        </a:solidFill>
                        <a:latin typeface="Times New Roman"/>
                      </a:endParaRPr>
                    </a:p>
                  </a:txBody>
                  <a:tcPr marL="5899" marR="5899" marT="589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73637">
                <a:tc>
                  <a:txBody>
                    <a:bodyPr/>
                    <a:lstStyle/>
                    <a:p>
                      <a:pPr algn="l" fontAlgn="t"/>
                      <a:r>
                        <a:rPr lang="pl-PL" sz="1400" b="0" i="0" u="none" strike="noStrike">
                          <a:latin typeface="Times New Roman"/>
                        </a:rPr>
                        <a:t>2.</a:t>
                      </a:r>
                    </a:p>
                  </a:txBody>
                  <a:tcPr marL="5899" marR="5899" marT="589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pl-PL" sz="1400" b="0" i="0" u="none" strike="noStrike">
                          <a:latin typeface="Times New Roman"/>
                        </a:rPr>
                        <a:t>Modernizacja dachu SP nr 1</a:t>
                      </a:r>
                    </a:p>
                  </a:txBody>
                  <a:tcPr marL="5899" marR="5899" marT="589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pl-PL" sz="1400" b="0" i="0" u="none" strike="noStrike">
                          <a:solidFill>
                            <a:srgbClr val="000000"/>
                          </a:solidFill>
                          <a:latin typeface="Times New Roman"/>
                        </a:rPr>
                        <a:t>2001-2002</a:t>
                      </a:r>
                    </a:p>
                  </a:txBody>
                  <a:tcPr marL="5899" marR="5899" marT="589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pl-PL" sz="1400" b="0" i="0" u="none" strike="noStrike" dirty="0" smtClean="0">
                          <a:solidFill>
                            <a:srgbClr val="000000"/>
                          </a:solidFill>
                          <a:latin typeface="Times New Roman"/>
                        </a:rPr>
                        <a:t>849.272,00</a:t>
                      </a:r>
                      <a:r>
                        <a:rPr lang="pl-PL" sz="1400" b="0" i="0" u="none" strike="noStrike" baseline="0" dirty="0" smtClean="0">
                          <a:solidFill>
                            <a:srgbClr val="000000"/>
                          </a:solidFill>
                          <a:latin typeface="Times New Roman"/>
                        </a:rPr>
                        <a:t> </a:t>
                      </a:r>
                      <a:r>
                        <a:rPr lang="pl-PL" sz="1400" b="0" i="0" u="none" strike="noStrike" dirty="0" smtClean="0">
                          <a:solidFill>
                            <a:srgbClr val="000000"/>
                          </a:solidFill>
                          <a:latin typeface="Times New Roman"/>
                        </a:rPr>
                        <a:t>zł</a:t>
                      </a:r>
                      <a:endParaRPr lang="pl-PL" sz="1400" b="0" i="0" u="none" strike="noStrike" dirty="0">
                        <a:solidFill>
                          <a:srgbClr val="000000"/>
                        </a:solidFill>
                        <a:latin typeface="Times New Roman"/>
                      </a:endParaRPr>
                    </a:p>
                  </a:txBody>
                  <a:tcPr marL="5899" marR="5899" marT="589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73637">
                <a:tc>
                  <a:txBody>
                    <a:bodyPr/>
                    <a:lstStyle/>
                    <a:p>
                      <a:pPr algn="l" fontAlgn="t"/>
                      <a:r>
                        <a:rPr lang="pl-PL" sz="1400" b="0" i="0" u="none" strike="noStrike">
                          <a:solidFill>
                            <a:srgbClr val="000000"/>
                          </a:solidFill>
                          <a:latin typeface="Times New Roman"/>
                        </a:rPr>
                        <a:t>3.</a:t>
                      </a:r>
                    </a:p>
                  </a:txBody>
                  <a:tcPr marL="5899" marR="5899" marT="589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pl-PL" sz="1400" b="0" i="0" u="none" strike="noStrike">
                          <a:solidFill>
                            <a:srgbClr val="000000"/>
                          </a:solidFill>
                          <a:latin typeface="Times New Roman"/>
                        </a:rPr>
                        <a:t>Modernizacja Szkoły nr 2</a:t>
                      </a:r>
                    </a:p>
                  </a:txBody>
                  <a:tcPr marL="5899" marR="5899" marT="589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pl-PL" sz="1400" b="0" i="0" u="none" strike="noStrike">
                          <a:solidFill>
                            <a:srgbClr val="000000"/>
                          </a:solidFill>
                          <a:latin typeface="Times New Roman"/>
                        </a:rPr>
                        <a:t>2001-2002</a:t>
                      </a:r>
                    </a:p>
                  </a:txBody>
                  <a:tcPr marL="5899" marR="5899" marT="589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pl-PL" sz="1400" b="0" i="0" u="none" strike="noStrike" dirty="0" smtClean="0">
                          <a:solidFill>
                            <a:srgbClr val="000000"/>
                          </a:solidFill>
                          <a:latin typeface="Times New Roman"/>
                        </a:rPr>
                        <a:t>216.676,00</a:t>
                      </a:r>
                      <a:r>
                        <a:rPr lang="pl-PL" sz="1400" b="0" i="0" u="none" strike="noStrike" baseline="0" dirty="0" smtClean="0">
                          <a:solidFill>
                            <a:srgbClr val="000000"/>
                          </a:solidFill>
                          <a:latin typeface="Times New Roman"/>
                        </a:rPr>
                        <a:t> </a:t>
                      </a:r>
                      <a:r>
                        <a:rPr lang="pl-PL" sz="1400" b="0" i="0" u="none" strike="noStrike" dirty="0" smtClean="0">
                          <a:solidFill>
                            <a:srgbClr val="000000"/>
                          </a:solidFill>
                          <a:latin typeface="Times New Roman"/>
                        </a:rPr>
                        <a:t>zł</a:t>
                      </a:r>
                      <a:endParaRPr lang="pl-PL" sz="1400" b="0" i="0" u="none" strike="noStrike" dirty="0">
                        <a:solidFill>
                          <a:srgbClr val="000000"/>
                        </a:solidFill>
                        <a:latin typeface="Times New Roman"/>
                      </a:endParaRPr>
                    </a:p>
                  </a:txBody>
                  <a:tcPr marL="5899" marR="5899" marT="589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73637">
                <a:tc>
                  <a:txBody>
                    <a:bodyPr/>
                    <a:lstStyle/>
                    <a:p>
                      <a:pPr algn="l" fontAlgn="t"/>
                      <a:r>
                        <a:rPr lang="pl-PL" sz="1400" b="0" i="0" u="none" strike="noStrike">
                          <a:solidFill>
                            <a:srgbClr val="000000"/>
                          </a:solidFill>
                          <a:latin typeface="Times New Roman"/>
                        </a:rPr>
                        <a:t>4.</a:t>
                      </a:r>
                    </a:p>
                  </a:txBody>
                  <a:tcPr marL="5899" marR="5899" marT="589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pl-PL" sz="1400" b="0" i="0" u="none" strike="noStrike">
                          <a:solidFill>
                            <a:srgbClr val="000000"/>
                          </a:solidFill>
                          <a:latin typeface="Times New Roman"/>
                        </a:rPr>
                        <a:t>Wykonanie termomodernizacji budynku Gimnazjum nr 1</a:t>
                      </a:r>
                    </a:p>
                  </a:txBody>
                  <a:tcPr marL="5899" marR="5899" marT="589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pl-PL" sz="1400" b="0" i="0" u="none" strike="noStrike">
                          <a:solidFill>
                            <a:srgbClr val="000000"/>
                          </a:solidFill>
                          <a:latin typeface="Times New Roman"/>
                        </a:rPr>
                        <a:t>2008</a:t>
                      </a:r>
                    </a:p>
                  </a:txBody>
                  <a:tcPr marL="5899" marR="5899" marT="589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pl-PL" sz="1400" b="0" i="0" u="none" strike="noStrike" dirty="0" smtClean="0">
                          <a:solidFill>
                            <a:srgbClr val="000000"/>
                          </a:solidFill>
                          <a:latin typeface="Times New Roman"/>
                        </a:rPr>
                        <a:t>1.715.176,96</a:t>
                      </a:r>
                      <a:r>
                        <a:rPr lang="pl-PL" sz="1400" b="0" i="0" u="none" strike="noStrike" baseline="0" dirty="0" smtClean="0">
                          <a:solidFill>
                            <a:srgbClr val="000000"/>
                          </a:solidFill>
                          <a:latin typeface="Times New Roman"/>
                        </a:rPr>
                        <a:t> </a:t>
                      </a:r>
                      <a:r>
                        <a:rPr lang="pl-PL" sz="1400" b="0" i="0" u="none" strike="noStrike" dirty="0" smtClean="0">
                          <a:solidFill>
                            <a:srgbClr val="000000"/>
                          </a:solidFill>
                          <a:latin typeface="Times New Roman"/>
                        </a:rPr>
                        <a:t>zł</a:t>
                      </a:r>
                      <a:endParaRPr lang="pl-PL" sz="1400" b="0" i="0" u="none" strike="noStrike" dirty="0">
                        <a:solidFill>
                          <a:srgbClr val="000000"/>
                        </a:solidFill>
                        <a:latin typeface="Times New Roman"/>
                      </a:endParaRPr>
                    </a:p>
                  </a:txBody>
                  <a:tcPr marL="5899" marR="5899" marT="589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73637">
                <a:tc>
                  <a:txBody>
                    <a:bodyPr/>
                    <a:lstStyle/>
                    <a:p>
                      <a:pPr algn="l" fontAlgn="t"/>
                      <a:r>
                        <a:rPr lang="pl-PL" sz="1400" b="0" i="0" u="none" strike="noStrike">
                          <a:solidFill>
                            <a:srgbClr val="000000"/>
                          </a:solidFill>
                          <a:latin typeface="Times New Roman"/>
                        </a:rPr>
                        <a:t>5.</a:t>
                      </a:r>
                    </a:p>
                  </a:txBody>
                  <a:tcPr marL="5899" marR="5899" marT="589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pl-PL" sz="1400" b="0" i="0" u="none" strike="noStrike">
                          <a:solidFill>
                            <a:srgbClr val="000000"/>
                          </a:solidFill>
                          <a:latin typeface="Times New Roman"/>
                        </a:rPr>
                        <a:t>Budowa ogrodzenia wokół boiska Gimnazjum nr 2 oraz Szkoły Podstawowej nr 1</a:t>
                      </a:r>
                    </a:p>
                  </a:txBody>
                  <a:tcPr marL="5899" marR="5899" marT="589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pl-PL" sz="1400" b="0" i="0" u="none" strike="noStrike">
                          <a:solidFill>
                            <a:srgbClr val="000000"/>
                          </a:solidFill>
                          <a:latin typeface="Times New Roman"/>
                        </a:rPr>
                        <a:t>2008</a:t>
                      </a:r>
                    </a:p>
                  </a:txBody>
                  <a:tcPr marL="5899" marR="5899" marT="589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pl-PL" sz="1400" b="0" i="0" u="none" strike="noStrike" dirty="0" smtClean="0">
                          <a:solidFill>
                            <a:srgbClr val="000000"/>
                          </a:solidFill>
                          <a:latin typeface="Times New Roman"/>
                        </a:rPr>
                        <a:t>650.272,47</a:t>
                      </a:r>
                      <a:r>
                        <a:rPr lang="pl-PL" sz="1400" b="0" i="0" u="none" strike="noStrike" baseline="0" dirty="0" smtClean="0">
                          <a:solidFill>
                            <a:srgbClr val="000000"/>
                          </a:solidFill>
                          <a:latin typeface="Times New Roman"/>
                        </a:rPr>
                        <a:t> </a:t>
                      </a:r>
                      <a:r>
                        <a:rPr lang="pl-PL" sz="1400" b="0" i="0" u="none" strike="noStrike" dirty="0" smtClean="0">
                          <a:solidFill>
                            <a:srgbClr val="000000"/>
                          </a:solidFill>
                          <a:latin typeface="Times New Roman"/>
                        </a:rPr>
                        <a:t>zł</a:t>
                      </a:r>
                      <a:endParaRPr lang="pl-PL" sz="1400" b="0" i="0" u="none" strike="noStrike" dirty="0">
                        <a:solidFill>
                          <a:srgbClr val="000000"/>
                        </a:solidFill>
                        <a:latin typeface="Times New Roman"/>
                      </a:endParaRPr>
                    </a:p>
                  </a:txBody>
                  <a:tcPr marL="5899" marR="5899" marT="589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73637">
                <a:tc>
                  <a:txBody>
                    <a:bodyPr/>
                    <a:lstStyle/>
                    <a:p>
                      <a:pPr algn="l" fontAlgn="t"/>
                      <a:r>
                        <a:rPr lang="pl-PL" sz="1400" b="0" i="0" u="none" strike="noStrike">
                          <a:solidFill>
                            <a:srgbClr val="000000"/>
                          </a:solidFill>
                          <a:latin typeface="Times New Roman"/>
                        </a:rPr>
                        <a:t>6.</a:t>
                      </a:r>
                    </a:p>
                  </a:txBody>
                  <a:tcPr marL="5899" marR="5899" marT="589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pl-PL" sz="1400" b="0" i="0" u="none" strike="noStrike">
                          <a:solidFill>
                            <a:srgbClr val="000000"/>
                          </a:solidFill>
                          <a:latin typeface="Times New Roman"/>
                        </a:rPr>
                        <a:t>Budowa sali gimnastycznej przy Zespole Szkół nr 7</a:t>
                      </a:r>
                    </a:p>
                  </a:txBody>
                  <a:tcPr marL="5899" marR="5899" marT="589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pl-PL" sz="1400" b="0" i="0" u="none" strike="noStrike">
                          <a:solidFill>
                            <a:srgbClr val="000000"/>
                          </a:solidFill>
                          <a:latin typeface="Times New Roman"/>
                        </a:rPr>
                        <a:t>2009-2010</a:t>
                      </a:r>
                    </a:p>
                  </a:txBody>
                  <a:tcPr marL="5899" marR="5899" marT="589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pl-PL" sz="1400" b="0" i="0" u="none" strike="noStrike" dirty="0" smtClean="0">
                          <a:solidFill>
                            <a:srgbClr val="000000"/>
                          </a:solidFill>
                          <a:latin typeface="Times New Roman"/>
                        </a:rPr>
                        <a:t>5.274.033,98</a:t>
                      </a:r>
                      <a:r>
                        <a:rPr lang="pl-PL" sz="1400" b="0" i="0" u="none" strike="noStrike" baseline="0" dirty="0" smtClean="0">
                          <a:solidFill>
                            <a:srgbClr val="000000"/>
                          </a:solidFill>
                          <a:latin typeface="Times New Roman"/>
                        </a:rPr>
                        <a:t> </a:t>
                      </a:r>
                      <a:r>
                        <a:rPr lang="pl-PL" sz="1400" b="0" i="0" u="none" strike="noStrike" dirty="0" smtClean="0">
                          <a:solidFill>
                            <a:srgbClr val="000000"/>
                          </a:solidFill>
                          <a:latin typeface="Times New Roman"/>
                        </a:rPr>
                        <a:t>zł</a:t>
                      </a:r>
                      <a:endParaRPr lang="pl-PL" sz="1400" b="0" i="0" u="none" strike="noStrike" dirty="0">
                        <a:solidFill>
                          <a:srgbClr val="000000"/>
                        </a:solidFill>
                        <a:latin typeface="Times New Roman"/>
                      </a:endParaRPr>
                    </a:p>
                  </a:txBody>
                  <a:tcPr marL="5899" marR="5899" marT="589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859312">
                <a:tc>
                  <a:txBody>
                    <a:bodyPr/>
                    <a:lstStyle/>
                    <a:p>
                      <a:pPr algn="l" fontAlgn="t"/>
                      <a:r>
                        <a:rPr lang="pl-PL" sz="1400" b="0" i="0" u="none" strike="noStrike">
                          <a:solidFill>
                            <a:srgbClr val="000000"/>
                          </a:solidFill>
                          <a:latin typeface="Times New Roman"/>
                        </a:rPr>
                        <a:t>7.</a:t>
                      </a:r>
                    </a:p>
                  </a:txBody>
                  <a:tcPr marL="5899" marR="5899" marT="589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r>
                        <a:rPr lang="pl-PL" sz="1400" b="0" i="0" u="none" strike="noStrike">
                          <a:solidFill>
                            <a:srgbClr val="000000"/>
                          </a:solidFill>
                          <a:latin typeface="Times New Roman"/>
                        </a:rPr>
                        <a:t>Budowa placów zabaw w ramach Programu Radosna Szkoła przy Szkołach Podstawowych nr 1, 3 i 7 w Chojnicach.</a:t>
                      </a:r>
                    </a:p>
                  </a:txBody>
                  <a:tcPr marL="5899" marR="5899" marT="589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r>
                        <a:rPr lang="pl-PL" sz="1400" b="0" i="0" u="none" strike="noStrike">
                          <a:solidFill>
                            <a:srgbClr val="000000"/>
                          </a:solidFill>
                          <a:latin typeface="Times New Roman"/>
                        </a:rPr>
                        <a:t>2010</a:t>
                      </a:r>
                    </a:p>
                  </a:txBody>
                  <a:tcPr marL="5899" marR="5899" marT="589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pl-PL" sz="1400" b="0" i="0" u="none" strike="noStrike" dirty="0" smtClean="0">
                          <a:solidFill>
                            <a:srgbClr val="000000"/>
                          </a:solidFill>
                          <a:latin typeface="Times New Roman"/>
                        </a:rPr>
                        <a:t>547.160,48</a:t>
                      </a:r>
                      <a:r>
                        <a:rPr lang="pl-PL" sz="1400" b="0" i="0" u="none" strike="noStrike" baseline="0" dirty="0" smtClean="0">
                          <a:solidFill>
                            <a:srgbClr val="000000"/>
                          </a:solidFill>
                          <a:latin typeface="Times New Roman"/>
                        </a:rPr>
                        <a:t> </a:t>
                      </a:r>
                      <a:r>
                        <a:rPr lang="pl-PL" sz="1400" b="0" i="0" u="none" strike="noStrike" dirty="0" smtClean="0">
                          <a:solidFill>
                            <a:srgbClr val="000000"/>
                          </a:solidFill>
                          <a:latin typeface="Times New Roman"/>
                        </a:rPr>
                        <a:t>zł </a:t>
                      </a:r>
                      <a:br>
                        <a:rPr lang="pl-PL" sz="1400" b="0" i="0" u="none" strike="noStrike" dirty="0" smtClean="0">
                          <a:solidFill>
                            <a:srgbClr val="000000"/>
                          </a:solidFill>
                          <a:latin typeface="Times New Roman"/>
                        </a:rPr>
                      </a:br>
                      <a:r>
                        <a:rPr lang="pl-PL" sz="1400" b="0" i="0" u="none" strike="noStrike" dirty="0" smtClean="0">
                          <a:solidFill>
                            <a:srgbClr val="000000"/>
                          </a:solidFill>
                          <a:latin typeface="Times New Roman"/>
                        </a:rPr>
                        <a:t>w tym:</a:t>
                      </a:r>
                      <a:br>
                        <a:rPr lang="pl-PL" sz="1400" b="0" i="0" u="none" strike="noStrike" dirty="0" smtClean="0">
                          <a:solidFill>
                            <a:srgbClr val="000000"/>
                          </a:solidFill>
                          <a:latin typeface="Times New Roman"/>
                        </a:rPr>
                      </a:br>
                      <a:r>
                        <a:rPr lang="pl-PL" sz="1400" b="0" i="0" u="none" strike="noStrike" dirty="0" smtClean="0">
                          <a:solidFill>
                            <a:srgbClr val="000000"/>
                          </a:solidFill>
                          <a:latin typeface="Times New Roman"/>
                        </a:rPr>
                        <a:t>MEN: 201.235,89</a:t>
                      </a:r>
                      <a:r>
                        <a:rPr lang="pl-PL" sz="1400" b="0" i="0" u="none" strike="noStrike" baseline="0" dirty="0" smtClean="0">
                          <a:solidFill>
                            <a:srgbClr val="000000"/>
                          </a:solidFill>
                          <a:latin typeface="Times New Roman"/>
                        </a:rPr>
                        <a:t> </a:t>
                      </a:r>
                      <a:r>
                        <a:rPr lang="pl-PL" sz="1400" b="0" i="0" u="none" strike="noStrike" dirty="0" smtClean="0">
                          <a:solidFill>
                            <a:srgbClr val="000000"/>
                          </a:solidFill>
                          <a:latin typeface="Times New Roman"/>
                        </a:rPr>
                        <a:t>zł</a:t>
                      </a:r>
                    </a:p>
                    <a:p>
                      <a:pPr algn="l" fontAlgn="b"/>
                      <a:r>
                        <a:rPr lang="pl-PL" sz="1400" b="0" i="0" u="none" strike="noStrike" dirty="0" smtClean="0">
                          <a:solidFill>
                            <a:srgbClr val="000000"/>
                          </a:solidFill>
                          <a:latin typeface="Times New Roman"/>
                        </a:rPr>
                        <a:t> </a:t>
                      </a:r>
                      <a:endParaRPr lang="pl-PL" sz="1400" b="0" i="0" u="none" strike="noStrike" dirty="0">
                        <a:solidFill>
                          <a:srgbClr val="000000"/>
                        </a:solidFill>
                        <a:latin typeface="Times New Roman"/>
                      </a:endParaRPr>
                    </a:p>
                  </a:txBody>
                  <a:tcPr marL="5899" marR="5899" marT="589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ytuł 2"/>
          <p:cNvSpPr>
            <a:spLocks noGrp="1"/>
          </p:cNvSpPr>
          <p:nvPr>
            <p:ph type="title"/>
          </p:nvPr>
        </p:nvSpPr>
        <p:spPr>
          <a:xfrm>
            <a:off x="0" y="-171400"/>
            <a:ext cx="9144000" cy="1028632"/>
          </a:xfrm>
        </p:spPr>
        <p:txBody>
          <a:bodyPr/>
          <a:lstStyle/>
          <a:p>
            <a:pPr algn="ctr" fontAlgn="auto">
              <a:spcAft>
                <a:spcPts val="0"/>
              </a:spcAft>
              <a:defRPr/>
            </a:pPr>
            <a:r>
              <a:rPr lang="pl-PL" sz="1800" u="sng" dirty="0" smtClean="0">
                <a:solidFill>
                  <a:schemeClr val="tx1"/>
                </a:solidFill>
              </a:rPr>
              <a:t>Kultura i ochrona dziedzictwa narodowego </a:t>
            </a:r>
            <a:r>
              <a:rPr lang="pl-PL" sz="1800" dirty="0" smtClean="0">
                <a:solidFill>
                  <a:schemeClr val="tx1"/>
                </a:solidFill>
              </a:rPr>
              <a:t>– wydatki majątkowe Gminy Miejskiej Chojnice na przestrzeni lat 1998-2011.  </a:t>
            </a:r>
            <a:endParaRPr lang="pl-PL" sz="1800" dirty="0">
              <a:solidFill>
                <a:schemeClr val="tx1"/>
              </a:solidFill>
            </a:endParaRPr>
          </a:p>
        </p:txBody>
      </p:sp>
      <p:graphicFrame>
        <p:nvGraphicFramePr>
          <p:cNvPr id="4" name="Tabela 3"/>
          <p:cNvGraphicFramePr>
            <a:graphicFrameLocks noGrp="1"/>
          </p:cNvGraphicFramePr>
          <p:nvPr/>
        </p:nvGraphicFramePr>
        <p:xfrm>
          <a:off x="857250" y="4000500"/>
          <a:ext cx="7602538" cy="2857500"/>
        </p:xfrm>
        <a:graphic>
          <a:graphicData uri="http://schemas.openxmlformats.org/drawingml/2006/table">
            <a:tbl>
              <a:tblPr/>
              <a:tblGrid>
                <a:gridCol w="1452423"/>
                <a:gridCol w="2814074"/>
                <a:gridCol w="3336041"/>
              </a:tblGrid>
              <a:tr h="178594">
                <a:tc>
                  <a:txBody>
                    <a:bodyPr/>
                    <a:lstStyle/>
                    <a:p>
                      <a:pPr algn="ctr" fontAlgn="b"/>
                      <a:r>
                        <a:rPr lang="pl-PL" sz="1100" b="1" i="0" u="none" strike="noStrike" dirty="0">
                          <a:latin typeface="Times New Roman" pitchFamily="18" charset="0"/>
                          <a:cs typeface="Times New Roman" pitchFamily="18"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EF3"/>
                    </a:solidFill>
                  </a:tcPr>
                </a:tc>
                <a:tc>
                  <a:txBody>
                    <a:bodyPr/>
                    <a:lstStyle/>
                    <a:p>
                      <a:pPr algn="ctr" fontAlgn="b"/>
                      <a:r>
                        <a:rPr lang="pl-PL" sz="1100" b="1" i="0" u="none" strike="noStrike">
                          <a:latin typeface="Times New Roman" pitchFamily="18" charset="0"/>
                          <a:cs typeface="Times New Roman" pitchFamily="18" charset="0"/>
                        </a:rPr>
                        <a:t>inwestycje własne</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EF3"/>
                    </a:solidFill>
                  </a:tcPr>
                </a:tc>
                <a:tc>
                  <a:txBody>
                    <a:bodyPr/>
                    <a:lstStyle/>
                    <a:p>
                      <a:pPr algn="ctr" fontAlgn="b"/>
                      <a:r>
                        <a:rPr lang="pl-PL" sz="1100" b="1" i="0" u="none" strike="noStrike">
                          <a:latin typeface="Times New Roman" pitchFamily="18" charset="0"/>
                          <a:cs typeface="Times New Roman" pitchFamily="18" charset="0"/>
                        </a:rPr>
                        <a:t>inwestycje obce</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EF3"/>
                    </a:solidFill>
                  </a:tcPr>
                </a:tc>
              </a:tr>
              <a:tr h="178594">
                <a:tc>
                  <a:txBody>
                    <a:bodyPr/>
                    <a:lstStyle/>
                    <a:p>
                      <a:pPr algn="ctr" fontAlgn="b"/>
                      <a:r>
                        <a:rPr lang="pl-PL" sz="1100" b="1" i="0" u="none" strike="noStrike" dirty="0">
                          <a:solidFill>
                            <a:srgbClr val="000000"/>
                          </a:solidFill>
                          <a:latin typeface="Times New Roman" pitchFamily="18" charset="0"/>
                          <a:cs typeface="Times New Roman" pitchFamily="18" charset="0"/>
                        </a:rPr>
                        <a:t>1998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EF3"/>
                    </a:solidFill>
                  </a:tcPr>
                </a:tc>
                <a:tc>
                  <a:txBody>
                    <a:bodyPr/>
                    <a:lstStyle/>
                    <a:p>
                      <a:pPr algn="ctr" fontAlgn="b"/>
                      <a:r>
                        <a:rPr lang="pl-PL" sz="1100" b="0" i="0" u="none" strike="noStrike" dirty="0">
                          <a:latin typeface="Times New Roman" pitchFamily="18" charset="0"/>
                          <a:cs typeface="Times New Roman" pitchFamily="18" charset="0"/>
                        </a:rPr>
                        <a:t>39 651,00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EF3"/>
                    </a:solidFill>
                  </a:tcPr>
                </a:tc>
                <a:tc>
                  <a:txBody>
                    <a:bodyPr/>
                    <a:lstStyle/>
                    <a:p>
                      <a:pPr algn="ctr" fontAlgn="b"/>
                      <a:r>
                        <a:rPr lang="pl-PL" sz="1100" b="0" i="0" u="none" strike="noStrike">
                          <a:latin typeface="Times New Roman" pitchFamily="18" charset="0"/>
                          <a:cs typeface="Times New Roman" pitchFamily="18"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EF3"/>
                    </a:solidFill>
                  </a:tcPr>
                </a:tc>
              </a:tr>
              <a:tr h="178594">
                <a:tc>
                  <a:txBody>
                    <a:bodyPr/>
                    <a:lstStyle/>
                    <a:p>
                      <a:pPr algn="ctr" fontAlgn="b"/>
                      <a:r>
                        <a:rPr lang="pl-PL" sz="1100" b="1" i="0" u="none" strike="noStrike">
                          <a:solidFill>
                            <a:srgbClr val="000000"/>
                          </a:solidFill>
                          <a:latin typeface="Times New Roman" pitchFamily="18" charset="0"/>
                          <a:cs typeface="Times New Roman" pitchFamily="18" charset="0"/>
                        </a:rPr>
                        <a:t>1999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EF3"/>
                    </a:solidFill>
                  </a:tcPr>
                </a:tc>
                <a:tc>
                  <a:txBody>
                    <a:bodyPr/>
                    <a:lstStyle/>
                    <a:p>
                      <a:pPr algn="ctr" fontAlgn="b"/>
                      <a:r>
                        <a:rPr lang="pl-PL" sz="1100" b="0" i="0" u="none" strike="noStrike" dirty="0">
                          <a:latin typeface="Times New Roman" pitchFamily="18" charset="0"/>
                          <a:cs typeface="Times New Roman" pitchFamily="18" charset="0"/>
                        </a:rPr>
                        <a:t>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EF3"/>
                    </a:solidFill>
                  </a:tcPr>
                </a:tc>
                <a:tc>
                  <a:txBody>
                    <a:bodyPr/>
                    <a:lstStyle/>
                    <a:p>
                      <a:pPr algn="ctr" fontAlgn="b"/>
                      <a:r>
                        <a:rPr lang="pl-PL" sz="1100" b="0" i="0" u="none" strike="noStrike">
                          <a:latin typeface="Times New Roman" pitchFamily="18" charset="0"/>
                          <a:cs typeface="Times New Roman" pitchFamily="18"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EF3"/>
                    </a:solidFill>
                  </a:tcPr>
                </a:tc>
              </a:tr>
              <a:tr h="178594">
                <a:tc>
                  <a:txBody>
                    <a:bodyPr/>
                    <a:lstStyle/>
                    <a:p>
                      <a:pPr algn="ctr" fontAlgn="b"/>
                      <a:r>
                        <a:rPr lang="pl-PL" sz="1100" b="1" i="0" u="none" strike="noStrike">
                          <a:solidFill>
                            <a:srgbClr val="000000"/>
                          </a:solidFill>
                          <a:latin typeface="Times New Roman" pitchFamily="18" charset="0"/>
                          <a:cs typeface="Times New Roman" pitchFamily="18" charset="0"/>
                        </a:rPr>
                        <a:t>2000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EF3"/>
                    </a:solidFill>
                  </a:tcPr>
                </a:tc>
                <a:tc>
                  <a:txBody>
                    <a:bodyPr/>
                    <a:lstStyle/>
                    <a:p>
                      <a:pPr algn="ctr" fontAlgn="b"/>
                      <a:r>
                        <a:rPr lang="pl-PL" sz="1100" b="0" i="0" u="none" strike="noStrike" dirty="0">
                          <a:latin typeface="Times New Roman" pitchFamily="18" charset="0"/>
                          <a:cs typeface="Times New Roman" pitchFamily="18" charset="0"/>
                        </a:rPr>
                        <a:t>1 338 588,00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EF3"/>
                    </a:solidFill>
                  </a:tcPr>
                </a:tc>
                <a:tc>
                  <a:txBody>
                    <a:bodyPr/>
                    <a:lstStyle/>
                    <a:p>
                      <a:pPr algn="ctr" fontAlgn="b"/>
                      <a:r>
                        <a:rPr lang="pl-PL" sz="1100" b="0" i="0" u="none" strike="noStrike">
                          <a:latin typeface="Times New Roman" pitchFamily="18" charset="0"/>
                          <a:cs typeface="Times New Roman" pitchFamily="18"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EF3"/>
                    </a:solidFill>
                  </a:tcPr>
                </a:tc>
              </a:tr>
              <a:tr h="178594">
                <a:tc>
                  <a:txBody>
                    <a:bodyPr/>
                    <a:lstStyle/>
                    <a:p>
                      <a:pPr algn="ctr" fontAlgn="b"/>
                      <a:r>
                        <a:rPr lang="pl-PL" sz="1100" b="1" i="0" u="none" strike="noStrike">
                          <a:solidFill>
                            <a:srgbClr val="000000"/>
                          </a:solidFill>
                          <a:latin typeface="Times New Roman" pitchFamily="18" charset="0"/>
                          <a:cs typeface="Times New Roman" pitchFamily="18" charset="0"/>
                        </a:rPr>
                        <a:t>2001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EF3"/>
                    </a:solidFill>
                  </a:tcPr>
                </a:tc>
                <a:tc>
                  <a:txBody>
                    <a:bodyPr/>
                    <a:lstStyle/>
                    <a:p>
                      <a:pPr algn="ctr" fontAlgn="b"/>
                      <a:r>
                        <a:rPr lang="pl-PL" sz="1100" b="0" i="0" u="none" strike="noStrike" dirty="0">
                          <a:latin typeface="Times New Roman" pitchFamily="18" charset="0"/>
                          <a:cs typeface="Times New Roman" pitchFamily="18" charset="0"/>
                        </a:rPr>
                        <a:t>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EF3"/>
                    </a:solidFill>
                  </a:tcPr>
                </a:tc>
                <a:tc>
                  <a:txBody>
                    <a:bodyPr/>
                    <a:lstStyle/>
                    <a:p>
                      <a:pPr algn="ctr" fontAlgn="b"/>
                      <a:r>
                        <a:rPr lang="pl-PL" sz="1100" b="0" i="0" u="none" strike="noStrike">
                          <a:latin typeface="Times New Roman" pitchFamily="18" charset="0"/>
                          <a:cs typeface="Times New Roman" pitchFamily="18"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EF3"/>
                    </a:solidFill>
                  </a:tcPr>
                </a:tc>
              </a:tr>
              <a:tr h="178594">
                <a:tc>
                  <a:txBody>
                    <a:bodyPr/>
                    <a:lstStyle/>
                    <a:p>
                      <a:pPr algn="ctr" fontAlgn="b"/>
                      <a:r>
                        <a:rPr lang="pl-PL" sz="1100" b="1" i="0" u="none" strike="noStrike">
                          <a:solidFill>
                            <a:srgbClr val="000000"/>
                          </a:solidFill>
                          <a:latin typeface="Times New Roman" pitchFamily="18" charset="0"/>
                          <a:cs typeface="Times New Roman" pitchFamily="18" charset="0"/>
                        </a:rPr>
                        <a:t>2002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EF3"/>
                    </a:solidFill>
                  </a:tcPr>
                </a:tc>
                <a:tc>
                  <a:txBody>
                    <a:bodyPr/>
                    <a:lstStyle/>
                    <a:p>
                      <a:pPr algn="ctr" fontAlgn="b"/>
                      <a:r>
                        <a:rPr lang="pl-PL" sz="1100" b="0" i="0" u="none" strike="noStrike" dirty="0">
                          <a:latin typeface="Times New Roman" pitchFamily="18" charset="0"/>
                          <a:cs typeface="Times New Roman" pitchFamily="18" charset="0"/>
                        </a:rPr>
                        <a:t>8 660,00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EF3"/>
                    </a:solidFill>
                  </a:tcPr>
                </a:tc>
                <a:tc>
                  <a:txBody>
                    <a:bodyPr/>
                    <a:lstStyle/>
                    <a:p>
                      <a:pPr algn="ctr" fontAlgn="b"/>
                      <a:r>
                        <a:rPr lang="pl-PL" sz="1100" b="0" i="0" u="none" strike="noStrike">
                          <a:latin typeface="Times New Roman" pitchFamily="18" charset="0"/>
                          <a:cs typeface="Times New Roman" pitchFamily="18"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EF3"/>
                    </a:solidFill>
                  </a:tcPr>
                </a:tc>
              </a:tr>
              <a:tr h="178594">
                <a:tc>
                  <a:txBody>
                    <a:bodyPr/>
                    <a:lstStyle/>
                    <a:p>
                      <a:pPr algn="ctr" fontAlgn="b"/>
                      <a:r>
                        <a:rPr lang="pl-PL" sz="1100" b="1" i="0" u="none" strike="noStrike">
                          <a:solidFill>
                            <a:srgbClr val="000000"/>
                          </a:solidFill>
                          <a:latin typeface="Times New Roman" pitchFamily="18" charset="0"/>
                          <a:cs typeface="Times New Roman" pitchFamily="18" charset="0"/>
                        </a:rPr>
                        <a:t>2003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EF3"/>
                    </a:solidFill>
                  </a:tcPr>
                </a:tc>
                <a:tc>
                  <a:txBody>
                    <a:bodyPr/>
                    <a:lstStyle/>
                    <a:p>
                      <a:pPr algn="ctr" fontAlgn="b"/>
                      <a:r>
                        <a:rPr lang="pl-PL" sz="1100" b="0" i="0" u="none" strike="noStrike" dirty="0">
                          <a:latin typeface="Times New Roman" pitchFamily="18" charset="0"/>
                          <a:cs typeface="Times New Roman" pitchFamily="18" charset="0"/>
                        </a:rPr>
                        <a:t>38 500,00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EF3"/>
                    </a:solidFill>
                  </a:tcPr>
                </a:tc>
                <a:tc>
                  <a:txBody>
                    <a:bodyPr/>
                    <a:lstStyle/>
                    <a:p>
                      <a:pPr algn="ctr" fontAlgn="b"/>
                      <a:r>
                        <a:rPr lang="pl-PL" sz="1100" b="0" i="0" u="none" strike="noStrike" dirty="0">
                          <a:latin typeface="Times New Roman" pitchFamily="18" charset="0"/>
                          <a:cs typeface="Times New Roman" pitchFamily="18"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EF3"/>
                    </a:solidFill>
                  </a:tcPr>
                </a:tc>
              </a:tr>
              <a:tr h="178594">
                <a:tc>
                  <a:txBody>
                    <a:bodyPr/>
                    <a:lstStyle/>
                    <a:p>
                      <a:pPr algn="ctr" fontAlgn="b"/>
                      <a:r>
                        <a:rPr lang="pl-PL" sz="1100" b="1" i="0" u="none" strike="noStrike">
                          <a:solidFill>
                            <a:srgbClr val="000000"/>
                          </a:solidFill>
                          <a:latin typeface="Times New Roman" pitchFamily="18" charset="0"/>
                          <a:cs typeface="Times New Roman" pitchFamily="18" charset="0"/>
                        </a:rPr>
                        <a:t>2004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EF3"/>
                    </a:solidFill>
                  </a:tcPr>
                </a:tc>
                <a:tc>
                  <a:txBody>
                    <a:bodyPr/>
                    <a:lstStyle/>
                    <a:p>
                      <a:pPr algn="ctr" fontAlgn="b"/>
                      <a:r>
                        <a:rPr lang="pl-PL" sz="1100" b="0" i="0" u="none" strike="noStrike">
                          <a:latin typeface="Times New Roman" pitchFamily="18" charset="0"/>
                          <a:cs typeface="Times New Roman" pitchFamily="18" charset="0"/>
                        </a:rPr>
                        <a:t>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EF3"/>
                    </a:solidFill>
                  </a:tcPr>
                </a:tc>
                <a:tc>
                  <a:txBody>
                    <a:bodyPr/>
                    <a:lstStyle/>
                    <a:p>
                      <a:pPr algn="ctr" fontAlgn="b"/>
                      <a:r>
                        <a:rPr lang="pl-PL" sz="1100" b="0" i="0" u="none" strike="noStrike" dirty="0">
                          <a:latin typeface="Times New Roman" pitchFamily="18" charset="0"/>
                          <a:cs typeface="Times New Roman" pitchFamily="18"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EF3"/>
                    </a:solidFill>
                  </a:tcPr>
                </a:tc>
              </a:tr>
              <a:tr h="178594">
                <a:tc>
                  <a:txBody>
                    <a:bodyPr/>
                    <a:lstStyle/>
                    <a:p>
                      <a:pPr algn="ctr" fontAlgn="b"/>
                      <a:r>
                        <a:rPr lang="pl-PL" sz="1100" b="1" i="0" u="none" strike="noStrike">
                          <a:solidFill>
                            <a:srgbClr val="000000"/>
                          </a:solidFill>
                          <a:latin typeface="Times New Roman" pitchFamily="18" charset="0"/>
                          <a:cs typeface="Times New Roman" pitchFamily="18" charset="0"/>
                        </a:rPr>
                        <a:t>2005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EF3"/>
                    </a:solidFill>
                  </a:tcPr>
                </a:tc>
                <a:tc>
                  <a:txBody>
                    <a:bodyPr/>
                    <a:lstStyle/>
                    <a:p>
                      <a:pPr algn="ctr" fontAlgn="b"/>
                      <a:r>
                        <a:rPr lang="pl-PL" sz="1100" b="0" i="0" u="none" strike="noStrike">
                          <a:latin typeface="Times New Roman" pitchFamily="18" charset="0"/>
                          <a:cs typeface="Times New Roman" pitchFamily="18" charset="0"/>
                        </a:rPr>
                        <a:t>49 565,00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EF3"/>
                    </a:solidFill>
                  </a:tcPr>
                </a:tc>
                <a:tc>
                  <a:txBody>
                    <a:bodyPr/>
                    <a:lstStyle/>
                    <a:p>
                      <a:pPr algn="ctr" fontAlgn="b"/>
                      <a:r>
                        <a:rPr lang="pl-PL" sz="1100" b="0" i="0" u="none" strike="noStrike" dirty="0">
                          <a:latin typeface="Times New Roman" pitchFamily="18" charset="0"/>
                          <a:cs typeface="Times New Roman" pitchFamily="18"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EF3"/>
                    </a:solidFill>
                  </a:tcPr>
                </a:tc>
              </a:tr>
              <a:tr h="178594">
                <a:tc>
                  <a:txBody>
                    <a:bodyPr/>
                    <a:lstStyle/>
                    <a:p>
                      <a:pPr algn="ctr" fontAlgn="b"/>
                      <a:r>
                        <a:rPr lang="pl-PL" sz="1100" b="1" i="0" u="none" strike="noStrike">
                          <a:solidFill>
                            <a:srgbClr val="000000"/>
                          </a:solidFill>
                          <a:latin typeface="Times New Roman" pitchFamily="18" charset="0"/>
                          <a:cs typeface="Times New Roman" pitchFamily="18" charset="0"/>
                        </a:rPr>
                        <a:t>2006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EF3"/>
                    </a:solidFill>
                  </a:tcPr>
                </a:tc>
                <a:tc>
                  <a:txBody>
                    <a:bodyPr/>
                    <a:lstStyle/>
                    <a:p>
                      <a:pPr algn="ctr" fontAlgn="b"/>
                      <a:r>
                        <a:rPr lang="pl-PL" sz="1100" b="0" i="0" u="none" strike="noStrike">
                          <a:latin typeface="Times New Roman" pitchFamily="18" charset="0"/>
                          <a:cs typeface="Times New Roman" pitchFamily="18" charset="0"/>
                        </a:rPr>
                        <a:t>3 129 346,00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EF3"/>
                    </a:solidFill>
                  </a:tcPr>
                </a:tc>
                <a:tc>
                  <a:txBody>
                    <a:bodyPr/>
                    <a:lstStyle/>
                    <a:p>
                      <a:pPr algn="ctr" fontAlgn="b"/>
                      <a:r>
                        <a:rPr lang="pl-PL" sz="1100" b="0" i="0" u="none" strike="noStrike" dirty="0">
                          <a:latin typeface="Times New Roman" pitchFamily="18" charset="0"/>
                          <a:cs typeface="Times New Roman" pitchFamily="18"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EF3"/>
                    </a:solidFill>
                  </a:tcPr>
                </a:tc>
              </a:tr>
              <a:tr h="178594">
                <a:tc>
                  <a:txBody>
                    <a:bodyPr/>
                    <a:lstStyle/>
                    <a:p>
                      <a:pPr algn="ctr" fontAlgn="b"/>
                      <a:r>
                        <a:rPr lang="pl-PL" sz="1100" b="1" i="0" u="none" strike="noStrike">
                          <a:solidFill>
                            <a:srgbClr val="000000"/>
                          </a:solidFill>
                          <a:latin typeface="Times New Roman" pitchFamily="18" charset="0"/>
                          <a:cs typeface="Times New Roman" pitchFamily="18" charset="0"/>
                        </a:rPr>
                        <a:t>2007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EF3"/>
                    </a:solidFill>
                  </a:tcPr>
                </a:tc>
                <a:tc>
                  <a:txBody>
                    <a:bodyPr/>
                    <a:lstStyle/>
                    <a:p>
                      <a:pPr algn="ctr" fontAlgn="b"/>
                      <a:r>
                        <a:rPr lang="pl-PL" sz="1100" b="0" i="0" u="none" strike="noStrike">
                          <a:latin typeface="Times New Roman" pitchFamily="18" charset="0"/>
                          <a:cs typeface="Times New Roman" pitchFamily="18" charset="0"/>
                        </a:rPr>
                        <a:t>1 885 859,00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EF3"/>
                    </a:solidFill>
                  </a:tcPr>
                </a:tc>
                <a:tc>
                  <a:txBody>
                    <a:bodyPr/>
                    <a:lstStyle/>
                    <a:p>
                      <a:pPr algn="ctr" fontAlgn="b"/>
                      <a:r>
                        <a:rPr lang="pl-PL" sz="1100" b="0" i="0" u="none" strike="noStrike" dirty="0">
                          <a:latin typeface="Times New Roman" pitchFamily="18" charset="0"/>
                          <a:cs typeface="Times New Roman" pitchFamily="18"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EF3"/>
                    </a:solidFill>
                  </a:tcPr>
                </a:tc>
              </a:tr>
              <a:tr h="178594">
                <a:tc>
                  <a:txBody>
                    <a:bodyPr/>
                    <a:lstStyle/>
                    <a:p>
                      <a:pPr algn="ctr" fontAlgn="b"/>
                      <a:r>
                        <a:rPr lang="pl-PL" sz="1100" b="1" i="0" u="none" strike="noStrike">
                          <a:solidFill>
                            <a:srgbClr val="000000"/>
                          </a:solidFill>
                          <a:latin typeface="Times New Roman" pitchFamily="18" charset="0"/>
                          <a:cs typeface="Times New Roman" pitchFamily="18" charset="0"/>
                        </a:rPr>
                        <a:t>2008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EF3"/>
                    </a:solidFill>
                  </a:tcPr>
                </a:tc>
                <a:tc>
                  <a:txBody>
                    <a:bodyPr/>
                    <a:lstStyle/>
                    <a:p>
                      <a:pPr algn="ctr" fontAlgn="b"/>
                      <a:r>
                        <a:rPr lang="pl-PL" sz="1100" b="0" i="0" u="none" strike="noStrike" dirty="0">
                          <a:latin typeface="Times New Roman" pitchFamily="18" charset="0"/>
                          <a:cs typeface="Times New Roman" pitchFamily="18" charset="0"/>
                        </a:rPr>
                        <a:t>9 455,00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EF3"/>
                    </a:solidFill>
                  </a:tcPr>
                </a:tc>
                <a:tc>
                  <a:txBody>
                    <a:bodyPr/>
                    <a:lstStyle/>
                    <a:p>
                      <a:pPr algn="ctr" fontAlgn="b"/>
                      <a:r>
                        <a:rPr lang="pl-PL" sz="1100" b="0" i="0" u="none" strike="noStrike" dirty="0">
                          <a:latin typeface="Times New Roman" pitchFamily="18" charset="0"/>
                          <a:cs typeface="Times New Roman" pitchFamily="18"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EF3"/>
                    </a:solidFill>
                  </a:tcPr>
                </a:tc>
              </a:tr>
              <a:tr h="178594">
                <a:tc>
                  <a:txBody>
                    <a:bodyPr/>
                    <a:lstStyle/>
                    <a:p>
                      <a:pPr algn="ctr" fontAlgn="b"/>
                      <a:r>
                        <a:rPr lang="pl-PL" sz="1100" b="1" i="0" u="none" strike="noStrike">
                          <a:solidFill>
                            <a:srgbClr val="000000"/>
                          </a:solidFill>
                          <a:latin typeface="Times New Roman" pitchFamily="18" charset="0"/>
                          <a:cs typeface="Times New Roman" pitchFamily="18" charset="0"/>
                        </a:rPr>
                        <a:t>2009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EF3"/>
                    </a:solidFill>
                  </a:tcPr>
                </a:tc>
                <a:tc>
                  <a:txBody>
                    <a:bodyPr/>
                    <a:lstStyle/>
                    <a:p>
                      <a:pPr algn="ctr" fontAlgn="b"/>
                      <a:r>
                        <a:rPr lang="pl-PL" sz="1100" b="0" i="0" u="none" strike="noStrike">
                          <a:latin typeface="Times New Roman" pitchFamily="18" charset="0"/>
                          <a:cs typeface="Times New Roman" pitchFamily="18"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EF3"/>
                    </a:solidFill>
                  </a:tcPr>
                </a:tc>
                <a:tc>
                  <a:txBody>
                    <a:bodyPr/>
                    <a:lstStyle/>
                    <a:p>
                      <a:pPr algn="ctr" fontAlgn="b"/>
                      <a:r>
                        <a:rPr lang="pl-PL" sz="1100" b="0" i="0" u="none" strike="noStrike" dirty="0">
                          <a:latin typeface="Times New Roman" pitchFamily="18" charset="0"/>
                          <a:cs typeface="Times New Roman" pitchFamily="18" charset="0"/>
                        </a:rPr>
                        <a:t>15 000,00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EF3"/>
                    </a:solidFill>
                  </a:tcPr>
                </a:tc>
              </a:tr>
              <a:tr h="178594">
                <a:tc>
                  <a:txBody>
                    <a:bodyPr/>
                    <a:lstStyle/>
                    <a:p>
                      <a:pPr algn="ctr" fontAlgn="b"/>
                      <a:r>
                        <a:rPr lang="pl-PL" sz="1100" b="1" i="0" u="none" strike="noStrike">
                          <a:solidFill>
                            <a:srgbClr val="000000"/>
                          </a:solidFill>
                          <a:latin typeface="Times New Roman" pitchFamily="18" charset="0"/>
                          <a:cs typeface="Times New Roman" pitchFamily="18" charset="0"/>
                        </a:rPr>
                        <a:t>2010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EF3"/>
                    </a:solidFill>
                  </a:tcPr>
                </a:tc>
                <a:tc>
                  <a:txBody>
                    <a:bodyPr/>
                    <a:lstStyle/>
                    <a:p>
                      <a:pPr algn="ctr" fontAlgn="b"/>
                      <a:r>
                        <a:rPr lang="pl-PL" sz="1100" b="0" i="0" u="none" strike="noStrike">
                          <a:latin typeface="Times New Roman" pitchFamily="18" charset="0"/>
                          <a:cs typeface="Times New Roman" pitchFamily="18" charset="0"/>
                        </a:rPr>
                        <a:t>131 376,10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EF3"/>
                    </a:solidFill>
                  </a:tcPr>
                </a:tc>
                <a:tc>
                  <a:txBody>
                    <a:bodyPr/>
                    <a:lstStyle/>
                    <a:p>
                      <a:pPr algn="ctr" fontAlgn="b"/>
                      <a:r>
                        <a:rPr lang="pl-PL" sz="1100" b="0" i="0" u="none" strike="noStrike" dirty="0">
                          <a:latin typeface="Times New Roman" pitchFamily="18" charset="0"/>
                          <a:cs typeface="Times New Roman" pitchFamily="18"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EF3"/>
                    </a:solidFill>
                  </a:tcPr>
                </a:tc>
              </a:tr>
              <a:tr h="178594">
                <a:tc>
                  <a:txBody>
                    <a:bodyPr/>
                    <a:lstStyle/>
                    <a:p>
                      <a:pPr algn="ctr" fontAlgn="b"/>
                      <a:r>
                        <a:rPr lang="pl-PL" sz="1100" b="1" i="0" u="none" strike="noStrike">
                          <a:solidFill>
                            <a:srgbClr val="000000"/>
                          </a:solidFill>
                          <a:latin typeface="Times New Roman" pitchFamily="18" charset="0"/>
                          <a:cs typeface="Times New Roman" pitchFamily="18" charset="0"/>
                        </a:rPr>
                        <a:t>2011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EF3"/>
                    </a:solidFill>
                  </a:tcPr>
                </a:tc>
                <a:tc>
                  <a:txBody>
                    <a:bodyPr/>
                    <a:lstStyle/>
                    <a:p>
                      <a:pPr algn="ctr" fontAlgn="b"/>
                      <a:r>
                        <a:rPr lang="pl-PL" sz="1100" b="0" i="0" u="none" strike="noStrike">
                          <a:latin typeface="Times New Roman" pitchFamily="18" charset="0"/>
                          <a:cs typeface="Times New Roman" pitchFamily="18" charset="0"/>
                        </a:rPr>
                        <a:t>5 934,75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EF3"/>
                    </a:solidFill>
                  </a:tcPr>
                </a:tc>
                <a:tc>
                  <a:txBody>
                    <a:bodyPr/>
                    <a:lstStyle/>
                    <a:p>
                      <a:pPr algn="ctr" fontAlgn="b"/>
                      <a:r>
                        <a:rPr lang="pl-PL" sz="1100" b="0" i="0" u="none" strike="noStrike" dirty="0">
                          <a:latin typeface="Times New Roman" pitchFamily="18" charset="0"/>
                          <a:cs typeface="Times New Roman" pitchFamily="18" charset="0"/>
                        </a:rPr>
                        <a:t>105 221,62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EF3"/>
                    </a:solidFill>
                  </a:tcPr>
                </a:tc>
              </a:tr>
              <a:tr h="178594">
                <a:tc>
                  <a:txBody>
                    <a:bodyPr/>
                    <a:lstStyle/>
                    <a:p>
                      <a:pPr algn="ctr" fontAlgn="b"/>
                      <a:r>
                        <a:rPr lang="pl-PL" sz="1100" b="1" i="0" u="none" strike="noStrike" dirty="0" smtClean="0">
                          <a:solidFill>
                            <a:srgbClr val="000000"/>
                          </a:solidFill>
                          <a:latin typeface="Times New Roman" pitchFamily="18" charset="0"/>
                          <a:cs typeface="Times New Roman" pitchFamily="18" charset="0"/>
                        </a:rPr>
                        <a:t>Razem: </a:t>
                      </a:r>
                      <a:endParaRPr lang="pl-PL" sz="1100" b="1" i="0" u="none" strike="noStrike" dirty="0">
                        <a:solidFill>
                          <a:srgbClr val="000000"/>
                        </a:solidFill>
                        <a:latin typeface="Times New Roman" pitchFamily="18" charset="0"/>
                        <a:cs typeface="Times New Roman" pitchFamily="18" charset="0"/>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EF3"/>
                    </a:solidFill>
                  </a:tcPr>
                </a:tc>
                <a:tc>
                  <a:txBody>
                    <a:bodyPr/>
                    <a:lstStyle/>
                    <a:p>
                      <a:pPr algn="ctr" fontAlgn="b"/>
                      <a:r>
                        <a:rPr lang="pl-PL" sz="1100" b="1" i="0" u="none" strike="noStrike" dirty="0" smtClean="0">
                          <a:latin typeface="Times New Roman" pitchFamily="18" charset="0"/>
                          <a:cs typeface="Times New Roman" pitchFamily="18" charset="0"/>
                        </a:rPr>
                        <a:t>6 636 934,85</a:t>
                      </a:r>
                      <a:endParaRPr lang="pl-PL" sz="1100" b="1" i="0" u="none" strike="noStrike" dirty="0">
                        <a:latin typeface="Times New Roman" pitchFamily="18" charset="0"/>
                        <a:cs typeface="Times New Roman" pitchFamily="18" charset="0"/>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EF3"/>
                    </a:solidFill>
                  </a:tcPr>
                </a:tc>
                <a:tc>
                  <a:txBody>
                    <a:bodyPr/>
                    <a:lstStyle/>
                    <a:p>
                      <a:pPr algn="ctr" fontAlgn="b"/>
                      <a:r>
                        <a:rPr lang="pl-PL" sz="1100" b="1" i="0" u="none" strike="noStrike" dirty="0" smtClean="0">
                          <a:latin typeface="Times New Roman" pitchFamily="18" charset="0"/>
                          <a:cs typeface="Times New Roman" pitchFamily="18" charset="0"/>
                        </a:rPr>
                        <a:t>120 221,62</a:t>
                      </a:r>
                      <a:endParaRPr lang="pl-PL" sz="1100" b="1" i="0" u="none" strike="noStrike" dirty="0">
                        <a:latin typeface="Times New Roman" pitchFamily="18" charset="0"/>
                        <a:cs typeface="Times New Roman" pitchFamily="18" charset="0"/>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EF3"/>
                    </a:solidFill>
                  </a:tcPr>
                </a:tc>
              </a:tr>
            </a:tbl>
          </a:graphicData>
        </a:graphic>
      </p:graphicFrame>
      <p:graphicFrame>
        <p:nvGraphicFramePr>
          <p:cNvPr id="5" name="Wykres 4"/>
          <p:cNvGraphicFramePr/>
          <p:nvPr/>
        </p:nvGraphicFramePr>
        <p:xfrm>
          <a:off x="0" y="548680"/>
          <a:ext cx="9001156" cy="35947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ytuł 2"/>
          <p:cNvSpPr>
            <a:spLocks noGrp="1"/>
          </p:cNvSpPr>
          <p:nvPr>
            <p:ph type="title"/>
          </p:nvPr>
        </p:nvSpPr>
        <p:spPr>
          <a:xfrm>
            <a:off x="0" y="-99392"/>
            <a:ext cx="9144000" cy="792088"/>
          </a:xfrm>
        </p:spPr>
        <p:txBody>
          <a:bodyPr/>
          <a:lstStyle/>
          <a:p>
            <a:pPr algn="ctr" fontAlgn="auto">
              <a:spcAft>
                <a:spcPts val="0"/>
              </a:spcAft>
              <a:defRPr/>
            </a:pPr>
            <a:r>
              <a:rPr lang="pl-PL" sz="1600" u="sng" dirty="0" smtClean="0">
                <a:solidFill>
                  <a:schemeClr val="tx1"/>
                </a:solidFill>
              </a:rPr>
              <a:t>Kultura i ochrona dziedzictwa narodowego </a:t>
            </a:r>
            <a:r>
              <a:rPr lang="pl-PL" sz="1600" dirty="0" smtClean="0">
                <a:solidFill>
                  <a:schemeClr val="tx1"/>
                </a:solidFill>
              </a:rPr>
              <a:t>– źródła finansowania inwestycji Gminy Miejskiej Chojnice na przestrzeni lat 1998-2011.</a:t>
            </a:r>
            <a:endParaRPr lang="pl-PL" sz="1600" dirty="0">
              <a:solidFill>
                <a:schemeClr val="tx1"/>
              </a:solidFill>
            </a:endParaRPr>
          </a:p>
        </p:txBody>
      </p:sp>
      <p:graphicFrame>
        <p:nvGraphicFramePr>
          <p:cNvPr id="4" name="Symbol zastępczy zawartości 3"/>
          <p:cNvGraphicFramePr>
            <a:graphicFrameLocks noGrp="1"/>
          </p:cNvGraphicFramePr>
          <p:nvPr>
            <p:ph idx="1"/>
          </p:nvPr>
        </p:nvGraphicFramePr>
        <p:xfrm>
          <a:off x="-285784" y="214290"/>
          <a:ext cx="9429784" cy="6286544"/>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 name="Wykres 4"/>
          <p:cNvGraphicFramePr/>
          <p:nvPr/>
        </p:nvGraphicFramePr>
        <p:xfrm>
          <a:off x="5357818" y="3143248"/>
          <a:ext cx="3929090" cy="2928958"/>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ytuł 2"/>
          <p:cNvSpPr>
            <a:spLocks noGrp="1"/>
          </p:cNvSpPr>
          <p:nvPr>
            <p:ph type="title"/>
          </p:nvPr>
        </p:nvSpPr>
        <p:spPr>
          <a:xfrm>
            <a:off x="0" y="0"/>
            <a:ext cx="9144000" cy="785794"/>
          </a:xfrm>
        </p:spPr>
        <p:txBody>
          <a:bodyPr/>
          <a:lstStyle/>
          <a:p>
            <a:pPr algn="ctr" fontAlgn="auto">
              <a:spcAft>
                <a:spcPts val="0"/>
              </a:spcAft>
              <a:defRPr/>
            </a:pPr>
            <a:r>
              <a:rPr lang="pl-PL" sz="1600" dirty="0" smtClean="0">
                <a:solidFill>
                  <a:schemeClr val="tx1"/>
                </a:solidFill>
              </a:rPr>
              <a:t>Największe inwestycje w obszarze </a:t>
            </a:r>
            <a:r>
              <a:rPr lang="pl-PL" sz="1600" u="sng" dirty="0" smtClean="0">
                <a:solidFill>
                  <a:schemeClr val="tx1"/>
                </a:solidFill>
              </a:rPr>
              <a:t>kultury i ochrony dziedzictwa narodowego</a:t>
            </a:r>
            <a:r>
              <a:rPr lang="pl-PL" sz="1600" dirty="0" smtClean="0">
                <a:solidFill>
                  <a:schemeClr val="tx1"/>
                </a:solidFill>
              </a:rPr>
              <a:t>: </a:t>
            </a:r>
            <a:endParaRPr lang="pl-PL" sz="1600" dirty="0">
              <a:solidFill>
                <a:schemeClr val="tx1"/>
              </a:solidFill>
            </a:endParaRPr>
          </a:p>
        </p:txBody>
      </p:sp>
      <p:graphicFrame>
        <p:nvGraphicFramePr>
          <p:cNvPr id="4" name="Tabela 3"/>
          <p:cNvGraphicFramePr>
            <a:graphicFrameLocks noGrp="1"/>
          </p:cNvGraphicFramePr>
          <p:nvPr/>
        </p:nvGraphicFramePr>
        <p:xfrm>
          <a:off x="0" y="908050"/>
          <a:ext cx="9144000" cy="2663825"/>
        </p:xfrm>
        <a:graphic>
          <a:graphicData uri="http://schemas.openxmlformats.org/drawingml/2006/table">
            <a:tbl>
              <a:tblPr/>
              <a:tblGrid>
                <a:gridCol w="345001"/>
                <a:gridCol w="4741552"/>
                <a:gridCol w="1203080"/>
                <a:gridCol w="2854367"/>
              </a:tblGrid>
              <a:tr h="648235">
                <a:tc>
                  <a:txBody>
                    <a:bodyPr/>
                    <a:lstStyle/>
                    <a:p>
                      <a:pPr algn="l" fontAlgn="t"/>
                      <a:r>
                        <a:rPr lang="pl-PL" sz="1600" b="1" i="0" u="none" strike="noStrike" dirty="0">
                          <a:latin typeface="Times New Roman"/>
                        </a:rPr>
                        <a:t>Lp.</a:t>
                      </a:r>
                    </a:p>
                  </a:txBody>
                  <a:tcPr marL="5899" marR="5899" marT="590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CCFF"/>
                    </a:solidFill>
                  </a:tcPr>
                </a:tc>
                <a:tc>
                  <a:txBody>
                    <a:bodyPr/>
                    <a:lstStyle/>
                    <a:p>
                      <a:pPr algn="ctr" fontAlgn="t"/>
                      <a:r>
                        <a:rPr lang="pl-PL" sz="1600" b="1" i="0" u="none" strike="noStrike">
                          <a:latin typeface="Times New Roman"/>
                        </a:rPr>
                        <a:t>Nazwa inwestycji</a:t>
                      </a:r>
                    </a:p>
                  </a:txBody>
                  <a:tcPr marL="5899" marR="5899" marT="590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CCFF"/>
                    </a:solidFill>
                  </a:tcPr>
                </a:tc>
                <a:tc>
                  <a:txBody>
                    <a:bodyPr/>
                    <a:lstStyle/>
                    <a:p>
                      <a:pPr algn="l" fontAlgn="t"/>
                      <a:r>
                        <a:rPr lang="pl-PL" sz="1600" b="1" i="0" u="none" strike="noStrike">
                          <a:latin typeface="Times New Roman"/>
                        </a:rPr>
                        <a:t>Okres realizacji</a:t>
                      </a:r>
                    </a:p>
                  </a:txBody>
                  <a:tcPr marL="5899" marR="5899" marT="590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CCFF"/>
                    </a:solidFill>
                  </a:tcPr>
                </a:tc>
                <a:tc>
                  <a:txBody>
                    <a:bodyPr/>
                    <a:lstStyle/>
                    <a:p>
                      <a:pPr algn="l" fontAlgn="t"/>
                      <a:r>
                        <a:rPr lang="pl-PL" sz="1600" b="1" i="0" u="none" strike="noStrike">
                          <a:latin typeface="Times New Roman"/>
                        </a:rPr>
                        <a:t>Wysokość poniesionych nakładów</a:t>
                      </a:r>
                    </a:p>
                  </a:txBody>
                  <a:tcPr marL="5899" marR="5899" marT="590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CCFF"/>
                    </a:solidFill>
                  </a:tcPr>
                </a:tc>
              </a:tr>
              <a:tr h="610324">
                <a:tc>
                  <a:txBody>
                    <a:bodyPr/>
                    <a:lstStyle/>
                    <a:p>
                      <a:pPr algn="l" fontAlgn="t"/>
                      <a:r>
                        <a:rPr lang="pl-PL" sz="1600" b="0" i="0" u="none" strike="noStrike">
                          <a:solidFill>
                            <a:srgbClr val="000000"/>
                          </a:solidFill>
                          <a:latin typeface="Times New Roman"/>
                        </a:rPr>
                        <a:t>1.</a:t>
                      </a:r>
                    </a:p>
                  </a:txBody>
                  <a:tcPr marL="5899" marR="5899" marT="590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pl-PL" sz="1600" b="0" i="0" u="none" strike="noStrike">
                          <a:solidFill>
                            <a:srgbClr val="000000"/>
                          </a:solidFill>
                          <a:latin typeface="Times New Roman"/>
                        </a:rPr>
                        <a:t>Odbudowa murów obronnych Młyńska-Podmurna, Fosa Miejska, Grobelna</a:t>
                      </a:r>
                    </a:p>
                  </a:txBody>
                  <a:tcPr marL="5899" marR="5899" marT="590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b"/>
                      <a:r>
                        <a:rPr lang="pl-PL" sz="1600" b="0" i="0" u="none" strike="noStrike">
                          <a:solidFill>
                            <a:srgbClr val="000000"/>
                          </a:solidFill>
                          <a:latin typeface="Times New Roman"/>
                        </a:rPr>
                        <a:t>2000</a:t>
                      </a:r>
                    </a:p>
                  </a:txBody>
                  <a:tcPr marL="5899" marR="5899" marT="590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pl-PL" sz="1600" b="0" i="0" u="none" strike="noStrike" dirty="0" smtClean="0">
                          <a:solidFill>
                            <a:srgbClr val="000000"/>
                          </a:solidFill>
                          <a:latin typeface="Times New Roman"/>
                        </a:rPr>
                        <a:t>538.000,00</a:t>
                      </a:r>
                      <a:r>
                        <a:rPr lang="pl-PL" sz="1600" b="0" i="0" u="none" strike="noStrike" baseline="0" dirty="0" smtClean="0">
                          <a:solidFill>
                            <a:srgbClr val="000000"/>
                          </a:solidFill>
                          <a:latin typeface="Times New Roman"/>
                        </a:rPr>
                        <a:t> </a:t>
                      </a:r>
                      <a:r>
                        <a:rPr lang="pl-PL" sz="1600" b="0" i="0" u="none" strike="noStrike" dirty="0" smtClean="0">
                          <a:solidFill>
                            <a:srgbClr val="000000"/>
                          </a:solidFill>
                          <a:latin typeface="Times New Roman"/>
                        </a:rPr>
                        <a:t>zł</a:t>
                      </a:r>
                      <a:endParaRPr lang="pl-PL" sz="1600" b="0" i="0" u="none" strike="noStrike" dirty="0">
                        <a:solidFill>
                          <a:srgbClr val="000000"/>
                        </a:solidFill>
                        <a:latin typeface="Times New Roman"/>
                      </a:endParaRPr>
                    </a:p>
                  </a:txBody>
                  <a:tcPr marL="5899" marR="5899" marT="590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405266">
                <a:tc>
                  <a:txBody>
                    <a:bodyPr/>
                    <a:lstStyle/>
                    <a:p>
                      <a:pPr algn="l" fontAlgn="t"/>
                      <a:r>
                        <a:rPr lang="pl-PL" sz="1600" b="0" i="0" u="none" strike="noStrike">
                          <a:solidFill>
                            <a:srgbClr val="000000"/>
                          </a:solidFill>
                          <a:latin typeface="Times New Roman"/>
                        </a:rPr>
                        <a:t>2.</a:t>
                      </a:r>
                    </a:p>
                  </a:txBody>
                  <a:tcPr marL="5899" marR="5899" marT="590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r>
                        <a:rPr lang="pl-PL" sz="1600" b="0" i="0" u="none" strike="noStrike">
                          <a:solidFill>
                            <a:srgbClr val="000000"/>
                          </a:solidFill>
                          <a:latin typeface="Times New Roman"/>
                        </a:rPr>
                        <a:t>Restauracja obiektów dziedzictwa kulturowego w Chojnicach - bazylika Mniejsza z otoczeniem - rozpoczęcie realizacji</a:t>
                      </a:r>
                    </a:p>
                  </a:txBody>
                  <a:tcPr marL="5899" marR="5899" marT="590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r>
                        <a:rPr lang="pl-PL" sz="1600" b="0" i="0" u="none" strike="noStrike">
                          <a:solidFill>
                            <a:srgbClr val="000000"/>
                          </a:solidFill>
                          <a:latin typeface="Times New Roman"/>
                        </a:rPr>
                        <a:t>2005-2007</a:t>
                      </a:r>
                    </a:p>
                  </a:txBody>
                  <a:tcPr marL="5899" marR="5899" marT="590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r>
                        <a:rPr lang="pl-PL" sz="1600" b="0" i="0" u="none" strike="noStrike" dirty="0" smtClean="0">
                          <a:solidFill>
                            <a:srgbClr val="000000"/>
                          </a:solidFill>
                          <a:latin typeface="Times New Roman"/>
                        </a:rPr>
                        <a:t>5.021.322,97</a:t>
                      </a:r>
                      <a:r>
                        <a:rPr lang="pl-PL" sz="1600" b="0" i="0" u="none" strike="noStrike" baseline="0" dirty="0" smtClean="0">
                          <a:solidFill>
                            <a:srgbClr val="000000"/>
                          </a:solidFill>
                          <a:latin typeface="Times New Roman"/>
                        </a:rPr>
                        <a:t> </a:t>
                      </a:r>
                      <a:r>
                        <a:rPr lang="pl-PL" sz="1600" b="0" i="0" u="none" strike="noStrike" dirty="0" smtClean="0">
                          <a:solidFill>
                            <a:srgbClr val="000000"/>
                          </a:solidFill>
                          <a:latin typeface="Times New Roman"/>
                        </a:rPr>
                        <a:t>zł </a:t>
                      </a:r>
                      <a:r>
                        <a:rPr lang="pl-PL" sz="1600" b="0" i="0" u="none" strike="noStrike" dirty="0">
                          <a:solidFill>
                            <a:srgbClr val="000000"/>
                          </a:solidFill>
                          <a:latin typeface="Times New Roman"/>
                        </a:rPr>
                        <a:t/>
                      </a:r>
                      <a:br>
                        <a:rPr lang="pl-PL" sz="1600" b="0" i="0" u="none" strike="noStrike" dirty="0">
                          <a:solidFill>
                            <a:srgbClr val="000000"/>
                          </a:solidFill>
                          <a:latin typeface="Times New Roman"/>
                        </a:rPr>
                      </a:br>
                      <a:r>
                        <a:rPr lang="pl-PL" sz="1600" b="0" i="0" u="none" strike="noStrike" dirty="0">
                          <a:solidFill>
                            <a:srgbClr val="000000"/>
                          </a:solidFill>
                          <a:latin typeface="Times New Roman"/>
                        </a:rPr>
                        <a:t>w tym:</a:t>
                      </a:r>
                      <a:br>
                        <a:rPr lang="pl-PL" sz="1600" b="0" i="0" u="none" strike="noStrike" dirty="0">
                          <a:solidFill>
                            <a:srgbClr val="000000"/>
                          </a:solidFill>
                          <a:latin typeface="Times New Roman"/>
                        </a:rPr>
                      </a:br>
                      <a:r>
                        <a:rPr lang="pl-PL" sz="1600" b="0" i="0" u="none" strike="noStrike" dirty="0">
                          <a:solidFill>
                            <a:srgbClr val="000000"/>
                          </a:solidFill>
                          <a:latin typeface="Times New Roman"/>
                        </a:rPr>
                        <a:t>EFRR: </a:t>
                      </a:r>
                      <a:r>
                        <a:rPr lang="pl-PL" sz="1600" b="0" i="0" u="none" strike="noStrike" dirty="0" smtClean="0">
                          <a:solidFill>
                            <a:srgbClr val="000000"/>
                          </a:solidFill>
                          <a:latin typeface="Times New Roman"/>
                        </a:rPr>
                        <a:t>3.663.461,49</a:t>
                      </a:r>
                      <a:r>
                        <a:rPr lang="pl-PL" sz="1600" b="0" i="0" u="none" strike="noStrike" baseline="0" dirty="0" smtClean="0">
                          <a:solidFill>
                            <a:srgbClr val="000000"/>
                          </a:solidFill>
                          <a:latin typeface="Times New Roman"/>
                        </a:rPr>
                        <a:t> </a:t>
                      </a:r>
                      <a:r>
                        <a:rPr lang="pl-PL" sz="1600" b="0" i="0" u="none" strike="noStrike" dirty="0" smtClean="0">
                          <a:solidFill>
                            <a:srgbClr val="000000"/>
                          </a:solidFill>
                          <a:latin typeface="Times New Roman"/>
                        </a:rPr>
                        <a:t>zł</a:t>
                      </a:r>
                      <a:r>
                        <a:rPr lang="pl-PL" sz="1600" b="0" i="0" u="none" strike="noStrike" dirty="0">
                          <a:solidFill>
                            <a:srgbClr val="000000"/>
                          </a:solidFill>
                          <a:latin typeface="Times New Roman"/>
                        </a:rPr>
                        <a:t/>
                      </a:r>
                      <a:br>
                        <a:rPr lang="pl-PL" sz="1600" b="0" i="0" u="none" strike="noStrike" dirty="0">
                          <a:solidFill>
                            <a:srgbClr val="000000"/>
                          </a:solidFill>
                          <a:latin typeface="Times New Roman"/>
                        </a:rPr>
                      </a:br>
                      <a:r>
                        <a:rPr lang="pl-PL" sz="1600" b="0" i="0" u="none" strike="noStrike" dirty="0" smtClean="0">
                          <a:solidFill>
                            <a:srgbClr val="000000"/>
                          </a:solidFill>
                          <a:latin typeface="Times New Roman"/>
                        </a:rPr>
                        <a:t>Parafia:</a:t>
                      </a:r>
                      <a:r>
                        <a:rPr lang="pl-PL" sz="1600" b="0" i="0" u="none" strike="noStrike" baseline="0" dirty="0" smtClean="0">
                          <a:solidFill>
                            <a:srgbClr val="000000"/>
                          </a:solidFill>
                          <a:latin typeface="Times New Roman"/>
                        </a:rPr>
                        <a:t> </a:t>
                      </a:r>
                      <a:r>
                        <a:rPr lang="pl-PL" sz="1600" b="0" i="0" u="none" strike="noStrike" dirty="0" smtClean="0">
                          <a:solidFill>
                            <a:srgbClr val="000000"/>
                          </a:solidFill>
                          <a:latin typeface="Times New Roman"/>
                        </a:rPr>
                        <a:t>428.966,71</a:t>
                      </a:r>
                      <a:r>
                        <a:rPr lang="pl-PL" sz="1600" b="0" i="0" u="none" strike="noStrike" baseline="0" dirty="0" smtClean="0">
                          <a:solidFill>
                            <a:srgbClr val="000000"/>
                          </a:solidFill>
                          <a:latin typeface="Times New Roman"/>
                        </a:rPr>
                        <a:t> </a:t>
                      </a:r>
                      <a:r>
                        <a:rPr lang="pl-PL" sz="1600" b="0" i="0" u="none" strike="noStrike" dirty="0" smtClean="0">
                          <a:solidFill>
                            <a:srgbClr val="000000"/>
                          </a:solidFill>
                          <a:latin typeface="Times New Roman"/>
                        </a:rPr>
                        <a:t>zł</a:t>
                      </a:r>
                      <a:r>
                        <a:rPr lang="pl-PL" sz="1600" b="0" i="0" u="none" strike="noStrike" dirty="0">
                          <a:solidFill>
                            <a:srgbClr val="000000"/>
                          </a:solidFill>
                          <a:latin typeface="Times New Roman"/>
                        </a:rPr>
                        <a:t/>
                      </a:r>
                      <a:br>
                        <a:rPr lang="pl-PL" sz="1600" b="0" i="0" u="none" strike="noStrike" dirty="0">
                          <a:solidFill>
                            <a:srgbClr val="000000"/>
                          </a:solidFill>
                          <a:latin typeface="Times New Roman"/>
                        </a:rPr>
                      </a:br>
                      <a:endParaRPr lang="pl-PL" sz="1600" b="0" i="0" u="none" strike="noStrike" dirty="0">
                        <a:solidFill>
                          <a:srgbClr val="000000"/>
                        </a:solidFill>
                        <a:latin typeface="Times New Roman"/>
                      </a:endParaRPr>
                    </a:p>
                  </a:txBody>
                  <a:tcPr marL="5899" marR="5899" marT="590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ytuł 2"/>
          <p:cNvSpPr>
            <a:spLocks noGrp="1"/>
          </p:cNvSpPr>
          <p:nvPr>
            <p:ph type="title"/>
          </p:nvPr>
        </p:nvSpPr>
        <p:spPr>
          <a:xfrm>
            <a:off x="0" y="0"/>
            <a:ext cx="9144000" cy="714356"/>
          </a:xfrm>
        </p:spPr>
        <p:txBody>
          <a:bodyPr/>
          <a:lstStyle/>
          <a:p>
            <a:pPr algn="ctr" fontAlgn="auto">
              <a:spcAft>
                <a:spcPts val="0"/>
              </a:spcAft>
              <a:defRPr/>
            </a:pPr>
            <a:r>
              <a:rPr lang="pl-PL" sz="2000" u="sng" dirty="0" smtClean="0">
                <a:solidFill>
                  <a:schemeClr val="tx1"/>
                </a:solidFill>
              </a:rPr>
              <a:t>Wydatki majątkowe </a:t>
            </a:r>
            <a:r>
              <a:rPr lang="pl-PL" sz="2000" dirty="0" smtClean="0">
                <a:solidFill>
                  <a:schemeClr val="tx1"/>
                </a:solidFill>
              </a:rPr>
              <a:t>Gminy Miejskiej Chojnice na tle </a:t>
            </a:r>
            <a:r>
              <a:rPr lang="pl-PL" sz="2000" u="sng" dirty="0" smtClean="0">
                <a:solidFill>
                  <a:schemeClr val="tx1"/>
                </a:solidFill>
              </a:rPr>
              <a:t>wydatków budżetowych</a:t>
            </a:r>
            <a:r>
              <a:rPr lang="pl-PL" sz="2000" dirty="0" smtClean="0">
                <a:solidFill>
                  <a:schemeClr val="tx1"/>
                </a:solidFill>
              </a:rPr>
              <a:t> ogółem w latach 1998-2011.</a:t>
            </a:r>
            <a:endParaRPr lang="pl-PL" sz="2000" dirty="0">
              <a:solidFill>
                <a:schemeClr val="tx1"/>
              </a:solidFill>
            </a:endParaRPr>
          </a:p>
        </p:txBody>
      </p:sp>
      <p:graphicFrame>
        <p:nvGraphicFramePr>
          <p:cNvPr id="4" name="Symbol zastępczy zawartości 3"/>
          <p:cNvGraphicFramePr>
            <a:graphicFrameLocks noGrp="1"/>
          </p:cNvGraphicFramePr>
          <p:nvPr>
            <p:ph idx="1"/>
          </p:nvPr>
        </p:nvGraphicFramePr>
        <p:xfrm>
          <a:off x="457200" y="642918"/>
          <a:ext cx="8472518" cy="5666402"/>
        </p:xfrm>
        <a:graphic>
          <a:graphicData uri="http://schemas.openxmlformats.org/drawingml/2006/chart">
            <c:chart xmlns:c="http://schemas.openxmlformats.org/drawingml/2006/chart" xmlns:r="http://schemas.openxmlformats.org/officeDocument/2006/relationships" r:id="rId2"/>
          </a:graphicData>
        </a:graphic>
      </p:graphicFrame>
      <p:sp>
        <p:nvSpPr>
          <p:cNvPr id="11268" name="pole tekstowe 4"/>
          <p:cNvSpPr txBox="1">
            <a:spLocks noChangeArrowheads="1"/>
          </p:cNvSpPr>
          <p:nvPr/>
        </p:nvSpPr>
        <p:spPr bwMode="auto">
          <a:xfrm>
            <a:off x="4643438" y="5805488"/>
            <a:ext cx="936625" cy="26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Lucida Sans Unicode" panose="020B0602030504020204" pitchFamily="34" charset="0"/>
              </a:defRPr>
            </a:lvl1pPr>
            <a:lvl2pPr marL="742950" indent="-285750">
              <a:defRPr>
                <a:solidFill>
                  <a:schemeClr val="tx1"/>
                </a:solidFill>
                <a:latin typeface="Lucida Sans Unicode" panose="020B0602030504020204" pitchFamily="34" charset="0"/>
              </a:defRPr>
            </a:lvl2pPr>
            <a:lvl3pPr marL="1143000" indent="-228600">
              <a:defRPr>
                <a:solidFill>
                  <a:schemeClr val="tx1"/>
                </a:solidFill>
                <a:latin typeface="Lucida Sans Unicode" panose="020B0602030504020204" pitchFamily="34" charset="0"/>
              </a:defRPr>
            </a:lvl3pPr>
            <a:lvl4pPr marL="1600200" indent="-228600">
              <a:defRPr>
                <a:solidFill>
                  <a:schemeClr val="tx1"/>
                </a:solidFill>
                <a:latin typeface="Lucida Sans Unicode" panose="020B0602030504020204" pitchFamily="34" charset="0"/>
              </a:defRPr>
            </a:lvl4pPr>
            <a:lvl5pPr marL="2057400" indent="-228600">
              <a:defRPr>
                <a:solidFill>
                  <a:schemeClr val="tx1"/>
                </a:solidFill>
                <a:latin typeface="Lucida Sans Unicode" panose="020B0602030504020204" pitchFamily="34" charset="0"/>
              </a:defRPr>
            </a:lvl5pPr>
            <a:lvl6pPr marL="2514600" indent="-228600" fontAlgn="base">
              <a:spcBef>
                <a:spcPct val="0"/>
              </a:spcBef>
              <a:spcAft>
                <a:spcPct val="0"/>
              </a:spcAft>
              <a:defRPr>
                <a:solidFill>
                  <a:schemeClr val="tx1"/>
                </a:solidFill>
                <a:latin typeface="Lucida Sans Unicode" panose="020B0602030504020204" pitchFamily="34" charset="0"/>
              </a:defRPr>
            </a:lvl6pPr>
            <a:lvl7pPr marL="2971800" indent="-228600" fontAlgn="base">
              <a:spcBef>
                <a:spcPct val="0"/>
              </a:spcBef>
              <a:spcAft>
                <a:spcPct val="0"/>
              </a:spcAft>
              <a:defRPr>
                <a:solidFill>
                  <a:schemeClr val="tx1"/>
                </a:solidFill>
                <a:latin typeface="Lucida Sans Unicode" panose="020B0602030504020204" pitchFamily="34" charset="0"/>
              </a:defRPr>
            </a:lvl7pPr>
            <a:lvl8pPr marL="3429000" indent="-228600" fontAlgn="base">
              <a:spcBef>
                <a:spcPct val="0"/>
              </a:spcBef>
              <a:spcAft>
                <a:spcPct val="0"/>
              </a:spcAft>
              <a:defRPr>
                <a:solidFill>
                  <a:schemeClr val="tx1"/>
                </a:solidFill>
                <a:latin typeface="Lucida Sans Unicode" panose="020B0602030504020204" pitchFamily="34" charset="0"/>
              </a:defRPr>
            </a:lvl8pPr>
            <a:lvl9pPr marL="3886200" indent="-228600" fontAlgn="base">
              <a:spcBef>
                <a:spcPct val="0"/>
              </a:spcBef>
              <a:spcAft>
                <a:spcPct val="0"/>
              </a:spcAft>
              <a:defRPr>
                <a:solidFill>
                  <a:schemeClr val="tx1"/>
                </a:solidFill>
                <a:latin typeface="Lucida Sans Unicode" panose="020B0602030504020204" pitchFamily="34" charset="0"/>
              </a:defRPr>
            </a:lvl9pPr>
          </a:lstStyle>
          <a:p>
            <a:r>
              <a:rPr lang="pl-PL" altLang="pl-PL" sz="1100"/>
              <a:t>lata</a:t>
            </a:r>
          </a:p>
        </p:txBody>
      </p:sp>
      <p:sp>
        <p:nvSpPr>
          <p:cNvPr id="11269" name="pole tekstowe 5"/>
          <p:cNvSpPr txBox="1">
            <a:spLocks noChangeArrowheads="1"/>
          </p:cNvSpPr>
          <p:nvPr/>
        </p:nvSpPr>
        <p:spPr bwMode="auto">
          <a:xfrm>
            <a:off x="539750" y="642938"/>
            <a:ext cx="1223963" cy="26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Lucida Sans Unicode" panose="020B0602030504020204" pitchFamily="34" charset="0"/>
              </a:defRPr>
            </a:lvl1pPr>
            <a:lvl2pPr marL="742950" indent="-285750">
              <a:defRPr>
                <a:solidFill>
                  <a:schemeClr val="tx1"/>
                </a:solidFill>
                <a:latin typeface="Lucida Sans Unicode" panose="020B0602030504020204" pitchFamily="34" charset="0"/>
              </a:defRPr>
            </a:lvl2pPr>
            <a:lvl3pPr marL="1143000" indent="-228600">
              <a:defRPr>
                <a:solidFill>
                  <a:schemeClr val="tx1"/>
                </a:solidFill>
                <a:latin typeface="Lucida Sans Unicode" panose="020B0602030504020204" pitchFamily="34" charset="0"/>
              </a:defRPr>
            </a:lvl3pPr>
            <a:lvl4pPr marL="1600200" indent="-228600">
              <a:defRPr>
                <a:solidFill>
                  <a:schemeClr val="tx1"/>
                </a:solidFill>
                <a:latin typeface="Lucida Sans Unicode" panose="020B0602030504020204" pitchFamily="34" charset="0"/>
              </a:defRPr>
            </a:lvl4pPr>
            <a:lvl5pPr marL="2057400" indent="-228600">
              <a:defRPr>
                <a:solidFill>
                  <a:schemeClr val="tx1"/>
                </a:solidFill>
                <a:latin typeface="Lucida Sans Unicode" panose="020B0602030504020204" pitchFamily="34" charset="0"/>
              </a:defRPr>
            </a:lvl5pPr>
            <a:lvl6pPr marL="2514600" indent="-228600" fontAlgn="base">
              <a:spcBef>
                <a:spcPct val="0"/>
              </a:spcBef>
              <a:spcAft>
                <a:spcPct val="0"/>
              </a:spcAft>
              <a:defRPr>
                <a:solidFill>
                  <a:schemeClr val="tx1"/>
                </a:solidFill>
                <a:latin typeface="Lucida Sans Unicode" panose="020B0602030504020204" pitchFamily="34" charset="0"/>
              </a:defRPr>
            </a:lvl6pPr>
            <a:lvl7pPr marL="2971800" indent="-228600" fontAlgn="base">
              <a:spcBef>
                <a:spcPct val="0"/>
              </a:spcBef>
              <a:spcAft>
                <a:spcPct val="0"/>
              </a:spcAft>
              <a:defRPr>
                <a:solidFill>
                  <a:schemeClr val="tx1"/>
                </a:solidFill>
                <a:latin typeface="Lucida Sans Unicode" panose="020B0602030504020204" pitchFamily="34" charset="0"/>
              </a:defRPr>
            </a:lvl7pPr>
            <a:lvl8pPr marL="3429000" indent="-228600" fontAlgn="base">
              <a:spcBef>
                <a:spcPct val="0"/>
              </a:spcBef>
              <a:spcAft>
                <a:spcPct val="0"/>
              </a:spcAft>
              <a:defRPr>
                <a:solidFill>
                  <a:schemeClr val="tx1"/>
                </a:solidFill>
                <a:latin typeface="Lucida Sans Unicode" panose="020B0602030504020204" pitchFamily="34" charset="0"/>
              </a:defRPr>
            </a:lvl8pPr>
            <a:lvl9pPr marL="3886200" indent="-228600" fontAlgn="base">
              <a:spcBef>
                <a:spcPct val="0"/>
              </a:spcBef>
              <a:spcAft>
                <a:spcPct val="0"/>
              </a:spcAft>
              <a:defRPr>
                <a:solidFill>
                  <a:schemeClr val="tx1"/>
                </a:solidFill>
                <a:latin typeface="Lucida Sans Unicode" panose="020B0602030504020204" pitchFamily="34" charset="0"/>
              </a:defRPr>
            </a:lvl9pPr>
          </a:lstStyle>
          <a:p>
            <a:r>
              <a:rPr lang="pl-PL" altLang="pl-PL" sz="1100"/>
              <a:t>nakłady (w zł)</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ytuł 2"/>
          <p:cNvSpPr>
            <a:spLocks noGrp="1"/>
          </p:cNvSpPr>
          <p:nvPr>
            <p:ph type="title"/>
          </p:nvPr>
        </p:nvSpPr>
        <p:spPr>
          <a:xfrm>
            <a:off x="0" y="0"/>
            <a:ext cx="9144000" cy="714356"/>
          </a:xfrm>
        </p:spPr>
        <p:txBody>
          <a:bodyPr/>
          <a:lstStyle/>
          <a:p>
            <a:pPr algn="ctr" fontAlgn="auto">
              <a:spcAft>
                <a:spcPts val="0"/>
              </a:spcAft>
              <a:defRPr/>
            </a:pPr>
            <a:r>
              <a:rPr lang="pl-PL" sz="1800" u="sng" dirty="0" smtClean="0">
                <a:solidFill>
                  <a:schemeClr val="tx1"/>
                </a:solidFill>
              </a:rPr>
              <a:t>Kultura fizyczna i sport </a:t>
            </a:r>
            <a:r>
              <a:rPr lang="pl-PL" sz="1800" dirty="0" smtClean="0">
                <a:solidFill>
                  <a:schemeClr val="tx1"/>
                </a:solidFill>
              </a:rPr>
              <a:t>– wydatki majątkowe Gminy Miejskiej Chojnice na przestrzeni lat 1998-2011. </a:t>
            </a:r>
            <a:endParaRPr lang="pl-PL" sz="1800" dirty="0">
              <a:solidFill>
                <a:schemeClr val="tx1"/>
              </a:solidFill>
            </a:endParaRPr>
          </a:p>
        </p:txBody>
      </p:sp>
      <p:graphicFrame>
        <p:nvGraphicFramePr>
          <p:cNvPr id="5" name="Tabela 4"/>
          <p:cNvGraphicFramePr>
            <a:graphicFrameLocks noGrp="1"/>
          </p:cNvGraphicFramePr>
          <p:nvPr/>
        </p:nvGraphicFramePr>
        <p:xfrm>
          <a:off x="857250" y="4000500"/>
          <a:ext cx="7643813" cy="2925763"/>
        </p:xfrm>
        <a:graphic>
          <a:graphicData uri="http://schemas.openxmlformats.org/drawingml/2006/table">
            <a:tbl>
              <a:tblPr/>
              <a:tblGrid>
                <a:gridCol w="1460311"/>
                <a:gridCol w="2829351"/>
                <a:gridCol w="3354151"/>
              </a:tblGrid>
              <a:tr h="182860">
                <a:tc>
                  <a:txBody>
                    <a:bodyPr/>
                    <a:lstStyle/>
                    <a:p>
                      <a:pPr algn="ctr" fontAlgn="b"/>
                      <a:r>
                        <a:rPr lang="pl-PL" sz="1200" b="0" i="0" u="none" strike="noStrike" dirty="0">
                          <a:latin typeface="Times New Roman" pitchFamily="18" charset="0"/>
                          <a:cs typeface="Times New Roman" pitchFamily="18"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fontAlgn="b"/>
                      <a:r>
                        <a:rPr lang="pl-PL" sz="1200" b="1" i="0" u="none" strike="noStrike">
                          <a:latin typeface="Times New Roman" pitchFamily="18" charset="0"/>
                          <a:cs typeface="Times New Roman" pitchFamily="18" charset="0"/>
                        </a:rPr>
                        <a:t>inwestycje własne</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fontAlgn="b"/>
                      <a:r>
                        <a:rPr lang="pl-PL" sz="1200" b="1" i="0" u="none" strike="noStrike">
                          <a:latin typeface="Times New Roman" pitchFamily="18" charset="0"/>
                          <a:cs typeface="Times New Roman" pitchFamily="18" charset="0"/>
                        </a:rPr>
                        <a:t>aporty</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r>
              <a:tr h="182860">
                <a:tc>
                  <a:txBody>
                    <a:bodyPr/>
                    <a:lstStyle/>
                    <a:p>
                      <a:pPr algn="ctr" fontAlgn="b"/>
                      <a:r>
                        <a:rPr lang="pl-PL" sz="1200" b="1" i="0" u="none" strike="noStrike" dirty="0">
                          <a:solidFill>
                            <a:srgbClr val="000000"/>
                          </a:solidFill>
                          <a:latin typeface="Times New Roman" pitchFamily="18" charset="0"/>
                          <a:cs typeface="Times New Roman" pitchFamily="18" charset="0"/>
                        </a:rPr>
                        <a:t>1998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fontAlgn="b"/>
                      <a:r>
                        <a:rPr lang="pl-PL" sz="1200" b="0" i="0" u="none" strike="noStrike" dirty="0">
                          <a:latin typeface="Times New Roman" pitchFamily="18" charset="0"/>
                          <a:cs typeface="Times New Roman" pitchFamily="18" charset="0"/>
                        </a:rPr>
                        <a:t>390 000,00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fontAlgn="b"/>
                      <a:r>
                        <a:rPr lang="pl-PL" sz="1200" b="0" i="0" u="none" strike="noStrike">
                          <a:latin typeface="Times New Roman" pitchFamily="18" charset="0"/>
                          <a:cs typeface="Times New Roman" pitchFamily="18"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r>
              <a:tr h="182860">
                <a:tc>
                  <a:txBody>
                    <a:bodyPr/>
                    <a:lstStyle/>
                    <a:p>
                      <a:pPr algn="ctr" fontAlgn="b"/>
                      <a:r>
                        <a:rPr lang="pl-PL" sz="1200" b="1" i="0" u="none" strike="noStrike" dirty="0">
                          <a:solidFill>
                            <a:srgbClr val="000000"/>
                          </a:solidFill>
                          <a:latin typeface="Times New Roman" pitchFamily="18" charset="0"/>
                          <a:cs typeface="Times New Roman" pitchFamily="18" charset="0"/>
                        </a:rPr>
                        <a:t>1999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fontAlgn="b"/>
                      <a:r>
                        <a:rPr lang="pl-PL" sz="1200" b="0" i="0" u="none" strike="noStrike" dirty="0">
                          <a:latin typeface="Times New Roman" pitchFamily="18" charset="0"/>
                          <a:cs typeface="Times New Roman" pitchFamily="18" charset="0"/>
                        </a:rPr>
                        <a:t>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fontAlgn="b"/>
                      <a:r>
                        <a:rPr lang="pl-PL" sz="1200" b="0" i="0" u="none" strike="noStrike">
                          <a:latin typeface="Times New Roman" pitchFamily="18" charset="0"/>
                          <a:cs typeface="Times New Roman" pitchFamily="18"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r>
              <a:tr h="182860">
                <a:tc>
                  <a:txBody>
                    <a:bodyPr/>
                    <a:lstStyle/>
                    <a:p>
                      <a:pPr algn="ctr" fontAlgn="b"/>
                      <a:r>
                        <a:rPr lang="pl-PL" sz="1200" b="1" i="0" u="none" strike="noStrike">
                          <a:solidFill>
                            <a:srgbClr val="000000"/>
                          </a:solidFill>
                          <a:latin typeface="Times New Roman" pitchFamily="18" charset="0"/>
                          <a:cs typeface="Times New Roman" pitchFamily="18" charset="0"/>
                        </a:rPr>
                        <a:t>2000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fontAlgn="b"/>
                      <a:r>
                        <a:rPr lang="pl-PL" sz="1200" b="0" i="0" u="none" strike="noStrike" dirty="0">
                          <a:latin typeface="Times New Roman" pitchFamily="18" charset="0"/>
                          <a:cs typeface="Times New Roman" pitchFamily="18" charset="0"/>
                        </a:rPr>
                        <a:t>3 006 118,00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fontAlgn="b"/>
                      <a:r>
                        <a:rPr lang="pl-PL" sz="1200" b="0" i="0" u="none" strike="noStrike">
                          <a:latin typeface="Times New Roman" pitchFamily="18" charset="0"/>
                          <a:cs typeface="Times New Roman" pitchFamily="18"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r>
              <a:tr h="182860">
                <a:tc>
                  <a:txBody>
                    <a:bodyPr/>
                    <a:lstStyle/>
                    <a:p>
                      <a:pPr algn="ctr" fontAlgn="b"/>
                      <a:r>
                        <a:rPr lang="pl-PL" sz="1200" b="1" i="0" u="none" strike="noStrike">
                          <a:solidFill>
                            <a:srgbClr val="000000"/>
                          </a:solidFill>
                          <a:latin typeface="Times New Roman" pitchFamily="18" charset="0"/>
                          <a:cs typeface="Times New Roman" pitchFamily="18" charset="0"/>
                        </a:rPr>
                        <a:t>2001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fontAlgn="b"/>
                      <a:r>
                        <a:rPr lang="pl-PL" sz="1200" b="0" i="0" u="none" strike="noStrike" dirty="0">
                          <a:latin typeface="Times New Roman" pitchFamily="18" charset="0"/>
                          <a:cs typeface="Times New Roman" pitchFamily="18" charset="0"/>
                        </a:rPr>
                        <a:t>6 651 000,00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fontAlgn="b"/>
                      <a:r>
                        <a:rPr lang="pl-PL" sz="1200" b="0" i="0" u="none" strike="noStrike">
                          <a:latin typeface="Times New Roman" pitchFamily="18" charset="0"/>
                          <a:cs typeface="Times New Roman" pitchFamily="18"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r>
              <a:tr h="182860">
                <a:tc>
                  <a:txBody>
                    <a:bodyPr/>
                    <a:lstStyle/>
                    <a:p>
                      <a:pPr algn="ctr" fontAlgn="b"/>
                      <a:r>
                        <a:rPr lang="pl-PL" sz="1200" b="1" i="0" u="none" strike="noStrike">
                          <a:solidFill>
                            <a:srgbClr val="000000"/>
                          </a:solidFill>
                          <a:latin typeface="Times New Roman" pitchFamily="18" charset="0"/>
                          <a:cs typeface="Times New Roman" pitchFamily="18" charset="0"/>
                        </a:rPr>
                        <a:t>2002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fontAlgn="b"/>
                      <a:r>
                        <a:rPr lang="pl-PL" sz="1200" b="0" i="0" u="none" strike="noStrike" dirty="0">
                          <a:latin typeface="Times New Roman" pitchFamily="18" charset="0"/>
                          <a:cs typeface="Times New Roman" pitchFamily="18" charset="0"/>
                        </a:rPr>
                        <a:t>4 324 911,00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fontAlgn="b"/>
                      <a:r>
                        <a:rPr lang="pl-PL" sz="1200" b="0" i="0" u="none" strike="noStrike" dirty="0">
                          <a:latin typeface="Times New Roman" pitchFamily="18" charset="0"/>
                          <a:cs typeface="Times New Roman" pitchFamily="18" charset="0"/>
                        </a:rPr>
                        <a:t>100 000,00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r>
              <a:tr h="182860">
                <a:tc>
                  <a:txBody>
                    <a:bodyPr/>
                    <a:lstStyle/>
                    <a:p>
                      <a:pPr algn="ctr" fontAlgn="b"/>
                      <a:r>
                        <a:rPr lang="pl-PL" sz="1200" b="1" i="0" u="none" strike="noStrike">
                          <a:solidFill>
                            <a:srgbClr val="000000"/>
                          </a:solidFill>
                          <a:latin typeface="Times New Roman" pitchFamily="18" charset="0"/>
                          <a:cs typeface="Times New Roman" pitchFamily="18" charset="0"/>
                        </a:rPr>
                        <a:t>2003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fontAlgn="b"/>
                      <a:r>
                        <a:rPr lang="pl-PL" sz="1200" b="0" i="0" u="none" strike="noStrike" dirty="0">
                          <a:latin typeface="Times New Roman" pitchFamily="18" charset="0"/>
                          <a:cs typeface="Times New Roman" pitchFamily="18" charset="0"/>
                        </a:rPr>
                        <a:t>6 588,00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fontAlgn="b"/>
                      <a:r>
                        <a:rPr lang="pl-PL" sz="1200" b="0" i="0" u="none" strike="noStrike" dirty="0">
                          <a:latin typeface="Times New Roman" pitchFamily="18" charset="0"/>
                          <a:cs typeface="Times New Roman" pitchFamily="18"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r>
              <a:tr h="182860">
                <a:tc>
                  <a:txBody>
                    <a:bodyPr/>
                    <a:lstStyle/>
                    <a:p>
                      <a:pPr algn="ctr" fontAlgn="b"/>
                      <a:r>
                        <a:rPr lang="pl-PL" sz="1200" b="1" i="0" u="none" strike="noStrike">
                          <a:solidFill>
                            <a:srgbClr val="000000"/>
                          </a:solidFill>
                          <a:latin typeface="Times New Roman" pitchFamily="18" charset="0"/>
                          <a:cs typeface="Times New Roman" pitchFamily="18" charset="0"/>
                        </a:rPr>
                        <a:t>2004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fontAlgn="b"/>
                      <a:r>
                        <a:rPr lang="pl-PL" sz="1200" b="0" i="0" u="none" strike="noStrike" dirty="0">
                          <a:latin typeface="Times New Roman" pitchFamily="18" charset="0"/>
                          <a:cs typeface="Times New Roman" pitchFamily="18" charset="0"/>
                        </a:rPr>
                        <a:t>257 533,00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fontAlgn="b"/>
                      <a:r>
                        <a:rPr lang="pl-PL" sz="1200" b="0" i="0" u="none" strike="noStrike" dirty="0">
                          <a:latin typeface="Times New Roman" pitchFamily="18" charset="0"/>
                          <a:cs typeface="Times New Roman" pitchFamily="18"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r>
              <a:tr h="182860">
                <a:tc>
                  <a:txBody>
                    <a:bodyPr/>
                    <a:lstStyle/>
                    <a:p>
                      <a:pPr algn="ctr" fontAlgn="b"/>
                      <a:r>
                        <a:rPr lang="pl-PL" sz="1200" b="1" i="0" u="none" strike="noStrike">
                          <a:solidFill>
                            <a:srgbClr val="000000"/>
                          </a:solidFill>
                          <a:latin typeface="Times New Roman" pitchFamily="18" charset="0"/>
                          <a:cs typeface="Times New Roman" pitchFamily="18" charset="0"/>
                        </a:rPr>
                        <a:t>2005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fontAlgn="b"/>
                      <a:r>
                        <a:rPr lang="pl-PL" sz="1200" b="0" i="0" u="none" strike="noStrike" dirty="0">
                          <a:latin typeface="Times New Roman" pitchFamily="18" charset="0"/>
                          <a:cs typeface="Times New Roman" pitchFamily="18" charset="0"/>
                        </a:rPr>
                        <a:t>2 224 418,00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fontAlgn="b"/>
                      <a:r>
                        <a:rPr lang="pl-PL" sz="1200" b="0" i="0" u="none" strike="noStrike" dirty="0">
                          <a:latin typeface="Times New Roman" pitchFamily="18" charset="0"/>
                          <a:cs typeface="Times New Roman" pitchFamily="18"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r>
              <a:tr h="182860">
                <a:tc>
                  <a:txBody>
                    <a:bodyPr/>
                    <a:lstStyle/>
                    <a:p>
                      <a:pPr algn="ctr" fontAlgn="b"/>
                      <a:r>
                        <a:rPr lang="pl-PL" sz="1200" b="1" i="0" u="none" strike="noStrike">
                          <a:solidFill>
                            <a:srgbClr val="000000"/>
                          </a:solidFill>
                          <a:latin typeface="Times New Roman" pitchFamily="18" charset="0"/>
                          <a:cs typeface="Times New Roman" pitchFamily="18" charset="0"/>
                        </a:rPr>
                        <a:t>2006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fontAlgn="b"/>
                      <a:r>
                        <a:rPr lang="pl-PL" sz="1200" b="0" i="0" u="none" strike="noStrike">
                          <a:latin typeface="Times New Roman" pitchFamily="18" charset="0"/>
                          <a:cs typeface="Times New Roman" pitchFamily="18" charset="0"/>
                        </a:rPr>
                        <a:t>9 508 294,00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fontAlgn="b"/>
                      <a:r>
                        <a:rPr lang="pl-PL" sz="1200" b="0" i="0" u="none" strike="noStrike" dirty="0">
                          <a:latin typeface="Times New Roman" pitchFamily="18" charset="0"/>
                          <a:cs typeface="Times New Roman" pitchFamily="18" charset="0"/>
                        </a:rPr>
                        <a:t>1 200 000,00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r>
              <a:tr h="182860">
                <a:tc>
                  <a:txBody>
                    <a:bodyPr/>
                    <a:lstStyle/>
                    <a:p>
                      <a:pPr algn="ctr" fontAlgn="b"/>
                      <a:r>
                        <a:rPr lang="pl-PL" sz="1200" b="1" i="0" u="none" strike="noStrike">
                          <a:solidFill>
                            <a:srgbClr val="000000"/>
                          </a:solidFill>
                          <a:latin typeface="Times New Roman" pitchFamily="18" charset="0"/>
                          <a:cs typeface="Times New Roman" pitchFamily="18" charset="0"/>
                        </a:rPr>
                        <a:t>2007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fontAlgn="b"/>
                      <a:r>
                        <a:rPr lang="pl-PL" sz="1200" b="0" i="0" u="none" strike="noStrike">
                          <a:latin typeface="Times New Roman" pitchFamily="18" charset="0"/>
                          <a:cs typeface="Times New Roman" pitchFamily="18" charset="0"/>
                        </a:rPr>
                        <a:t>4 825 401,00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fontAlgn="b"/>
                      <a:r>
                        <a:rPr lang="pl-PL" sz="1200" b="0" i="0" u="none" strike="noStrike" dirty="0">
                          <a:latin typeface="Times New Roman" pitchFamily="18" charset="0"/>
                          <a:cs typeface="Times New Roman" pitchFamily="18" charset="0"/>
                        </a:rPr>
                        <a:t>1 400 000,00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r>
              <a:tr h="182860">
                <a:tc>
                  <a:txBody>
                    <a:bodyPr/>
                    <a:lstStyle/>
                    <a:p>
                      <a:pPr algn="ctr" fontAlgn="b"/>
                      <a:r>
                        <a:rPr lang="pl-PL" sz="1200" b="1" i="0" u="none" strike="noStrike">
                          <a:solidFill>
                            <a:srgbClr val="000000"/>
                          </a:solidFill>
                          <a:latin typeface="Times New Roman" pitchFamily="18" charset="0"/>
                          <a:cs typeface="Times New Roman" pitchFamily="18" charset="0"/>
                        </a:rPr>
                        <a:t>2008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fontAlgn="b"/>
                      <a:r>
                        <a:rPr lang="pl-PL" sz="1200" b="0" i="0" u="none" strike="noStrike">
                          <a:latin typeface="Times New Roman" pitchFamily="18" charset="0"/>
                          <a:cs typeface="Times New Roman" pitchFamily="18" charset="0"/>
                        </a:rPr>
                        <a:t>1 521 042,00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fontAlgn="b"/>
                      <a:r>
                        <a:rPr lang="pl-PL" sz="1200" b="0" i="0" u="none" strike="noStrike" dirty="0">
                          <a:latin typeface="Times New Roman" pitchFamily="18" charset="0"/>
                          <a:cs typeface="Times New Roman" pitchFamily="18" charset="0"/>
                        </a:rPr>
                        <a:t>400 000,00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r>
              <a:tr h="182860">
                <a:tc>
                  <a:txBody>
                    <a:bodyPr/>
                    <a:lstStyle/>
                    <a:p>
                      <a:pPr algn="ctr" fontAlgn="b"/>
                      <a:r>
                        <a:rPr lang="pl-PL" sz="1200" b="1" i="0" u="none" strike="noStrike">
                          <a:solidFill>
                            <a:srgbClr val="000000"/>
                          </a:solidFill>
                          <a:latin typeface="Times New Roman" pitchFamily="18" charset="0"/>
                          <a:cs typeface="Times New Roman" pitchFamily="18" charset="0"/>
                        </a:rPr>
                        <a:t>2009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fontAlgn="b"/>
                      <a:r>
                        <a:rPr lang="pl-PL" sz="1200" b="0" i="0" u="none" strike="noStrike">
                          <a:latin typeface="Times New Roman" pitchFamily="18" charset="0"/>
                          <a:cs typeface="Times New Roman" pitchFamily="18" charset="0"/>
                        </a:rPr>
                        <a:t>1 958 703,00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fontAlgn="b"/>
                      <a:r>
                        <a:rPr lang="pl-PL" sz="1200" b="0" i="0" u="none" strike="noStrike" dirty="0">
                          <a:latin typeface="Times New Roman" pitchFamily="18" charset="0"/>
                          <a:cs typeface="Times New Roman" pitchFamily="18"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r>
              <a:tr h="182860">
                <a:tc>
                  <a:txBody>
                    <a:bodyPr/>
                    <a:lstStyle/>
                    <a:p>
                      <a:pPr algn="ctr" fontAlgn="b"/>
                      <a:r>
                        <a:rPr lang="pl-PL" sz="1200" b="1" i="0" u="none" strike="noStrike">
                          <a:solidFill>
                            <a:srgbClr val="000000"/>
                          </a:solidFill>
                          <a:latin typeface="Times New Roman" pitchFamily="18" charset="0"/>
                          <a:cs typeface="Times New Roman" pitchFamily="18" charset="0"/>
                        </a:rPr>
                        <a:t>2010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fontAlgn="b"/>
                      <a:r>
                        <a:rPr lang="pl-PL" sz="1200" b="0" i="0" u="none" strike="noStrike">
                          <a:latin typeface="Times New Roman" pitchFamily="18" charset="0"/>
                          <a:cs typeface="Times New Roman" pitchFamily="18" charset="0"/>
                        </a:rPr>
                        <a:t>1 168 019,11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fontAlgn="b"/>
                      <a:r>
                        <a:rPr lang="pl-PL" sz="1200" b="0" i="0" u="none" strike="noStrike" dirty="0">
                          <a:latin typeface="Times New Roman" pitchFamily="18" charset="0"/>
                          <a:cs typeface="Times New Roman" pitchFamily="18" charset="0"/>
                        </a:rPr>
                        <a:t>200 000,00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r>
              <a:tr h="182860">
                <a:tc>
                  <a:txBody>
                    <a:bodyPr/>
                    <a:lstStyle/>
                    <a:p>
                      <a:pPr algn="ctr" fontAlgn="b"/>
                      <a:r>
                        <a:rPr lang="pl-PL" sz="1200" b="1" i="0" u="none" strike="noStrike">
                          <a:solidFill>
                            <a:srgbClr val="000000"/>
                          </a:solidFill>
                          <a:latin typeface="Times New Roman" pitchFamily="18" charset="0"/>
                          <a:cs typeface="Times New Roman" pitchFamily="18" charset="0"/>
                        </a:rPr>
                        <a:t>2011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fontAlgn="b"/>
                      <a:r>
                        <a:rPr lang="pl-PL" sz="1200" b="0" i="0" u="none" strike="noStrike">
                          <a:latin typeface="Times New Roman" pitchFamily="18" charset="0"/>
                          <a:cs typeface="Times New Roman" pitchFamily="18" charset="0"/>
                        </a:rPr>
                        <a:t>3 388 324,17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fontAlgn="b"/>
                      <a:r>
                        <a:rPr lang="pl-PL" sz="1200" b="0" i="0" u="none" strike="noStrike" dirty="0">
                          <a:latin typeface="Times New Roman" pitchFamily="18" charset="0"/>
                          <a:cs typeface="Times New Roman" pitchFamily="18"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r>
              <a:tr h="182860">
                <a:tc>
                  <a:txBody>
                    <a:bodyPr/>
                    <a:lstStyle/>
                    <a:p>
                      <a:pPr algn="ctr" fontAlgn="b"/>
                      <a:r>
                        <a:rPr lang="pl-PL" sz="1200" b="1" i="0" u="none" strike="noStrike" dirty="0" smtClean="0">
                          <a:solidFill>
                            <a:srgbClr val="000000"/>
                          </a:solidFill>
                          <a:latin typeface="Times New Roman" pitchFamily="18" charset="0"/>
                          <a:cs typeface="Times New Roman" pitchFamily="18" charset="0"/>
                        </a:rPr>
                        <a:t>Razem: </a:t>
                      </a:r>
                      <a:endParaRPr lang="pl-PL" sz="1200" b="1" i="0" u="none" strike="noStrike" dirty="0">
                        <a:solidFill>
                          <a:srgbClr val="000000"/>
                        </a:solidFill>
                        <a:latin typeface="Times New Roman" pitchFamily="18" charset="0"/>
                        <a:cs typeface="Times New Roman" pitchFamily="18" charset="0"/>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fontAlgn="b"/>
                      <a:r>
                        <a:rPr lang="pl-PL" sz="1200" b="1" i="0" u="none" strike="noStrike" dirty="0" smtClean="0">
                          <a:latin typeface="Times New Roman" pitchFamily="18" charset="0"/>
                          <a:cs typeface="Times New Roman" pitchFamily="18" charset="0"/>
                        </a:rPr>
                        <a:t>39 230 351,28</a:t>
                      </a:r>
                      <a:endParaRPr lang="pl-PL" sz="1200" b="1" i="0" u="none" strike="noStrike" dirty="0">
                        <a:latin typeface="Times New Roman" pitchFamily="18" charset="0"/>
                        <a:cs typeface="Times New Roman" pitchFamily="18" charset="0"/>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fontAlgn="b"/>
                      <a:r>
                        <a:rPr lang="pl-PL" sz="1200" b="1" i="0" u="none" strike="noStrike" dirty="0" smtClean="0">
                          <a:latin typeface="Times New Roman" pitchFamily="18" charset="0"/>
                          <a:cs typeface="Times New Roman" pitchFamily="18" charset="0"/>
                        </a:rPr>
                        <a:t>3</a:t>
                      </a:r>
                      <a:r>
                        <a:rPr lang="pl-PL" sz="1200" b="1" i="0" u="none" strike="noStrike" baseline="0" dirty="0" smtClean="0">
                          <a:latin typeface="Times New Roman" pitchFamily="18" charset="0"/>
                          <a:cs typeface="Times New Roman" pitchFamily="18" charset="0"/>
                        </a:rPr>
                        <a:t> 300 000,00 </a:t>
                      </a:r>
                      <a:endParaRPr lang="pl-PL" sz="1200" b="1" i="0" u="none" strike="noStrike" dirty="0">
                        <a:latin typeface="Times New Roman" pitchFamily="18" charset="0"/>
                        <a:cs typeface="Times New Roman" pitchFamily="18" charset="0"/>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r>
            </a:tbl>
          </a:graphicData>
        </a:graphic>
      </p:graphicFrame>
      <p:graphicFrame>
        <p:nvGraphicFramePr>
          <p:cNvPr id="6" name="Wykres 5"/>
          <p:cNvGraphicFramePr/>
          <p:nvPr/>
        </p:nvGraphicFramePr>
        <p:xfrm>
          <a:off x="0" y="476672"/>
          <a:ext cx="9144000" cy="3666708"/>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ytuł 2"/>
          <p:cNvSpPr>
            <a:spLocks noGrp="1"/>
          </p:cNvSpPr>
          <p:nvPr>
            <p:ph type="title"/>
          </p:nvPr>
        </p:nvSpPr>
        <p:spPr>
          <a:xfrm>
            <a:off x="0" y="0"/>
            <a:ext cx="9144000" cy="785794"/>
          </a:xfrm>
        </p:spPr>
        <p:txBody>
          <a:bodyPr/>
          <a:lstStyle/>
          <a:p>
            <a:pPr algn="ctr" fontAlgn="auto">
              <a:spcAft>
                <a:spcPts val="0"/>
              </a:spcAft>
              <a:defRPr/>
            </a:pPr>
            <a:r>
              <a:rPr lang="pl-PL" sz="1800" u="sng" dirty="0" smtClean="0">
                <a:solidFill>
                  <a:schemeClr val="tx1"/>
                </a:solidFill>
              </a:rPr>
              <a:t>Kultura fizyczna i sport </a:t>
            </a:r>
            <a:r>
              <a:rPr lang="pl-PL" sz="1800" dirty="0" smtClean="0">
                <a:solidFill>
                  <a:schemeClr val="tx1"/>
                </a:solidFill>
              </a:rPr>
              <a:t>– źródła finansowania inwestycji własnych Gminy Miejskiej Chojnice na przestrzeni lat 1998-2011.</a:t>
            </a:r>
            <a:endParaRPr lang="pl-PL" sz="1800" dirty="0">
              <a:solidFill>
                <a:schemeClr val="tx1"/>
              </a:solidFill>
            </a:endParaRPr>
          </a:p>
        </p:txBody>
      </p:sp>
      <p:graphicFrame>
        <p:nvGraphicFramePr>
          <p:cNvPr id="6" name="Symbol zastępczy zawartości 5"/>
          <p:cNvGraphicFramePr>
            <a:graphicFrameLocks noGrp="1"/>
          </p:cNvGraphicFramePr>
          <p:nvPr>
            <p:ph idx="1"/>
          </p:nvPr>
        </p:nvGraphicFramePr>
        <p:xfrm>
          <a:off x="-214346" y="357166"/>
          <a:ext cx="9358346" cy="5143536"/>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7" name="Wykres 6"/>
          <p:cNvGraphicFramePr/>
          <p:nvPr/>
        </p:nvGraphicFramePr>
        <p:xfrm>
          <a:off x="3786182" y="4286256"/>
          <a:ext cx="5572164" cy="2814638"/>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ytuł 2"/>
          <p:cNvSpPr>
            <a:spLocks noGrp="1"/>
          </p:cNvSpPr>
          <p:nvPr>
            <p:ph type="title"/>
          </p:nvPr>
        </p:nvSpPr>
        <p:spPr>
          <a:xfrm>
            <a:off x="0" y="-99392"/>
            <a:ext cx="9144000" cy="720080"/>
          </a:xfrm>
        </p:spPr>
        <p:txBody>
          <a:bodyPr/>
          <a:lstStyle/>
          <a:p>
            <a:pPr algn="ctr" fontAlgn="auto">
              <a:spcAft>
                <a:spcPts val="0"/>
              </a:spcAft>
              <a:defRPr/>
            </a:pPr>
            <a:r>
              <a:rPr lang="pl-PL" sz="1600" dirty="0" smtClean="0">
                <a:solidFill>
                  <a:schemeClr val="tx1"/>
                </a:solidFill>
              </a:rPr>
              <a:t>Największe inwestycje w obszarze </a:t>
            </a:r>
            <a:r>
              <a:rPr lang="pl-PL" sz="1600" u="sng" dirty="0" smtClean="0">
                <a:solidFill>
                  <a:schemeClr val="tx1"/>
                </a:solidFill>
              </a:rPr>
              <a:t>kultury fizycznej i sportu</a:t>
            </a:r>
            <a:r>
              <a:rPr lang="pl-PL" sz="1600" dirty="0" smtClean="0">
                <a:solidFill>
                  <a:schemeClr val="tx1"/>
                </a:solidFill>
              </a:rPr>
              <a:t>:</a:t>
            </a:r>
            <a:endParaRPr lang="pl-PL" sz="1600" dirty="0">
              <a:solidFill>
                <a:schemeClr val="tx1"/>
              </a:solidFill>
            </a:endParaRPr>
          </a:p>
        </p:txBody>
      </p:sp>
      <p:graphicFrame>
        <p:nvGraphicFramePr>
          <p:cNvPr id="5" name="Tabela 4"/>
          <p:cNvGraphicFramePr>
            <a:graphicFrameLocks noGrp="1"/>
          </p:cNvGraphicFramePr>
          <p:nvPr/>
        </p:nvGraphicFramePr>
        <p:xfrm>
          <a:off x="0" y="549275"/>
          <a:ext cx="9144000" cy="6443663"/>
        </p:xfrm>
        <a:graphic>
          <a:graphicData uri="http://schemas.openxmlformats.org/drawingml/2006/table">
            <a:tbl>
              <a:tblPr/>
              <a:tblGrid>
                <a:gridCol w="345001"/>
                <a:gridCol w="4741553"/>
                <a:gridCol w="1203079"/>
                <a:gridCol w="2854367"/>
              </a:tblGrid>
              <a:tr h="473595">
                <a:tc>
                  <a:txBody>
                    <a:bodyPr/>
                    <a:lstStyle/>
                    <a:p>
                      <a:pPr algn="l" fontAlgn="t"/>
                      <a:r>
                        <a:rPr lang="pl-PL" sz="1200" b="1" i="0" u="none" strike="noStrike" dirty="0">
                          <a:latin typeface="Times New Roman"/>
                        </a:rPr>
                        <a:t>Lp.</a:t>
                      </a:r>
                    </a:p>
                  </a:txBody>
                  <a:tcPr marL="5899" marR="5899" marT="589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CCFF"/>
                    </a:solidFill>
                  </a:tcPr>
                </a:tc>
                <a:tc>
                  <a:txBody>
                    <a:bodyPr/>
                    <a:lstStyle/>
                    <a:p>
                      <a:pPr algn="ctr" fontAlgn="t"/>
                      <a:r>
                        <a:rPr lang="pl-PL" sz="1200" b="1" i="0" u="none" strike="noStrike">
                          <a:latin typeface="Times New Roman"/>
                        </a:rPr>
                        <a:t>Nazwa inwestycji</a:t>
                      </a:r>
                    </a:p>
                  </a:txBody>
                  <a:tcPr marL="5899" marR="5899" marT="589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CCFF"/>
                    </a:solidFill>
                  </a:tcPr>
                </a:tc>
                <a:tc>
                  <a:txBody>
                    <a:bodyPr/>
                    <a:lstStyle/>
                    <a:p>
                      <a:pPr algn="l" fontAlgn="t"/>
                      <a:r>
                        <a:rPr lang="pl-PL" sz="1200" b="1" i="0" u="none" strike="noStrike">
                          <a:latin typeface="Times New Roman"/>
                        </a:rPr>
                        <a:t>Okres realizacji</a:t>
                      </a:r>
                    </a:p>
                  </a:txBody>
                  <a:tcPr marL="5899" marR="5899" marT="589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CCFF"/>
                    </a:solidFill>
                  </a:tcPr>
                </a:tc>
                <a:tc>
                  <a:txBody>
                    <a:bodyPr/>
                    <a:lstStyle/>
                    <a:p>
                      <a:pPr algn="l" fontAlgn="t"/>
                      <a:r>
                        <a:rPr lang="pl-PL" sz="1200" b="1" i="0" u="none" strike="noStrike">
                          <a:latin typeface="Times New Roman"/>
                        </a:rPr>
                        <a:t>Wysokość poniesionych nakładów</a:t>
                      </a:r>
                    </a:p>
                  </a:txBody>
                  <a:tcPr marL="5899" marR="5899" marT="589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CCFF"/>
                    </a:solidFill>
                  </a:tcPr>
                </a:tc>
              </a:tr>
              <a:tr h="335002">
                <a:tc>
                  <a:txBody>
                    <a:bodyPr/>
                    <a:lstStyle/>
                    <a:p>
                      <a:pPr algn="l" fontAlgn="t"/>
                      <a:r>
                        <a:rPr lang="pl-PL" sz="1200" b="0" i="0" u="none" strike="noStrike">
                          <a:latin typeface="Times New Roman"/>
                        </a:rPr>
                        <a:t>1.</a:t>
                      </a:r>
                    </a:p>
                  </a:txBody>
                  <a:tcPr marL="5899" marR="5899" marT="589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pl-PL" sz="1200" b="0" i="0" u="none" strike="noStrike" dirty="0">
                          <a:solidFill>
                            <a:srgbClr val="000000"/>
                          </a:solidFill>
                          <a:latin typeface="Times New Roman"/>
                        </a:rPr>
                        <a:t>Budowa sali gimnastycznej przy </a:t>
                      </a:r>
                      <a:r>
                        <a:rPr lang="pl-PL" sz="1200" b="0" i="0" u="none" strike="noStrike" dirty="0" smtClean="0">
                          <a:solidFill>
                            <a:srgbClr val="000000"/>
                          </a:solidFill>
                          <a:latin typeface="Times New Roman"/>
                        </a:rPr>
                        <a:t>SP</a:t>
                      </a:r>
                      <a:r>
                        <a:rPr lang="pl-PL" sz="1200" b="0" i="0" u="none" strike="noStrike" baseline="0" dirty="0" smtClean="0">
                          <a:solidFill>
                            <a:srgbClr val="000000"/>
                          </a:solidFill>
                          <a:latin typeface="Times New Roman"/>
                        </a:rPr>
                        <a:t> nr </a:t>
                      </a:r>
                      <a:r>
                        <a:rPr lang="pl-PL" sz="1200" b="0" i="0" u="none" strike="noStrike" dirty="0" smtClean="0">
                          <a:solidFill>
                            <a:srgbClr val="000000"/>
                          </a:solidFill>
                          <a:latin typeface="Times New Roman"/>
                        </a:rPr>
                        <a:t>5</a:t>
                      </a:r>
                      <a:endParaRPr lang="pl-PL" sz="1200" b="0" i="0" u="none" strike="noStrike" dirty="0">
                        <a:solidFill>
                          <a:srgbClr val="000000"/>
                        </a:solidFill>
                        <a:latin typeface="Times New Roman"/>
                      </a:endParaRPr>
                    </a:p>
                  </a:txBody>
                  <a:tcPr marL="5899" marR="5899" marT="589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pl-PL" sz="1200" b="0" i="0" u="none" strike="noStrike">
                          <a:solidFill>
                            <a:srgbClr val="000000"/>
                          </a:solidFill>
                          <a:latin typeface="Times New Roman"/>
                        </a:rPr>
                        <a:t>1998-1999</a:t>
                      </a:r>
                    </a:p>
                  </a:txBody>
                  <a:tcPr marL="5899" marR="5899" marT="589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pl-PL" sz="1200" b="0" i="0" u="none" strike="noStrike" dirty="0" smtClean="0">
                          <a:solidFill>
                            <a:srgbClr val="000000"/>
                          </a:solidFill>
                          <a:latin typeface="Times New Roman"/>
                        </a:rPr>
                        <a:t>3.255.824</a:t>
                      </a:r>
                      <a:r>
                        <a:rPr lang="pl-PL" sz="1200" b="0" i="0" u="none" strike="noStrike" baseline="0" dirty="0" smtClean="0">
                          <a:solidFill>
                            <a:srgbClr val="000000"/>
                          </a:solidFill>
                          <a:latin typeface="Times New Roman"/>
                        </a:rPr>
                        <a:t> </a:t>
                      </a:r>
                      <a:r>
                        <a:rPr lang="pl-PL" sz="1200" b="0" i="0" u="none" strike="noStrike" dirty="0" smtClean="0">
                          <a:solidFill>
                            <a:srgbClr val="000000"/>
                          </a:solidFill>
                          <a:latin typeface="Times New Roman"/>
                        </a:rPr>
                        <a:t>zł</a:t>
                      </a:r>
                      <a:endParaRPr lang="pl-PL" sz="1200" b="0" i="0" u="none" strike="noStrike" dirty="0">
                        <a:solidFill>
                          <a:srgbClr val="000000"/>
                        </a:solidFill>
                        <a:latin typeface="Times New Roman"/>
                      </a:endParaRPr>
                    </a:p>
                  </a:txBody>
                  <a:tcPr marL="5899" marR="5899" marT="589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00054">
                <a:tc>
                  <a:txBody>
                    <a:bodyPr/>
                    <a:lstStyle/>
                    <a:p>
                      <a:pPr algn="l" fontAlgn="t"/>
                      <a:r>
                        <a:rPr lang="pl-PL" sz="1200" b="0" i="0" u="none" strike="noStrike">
                          <a:solidFill>
                            <a:srgbClr val="000000"/>
                          </a:solidFill>
                          <a:latin typeface="Times New Roman"/>
                        </a:rPr>
                        <a:t>2.</a:t>
                      </a:r>
                    </a:p>
                  </a:txBody>
                  <a:tcPr marL="5899" marR="5899" marT="589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pl-PL" sz="1200" b="0" i="0" u="none" strike="noStrike" dirty="0">
                          <a:solidFill>
                            <a:srgbClr val="000000"/>
                          </a:solidFill>
                          <a:latin typeface="Times New Roman"/>
                        </a:rPr>
                        <a:t>Budowa kompleksu krytych pływalni </a:t>
                      </a:r>
                      <a:r>
                        <a:rPr lang="pl-PL" sz="1200" b="0" i="0" u="none" strike="noStrike" dirty="0" err="1">
                          <a:solidFill>
                            <a:srgbClr val="000000"/>
                          </a:solidFill>
                          <a:latin typeface="Times New Roman"/>
                        </a:rPr>
                        <a:t>OSiR</a:t>
                      </a:r>
                      <a:r>
                        <a:rPr lang="pl-PL" sz="1200" b="0" i="0" u="none" strike="noStrike" dirty="0">
                          <a:solidFill>
                            <a:srgbClr val="000000"/>
                          </a:solidFill>
                          <a:latin typeface="Times New Roman"/>
                        </a:rPr>
                        <a:t> Chojnice</a:t>
                      </a:r>
                    </a:p>
                  </a:txBody>
                  <a:tcPr marL="5899" marR="5899" marT="589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pl-PL" sz="1200" b="0" i="0" u="none" strike="noStrike">
                          <a:solidFill>
                            <a:srgbClr val="000000"/>
                          </a:solidFill>
                          <a:latin typeface="Times New Roman"/>
                        </a:rPr>
                        <a:t>2000-2002</a:t>
                      </a:r>
                    </a:p>
                  </a:txBody>
                  <a:tcPr marL="5899" marR="5899" marT="589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pl-PL" sz="1200" b="0" i="0" u="none" strike="noStrike" dirty="0" smtClean="0">
                          <a:solidFill>
                            <a:srgbClr val="000000"/>
                          </a:solidFill>
                          <a:latin typeface="Times New Roman"/>
                        </a:rPr>
                        <a:t>13.627.086</a:t>
                      </a:r>
                      <a:r>
                        <a:rPr lang="pl-PL" sz="1200" b="0" i="0" u="none" strike="noStrike" baseline="0" dirty="0" smtClean="0">
                          <a:solidFill>
                            <a:srgbClr val="000000"/>
                          </a:solidFill>
                          <a:latin typeface="Times New Roman"/>
                        </a:rPr>
                        <a:t> </a:t>
                      </a:r>
                      <a:r>
                        <a:rPr lang="pl-PL" sz="1200" b="0" i="0" u="none" strike="noStrike" dirty="0" smtClean="0">
                          <a:solidFill>
                            <a:srgbClr val="000000"/>
                          </a:solidFill>
                          <a:latin typeface="Times New Roman"/>
                        </a:rPr>
                        <a:t>zł</a:t>
                      </a:r>
                    </a:p>
                    <a:p>
                      <a:pPr algn="l" fontAlgn="t"/>
                      <a:r>
                        <a:rPr lang="pl-PL" sz="1200" b="0" i="0" u="none" strike="noStrike" dirty="0" err="1" smtClean="0">
                          <a:solidFill>
                            <a:srgbClr val="000000"/>
                          </a:solidFill>
                          <a:latin typeface="Times New Roman"/>
                        </a:rPr>
                        <a:t>UKFiS</a:t>
                      </a:r>
                      <a:r>
                        <a:rPr lang="pl-PL" sz="1200" b="0" i="0" u="none" strike="noStrike" dirty="0" smtClean="0">
                          <a:solidFill>
                            <a:srgbClr val="000000"/>
                          </a:solidFill>
                          <a:latin typeface="Times New Roman"/>
                        </a:rPr>
                        <a:t>: 2 0000 00 zł</a:t>
                      </a:r>
                      <a:endParaRPr lang="pl-PL" sz="1200" b="0" i="0" u="none" strike="noStrike" dirty="0">
                        <a:solidFill>
                          <a:srgbClr val="000000"/>
                        </a:solidFill>
                        <a:latin typeface="Times New Roman"/>
                      </a:endParaRPr>
                    </a:p>
                  </a:txBody>
                  <a:tcPr marL="5899" marR="5899" marT="589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006848">
                <a:tc>
                  <a:txBody>
                    <a:bodyPr/>
                    <a:lstStyle/>
                    <a:p>
                      <a:pPr algn="l" fontAlgn="t"/>
                      <a:r>
                        <a:rPr lang="pl-PL" sz="1200" b="0" i="0" u="none" strike="noStrike">
                          <a:solidFill>
                            <a:srgbClr val="000000"/>
                          </a:solidFill>
                          <a:latin typeface="Times New Roman"/>
                        </a:rPr>
                        <a:t>3.</a:t>
                      </a:r>
                    </a:p>
                  </a:txBody>
                  <a:tcPr marL="5899" marR="5899" marT="589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pl-PL" sz="1200" b="0" i="0" u="none" strike="noStrike">
                          <a:solidFill>
                            <a:srgbClr val="000000"/>
                          </a:solidFill>
                          <a:latin typeface="Times New Roman"/>
                        </a:rPr>
                        <a:t>Rozbudowa i przebudowa miejskiego stadionu wraz z parkingiem i urządzeniami z tym związanymi </a:t>
                      </a:r>
                    </a:p>
                  </a:txBody>
                  <a:tcPr marL="5899" marR="5899" marT="589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pl-PL" sz="1200" b="0" i="0" u="none" strike="noStrike">
                          <a:solidFill>
                            <a:srgbClr val="000000"/>
                          </a:solidFill>
                          <a:latin typeface="Times New Roman"/>
                        </a:rPr>
                        <a:t>2005-2007</a:t>
                      </a:r>
                    </a:p>
                  </a:txBody>
                  <a:tcPr marL="5899" marR="5899" marT="589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pl-PL" sz="1200" b="0" i="0" u="none" strike="noStrike" dirty="0" smtClean="0">
                          <a:solidFill>
                            <a:srgbClr val="000000"/>
                          </a:solidFill>
                          <a:latin typeface="Times New Roman"/>
                        </a:rPr>
                        <a:t>9.080.171,63</a:t>
                      </a:r>
                      <a:r>
                        <a:rPr lang="pl-PL" sz="1200" b="0" i="0" u="none" strike="noStrike" baseline="0" dirty="0" smtClean="0">
                          <a:solidFill>
                            <a:srgbClr val="000000"/>
                          </a:solidFill>
                          <a:latin typeface="Times New Roman"/>
                        </a:rPr>
                        <a:t> </a:t>
                      </a:r>
                      <a:r>
                        <a:rPr lang="pl-PL" sz="1200" b="0" i="0" u="none" strike="noStrike" dirty="0" smtClean="0">
                          <a:solidFill>
                            <a:srgbClr val="000000"/>
                          </a:solidFill>
                          <a:latin typeface="Times New Roman"/>
                        </a:rPr>
                        <a:t>zł </a:t>
                      </a:r>
                      <a:r>
                        <a:rPr lang="pl-PL" sz="1200" b="0" i="0" u="none" strike="noStrike" dirty="0">
                          <a:solidFill>
                            <a:srgbClr val="000000"/>
                          </a:solidFill>
                          <a:latin typeface="Times New Roman"/>
                        </a:rPr>
                        <a:t/>
                      </a:r>
                      <a:br>
                        <a:rPr lang="pl-PL" sz="1200" b="0" i="0" u="none" strike="noStrike" dirty="0">
                          <a:solidFill>
                            <a:srgbClr val="000000"/>
                          </a:solidFill>
                          <a:latin typeface="Times New Roman"/>
                        </a:rPr>
                      </a:br>
                      <a:r>
                        <a:rPr lang="pl-PL" sz="1200" b="0" i="0" u="none" strike="noStrike" dirty="0">
                          <a:solidFill>
                            <a:srgbClr val="000000"/>
                          </a:solidFill>
                          <a:latin typeface="Times New Roman"/>
                        </a:rPr>
                        <a:t> </a:t>
                      </a:r>
                      <a:r>
                        <a:rPr lang="pl-PL" sz="1200" b="0" i="0" u="none" strike="noStrike" dirty="0" smtClean="0">
                          <a:solidFill>
                            <a:srgbClr val="000000"/>
                          </a:solidFill>
                          <a:latin typeface="Times New Roman"/>
                        </a:rPr>
                        <a:t>w </a:t>
                      </a:r>
                      <a:r>
                        <a:rPr lang="pl-PL" sz="1200" b="0" i="0" u="none" strike="noStrike" dirty="0">
                          <a:solidFill>
                            <a:srgbClr val="000000"/>
                          </a:solidFill>
                          <a:latin typeface="Times New Roman"/>
                        </a:rPr>
                        <a:t>tym:</a:t>
                      </a:r>
                      <a:br>
                        <a:rPr lang="pl-PL" sz="1200" b="0" i="0" u="none" strike="noStrike" dirty="0">
                          <a:solidFill>
                            <a:srgbClr val="000000"/>
                          </a:solidFill>
                          <a:latin typeface="Times New Roman"/>
                        </a:rPr>
                      </a:br>
                      <a:r>
                        <a:rPr lang="pl-PL" sz="1200" b="0" i="0" u="none" strike="noStrike" dirty="0" smtClean="0">
                          <a:solidFill>
                            <a:srgbClr val="000000"/>
                          </a:solidFill>
                          <a:latin typeface="Times New Roman"/>
                        </a:rPr>
                        <a:t>EFRR: 1.460.552,71</a:t>
                      </a:r>
                      <a:r>
                        <a:rPr lang="pl-PL" sz="1200" b="0" i="0" u="none" strike="noStrike" baseline="0" dirty="0" smtClean="0">
                          <a:solidFill>
                            <a:srgbClr val="000000"/>
                          </a:solidFill>
                          <a:latin typeface="Times New Roman"/>
                        </a:rPr>
                        <a:t> </a:t>
                      </a:r>
                      <a:r>
                        <a:rPr lang="pl-PL" sz="1200" b="0" i="0" u="none" strike="noStrike" dirty="0" smtClean="0">
                          <a:solidFill>
                            <a:srgbClr val="000000"/>
                          </a:solidFill>
                          <a:latin typeface="Times New Roman"/>
                        </a:rPr>
                        <a:t>zł</a:t>
                      </a:r>
                      <a:r>
                        <a:rPr lang="pl-PL" sz="1200" b="0" i="0" u="none" strike="noStrike" dirty="0">
                          <a:solidFill>
                            <a:srgbClr val="000000"/>
                          </a:solidFill>
                          <a:latin typeface="Times New Roman"/>
                        </a:rPr>
                        <a:t/>
                      </a:r>
                      <a:br>
                        <a:rPr lang="pl-PL" sz="1200" b="0" i="0" u="none" strike="noStrike" dirty="0">
                          <a:solidFill>
                            <a:srgbClr val="000000"/>
                          </a:solidFill>
                          <a:latin typeface="Times New Roman"/>
                        </a:rPr>
                      </a:br>
                      <a:r>
                        <a:rPr lang="pl-PL" sz="1200" b="0" i="0" u="none" strike="noStrike" dirty="0" err="1" smtClean="0">
                          <a:solidFill>
                            <a:srgbClr val="000000"/>
                          </a:solidFill>
                          <a:latin typeface="Times New Roman"/>
                        </a:rPr>
                        <a:t>MSiT</a:t>
                      </a:r>
                      <a:r>
                        <a:rPr lang="pl-PL" sz="1200" b="0" i="0" u="none" strike="noStrike" dirty="0" smtClean="0">
                          <a:solidFill>
                            <a:srgbClr val="000000"/>
                          </a:solidFill>
                          <a:latin typeface="Times New Roman"/>
                        </a:rPr>
                        <a:t>: 2.412.100,00</a:t>
                      </a:r>
                      <a:r>
                        <a:rPr lang="pl-PL" sz="1200" b="0" i="0" u="none" strike="noStrike" baseline="0" dirty="0" smtClean="0">
                          <a:solidFill>
                            <a:srgbClr val="000000"/>
                          </a:solidFill>
                          <a:latin typeface="Times New Roman"/>
                        </a:rPr>
                        <a:t> </a:t>
                      </a:r>
                      <a:r>
                        <a:rPr lang="pl-PL" sz="1200" b="0" i="0" u="none" strike="noStrike" dirty="0" smtClean="0">
                          <a:solidFill>
                            <a:srgbClr val="000000"/>
                          </a:solidFill>
                          <a:latin typeface="Times New Roman"/>
                        </a:rPr>
                        <a:t>zł</a:t>
                      </a:r>
                      <a:r>
                        <a:rPr lang="pl-PL" sz="1200" b="0" i="0" u="none" strike="noStrike" dirty="0">
                          <a:solidFill>
                            <a:srgbClr val="000000"/>
                          </a:solidFill>
                          <a:latin typeface="Times New Roman"/>
                        </a:rPr>
                        <a:t/>
                      </a:r>
                      <a:br>
                        <a:rPr lang="pl-PL" sz="1200" b="0" i="0" u="none" strike="noStrike" dirty="0">
                          <a:solidFill>
                            <a:srgbClr val="000000"/>
                          </a:solidFill>
                          <a:latin typeface="Times New Roman"/>
                        </a:rPr>
                      </a:br>
                      <a:endParaRPr lang="pl-PL" sz="1200" b="0" i="0" u="none" strike="noStrike" dirty="0">
                        <a:solidFill>
                          <a:srgbClr val="000000"/>
                        </a:solidFill>
                        <a:latin typeface="Times New Roman"/>
                      </a:endParaRPr>
                    </a:p>
                  </a:txBody>
                  <a:tcPr marL="5899" marR="5899" marT="589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006848">
                <a:tc>
                  <a:txBody>
                    <a:bodyPr/>
                    <a:lstStyle/>
                    <a:p>
                      <a:pPr algn="l" fontAlgn="t"/>
                      <a:r>
                        <a:rPr lang="pl-PL" sz="1200" b="0" i="0" u="none" strike="noStrike">
                          <a:solidFill>
                            <a:srgbClr val="000000"/>
                          </a:solidFill>
                          <a:latin typeface="Times New Roman"/>
                        </a:rPr>
                        <a:t>4.</a:t>
                      </a:r>
                    </a:p>
                  </a:txBody>
                  <a:tcPr marL="5899" marR="5899" marT="589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pl-PL" sz="1200" b="0" i="0" u="none" strike="noStrike">
                          <a:solidFill>
                            <a:srgbClr val="000000"/>
                          </a:solidFill>
                          <a:latin typeface="Times New Roman"/>
                        </a:rPr>
                        <a:t>Budowa przystani dla jachtów w miejscowości Charzykowy</a:t>
                      </a:r>
                    </a:p>
                  </a:txBody>
                  <a:tcPr marL="5899" marR="5899" marT="589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pl-PL" sz="1200" b="0" i="0" u="none" strike="noStrike">
                          <a:solidFill>
                            <a:srgbClr val="000000"/>
                          </a:solidFill>
                          <a:latin typeface="Times New Roman"/>
                        </a:rPr>
                        <a:t>2005-2007</a:t>
                      </a:r>
                    </a:p>
                  </a:txBody>
                  <a:tcPr marL="5899" marR="5899" marT="589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pl-PL" sz="1200" b="0" i="0" u="none" strike="noStrike" dirty="0" smtClean="0">
                          <a:solidFill>
                            <a:srgbClr val="000000"/>
                          </a:solidFill>
                          <a:latin typeface="Times New Roman"/>
                        </a:rPr>
                        <a:t>7.627.617,29</a:t>
                      </a:r>
                      <a:r>
                        <a:rPr lang="pl-PL" sz="1200" b="0" i="0" u="none" strike="noStrike" baseline="0" dirty="0" smtClean="0">
                          <a:solidFill>
                            <a:srgbClr val="000000"/>
                          </a:solidFill>
                          <a:latin typeface="Times New Roman"/>
                        </a:rPr>
                        <a:t> </a:t>
                      </a:r>
                      <a:r>
                        <a:rPr lang="pl-PL" sz="1200" b="0" i="0" u="none" strike="noStrike" dirty="0" smtClean="0">
                          <a:solidFill>
                            <a:srgbClr val="000000"/>
                          </a:solidFill>
                          <a:latin typeface="Times New Roman"/>
                        </a:rPr>
                        <a:t>zł</a:t>
                      </a:r>
                      <a:r>
                        <a:rPr lang="pl-PL" sz="1200" b="0" i="0" u="none" strike="noStrike" dirty="0">
                          <a:solidFill>
                            <a:srgbClr val="000000"/>
                          </a:solidFill>
                          <a:latin typeface="Times New Roman"/>
                        </a:rPr>
                        <a:t/>
                      </a:r>
                      <a:br>
                        <a:rPr lang="pl-PL" sz="1200" b="0" i="0" u="none" strike="noStrike" dirty="0">
                          <a:solidFill>
                            <a:srgbClr val="000000"/>
                          </a:solidFill>
                          <a:latin typeface="Times New Roman"/>
                        </a:rPr>
                      </a:br>
                      <a:r>
                        <a:rPr lang="pl-PL" sz="1200" b="0" i="0" u="none" strike="noStrike" dirty="0" smtClean="0">
                          <a:solidFill>
                            <a:srgbClr val="000000"/>
                          </a:solidFill>
                          <a:latin typeface="Times New Roman"/>
                        </a:rPr>
                        <a:t>w </a:t>
                      </a:r>
                      <a:r>
                        <a:rPr lang="pl-PL" sz="1200" b="0" i="0" u="none" strike="noStrike" dirty="0">
                          <a:solidFill>
                            <a:srgbClr val="000000"/>
                          </a:solidFill>
                          <a:latin typeface="Times New Roman"/>
                        </a:rPr>
                        <a:t>tym:</a:t>
                      </a:r>
                      <a:br>
                        <a:rPr lang="pl-PL" sz="1200" b="0" i="0" u="none" strike="noStrike" dirty="0">
                          <a:solidFill>
                            <a:srgbClr val="000000"/>
                          </a:solidFill>
                          <a:latin typeface="Times New Roman"/>
                        </a:rPr>
                      </a:br>
                      <a:r>
                        <a:rPr lang="pl-PL" sz="1200" b="0" i="0" u="none" strike="noStrike" dirty="0">
                          <a:solidFill>
                            <a:srgbClr val="000000"/>
                          </a:solidFill>
                          <a:latin typeface="Times New Roman"/>
                        </a:rPr>
                        <a:t>Kontrakt Wojew. </a:t>
                      </a:r>
                      <a:r>
                        <a:rPr lang="pl-PL" sz="1200" b="0" i="0" u="none" strike="noStrike" dirty="0" smtClean="0">
                          <a:solidFill>
                            <a:srgbClr val="000000"/>
                          </a:solidFill>
                          <a:latin typeface="Times New Roman"/>
                        </a:rPr>
                        <a:t>3.530.000</a:t>
                      </a:r>
                      <a:r>
                        <a:rPr lang="pl-PL" sz="1200" b="0" i="0" u="none" strike="noStrike" baseline="0" dirty="0" smtClean="0">
                          <a:solidFill>
                            <a:srgbClr val="000000"/>
                          </a:solidFill>
                          <a:latin typeface="Times New Roman"/>
                        </a:rPr>
                        <a:t> </a:t>
                      </a:r>
                      <a:r>
                        <a:rPr lang="pl-PL" sz="1200" b="0" i="0" u="none" strike="noStrike" dirty="0" smtClean="0">
                          <a:solidFill>
                            <a:srgbClr val="000000"/>
                          </a:solidFill>
                          <a:latin typeface="Times New Roman"/>
                        </a:rPr>
                        <a:t>zł</a:t>
                      </a:r>
                      <a:r>
                        <a:rPr lang="pl-PL" sz="1200" b="0" i="0" u="none" strike="noStrike" dirty="0">
                          <a:solidFill>
                            <a:srgbClr val="000000"/>
                          </a:solidFill>
                          <a:latin typeface="Times New Roman"/>
                        </a:rPr>
                        <a:t/>
                      </a:r>
                      <a:br>
                        <a:rPr lang="pl-PL" sz="1200" b="0" i="0" u="none" strike="noStrike" dirty="0">
                          <a:solidFill>
                            <a:srgbClr val="000000"/>
                          </a:solidFill>
                          <a:latin typeface="Times New Roman"/>
                        </a:rPr>
                      </a:br>
                      <a:r>
                        <a:rPr lang="pl-PL" sz="1200" b="0" i="0" u="none" strike="noStrike" dirty="0">
                          <a:solidFill>
                            <a:srgbClr val="000000"/>
                          </a:solidFill>
                          <a:latin typeface="Times New Roman"/>
                        </a:rPr>
                        <a:t>MS: </a:t>
                      </a:r>
                      <a:r>
                        <a:rPr lang="pl-PL" sz="1200" b="0" i="0" u="none" strike="noStrike" dirty="0" smtClean="0">
                          <a:solidFill>
                            <a:srgbClr val="000000"/>
                          </a:solidFill>
                          <a:latin typeface="Times New Roman"/>
                        </a:rPr>
                        <a:t>1.095.200</a:t>
                      </a:r>
                      <a:r>
                        <a:rPr lang="pl-PL" sz="1200" b="0" i="0" u="none" strike="noStrike" baseline="0" dirty="0" smtClean="0">
                          <a:solidFill>
                            <a:srgbClr val="000000"/>
                          </a:solidFill>
                          <a:latin typeface="Times New Roman"/>
                        </a:rPr>
                        <a:t> </a:t>
                      </a:r>
                      <a:r>
                        <a:rPr lang="pl-PL" sz="1200" b="0" i="0" u="none" strike="noStrike" dirty="0" smtClean="0">
                          <a:solidFill>
                            <a:srgbClr val="000000"/>
                          </a:solidFill>
                          <a:latin typeface="Times New Roman"/>
                        </a:rPr>
                        <a:t>zł</a:t>
                      </a:r>
                      <a:r>
                        <a:rPr lang="pl-PL" sz="1200" b="0" i="0" u="none" strike="noStrike" dirty="0">
                          <a:solidFill>
                            <a:srgbClr val="000000"/>
                          </a:solidFill>
                          <a:latin typeface="Times New Roman"/>
                        </a:rPr>
                        <a:t/>
                      </a:r>
                      <a:br>
                        <a:rPr lang="pl-PL" sz="1200" b="0" i="0" u="none" strike="noStrike" dirty="0">
                          <a:solidFill>
                            <a:srgbClr val="000000"/>
                          </a:solidFill>
                          <a:latin typeface="Times New Roman"/>
                        </a:rPr>
                      </a:br>
                      <a:endParaRPr lang="pl-PL" sz="1200" b="0" i="0" u="none" strike="noStrike" dirty="0">
                        <a:solidFill>
                          <a:srgbClr val="000000"/>
                        </a:solidFill>
                        <a:latin typeface="Times New Roman"/>
                      </a:endParaRPr>
                    </a:p>
                  </a:txBody>
                  <a:tcPr marL="5899" marR="5899" marT="589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40554">
                <a:tc>
                  <a:txBody>
                    <a:bodyPr/>
                    <a:lstStyle/>
                    <a:p>
                      <a:pPr algn="l" fontAlgn="t"/>
                      <a:r>
                        <a:rPr lang="pl-PL" sz="1200" b="0" i="0" u="none" strike="noStrike">
                          <a:solidFill>
                            <a:srgbClr val="000000"/>
                          </a:solidFill>
                          <a:latin typeface="Times New Roman"/>
                        </a:rPr>
                        <a:t>5.</a:t>
                      </a:r>
                    </a:p>
                  </a:txBody>
                  <a:tcPr marL="5899" marR="5899" marT="589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pl-PL" sz="1200" b="0" i="0" u="none" strike="noStrike">
                          <a:solidFill>
                            <a:srgbClr val="000000"/>
                          </a:solidFill>
                          <a:latin typeface="Times New Roman"/>
                        </a:rPr>
                        <a:t>Budowa kompleksu boisk sportowych wraz z zapleczem socjalnym w ramach programu MSiT „Moje boisko Orlik 2012” (ul. Lichnowska)</a:t>
                      </a:r>
                    </a:p>
                  </a:txBody>
                  <a:tcPr marL="5899" marR="5899" marT="589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pl-PL" sz="1200" b="0" i="0" u="none" strike="noStrike">
                          <a:solidFill>
                            <a:srgbClr val="000000"/>
                          </a:solidFill>
                          <a:latin typeface="Times New Roman"/>
                        </a:rPr>
                        <a:t>2008-2009</a:t>
                      </a:r>
                    </a:p>
                  </a:txBody>
                  <a:tcPr marL="5899" marR="5899" marT="589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pl-PL" sz="1200" b="0" i="0" u="none" strike="noStrike" dirty="0">
                          <a:solidFill>
                            <a:srgbClr val="000000"/>
                          </a:solidFill>
                          <a:latin typeface="Times New Roman"/>
                        </a:rPr>
                        <a:t> </a:t>
                      </a:r>
                      <a:r>
                        <a:rPr lang="pl-PL" sz="1200" b="0" i="0" u="none" strike="noStrike" dirty="0" smtClean="0">
                          <a:solidFill>
                            <a:srgbClr val="000000"/>
                          </a:solidFill>
                          <a:latin typeface="Times New Roman"/>
                        </a:rPr>
                        <a:t>1.436.841</a:t>
                      </a:r>
                      <a:r>
                        <a:rPr lang="pl-PL" sz="1200" b="0" i="0" u="none" strike="noStrike" baseline="0" dirty="0" smtClean="0">
                          <a:solidFill>
                            <a:srgbClr val="000000"/>
                          </a:solidFill>
                          <a:latin typeface="Times New Roman"/>
                        </a:rPr>
                        <a:t> </a:t>
                      </a:r>
                      <a:r>
                        <a:rPr lang="pl-PL" sz="1200" b="0" i="0" u="none" strike="noStrike" dirty="0" smtClean="0">
                          <a:solidFill>
                            <a:srgbClr val="000000"/>
                          </a:solidFill>
                          <a:latin typeface="Times New Roman"/>
                        </a:rPr>
                        <a:t>zł</a:t>
                      </a:r>
                      <a:endParaRPr lang="pl-PL" sz="1200" b="0" i="0" u="none" strike="noStrike" dirty="0">
                        <a:solidFill>
                          <a:srgbClr val="000000"/>
                        </a:solidFill>
                        <a:latin typeface="Times New Roman"/>
                      </a:endParaRPr>
                    </a:p>
                  </a:txBody>
                  <a:tcPr marL="5899" marR="5899" marT="589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156453">
                <a:tc>
                  <a:txBody>
                    <a:bodyPr/>
                    <a:lstStyle/>
                    <a:p>
                      <a:pPr algn="l" fontAlgn="t"/>
                      <a:r>
                        <a:rPr lang="pl-PL" sz="1200" b="0" i="0" u="none" strike="noStrike">
                          <a:solidFill>
                            <a:srgbClr val="000000"/>
                          </a:solidFill>
                          <a:latin typeface="Times New Roman"/>
                        </a:rPr>
                        <a:t>6.</a:t>
                      </a:r>
                    </a:p>
                  </a:txBody>
                  <a:tcPr marL="5899" marR="5899" marT="589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pl-PL" sz="1200" b="0" i="0" u="none" strike="noStrike">
                          <a:solidFill>
                            <a:srgbClr val="000000"/>
                          </a:solidFill>
                          <a:latin typeface="Times New Roman"/>
                        </a:rPr>
                        <a:t>Budowa kompleksu sportowego „Moje boisko Orlik – 2012” (ul. Wojska Polskiego/Jedności Robotniczej)</a:t>
                      </a:r>
                    </a:p>
                  </a:txBody>
                  <a:tcPr marL="5899" marR="5899" marT="589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pl-PL" sz="1200" b="0" i="0" u="none" strike="noStrike">
                          <a:solidFill>
                            <a:srgbClr val="000000"/>
                          </a:solidFill>
                          <a:latin typeface="Times New Roman"/>
                        </a:rPr>
                        <a:t>2009</a:t>
                      </a:r>
                    </a:p>
                  </a:txBody>
                  <a:tcPr marL="5899" marR="5899" marT="589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pl-PL" sz="1200" b="0" i="0" u="none" strike="noStrike" dirty="0" smtClean="0">
                          <a:solidFill>
                            <a:srgbClr val="000000"/>
                          </a:solidFill>
                          <a:latin typeface="Times New Roman"/>
                        </a:rPr>
                        <a:t>1.809.628,00</a:t>
                      </a:r>
                      <a:r>
                        <a:rPr lang="pl-PL" sz="1200" b="0" i="0" u="none" strike="noStrike" baseline="0" dirty="0" smtClean="0">
                          <a:solidFill>
                            <a:srgbClr val="000000"/>
                          </a:solidFill>
                          <a:latin typeface="Times New Roman"/>
                        </a:rPr>
                        <a:t> </a:t>
                      </a:r>
                      <a:r>
                        <a:rPr lang="pl-PL" sz="1200" b="0" i="0" u="none" strike="noStrike" dirty="0" smtClean="0">
                          <a:solidFill>
                            <a:srgbClr val="000000"/>
                          </a:solidFill>
                          <a:latin typeface="Times New Roman"/>
                        </a:rPr>
                        <a:t>zł</a:t>
                      </a:r>
                      <a:r>
                        <a:rPr lang="pl-PL" sz="1200" b="0" i="0" u="none" strike="noStrike" dirty="0">
                          <a:solidFill>
                            <a:srgbClr val="000000"/>
                          </a:solidFill>
                          <a:latin typeface="Times New Roman"/>
                        </a:rPr>
                        <a:t/>
                      </a:r>
                      <a:br>
                        <a:rPr lang="pl-PL" sz="1200" b="0" i="0" u="none" strike="noStrike" dirty="0">
                          <a:solidFill>
                            <a:srgbClr val="000000"/>
                          </a:solidFill>
                          <a:latin typeface="Times New Roman"/>
                        </a:rPr>
                      </a:br>
                      <a:r>
                        <a:rPr lang="pl-PL" sz="1200" b="0" i="0" u="none" strike="noStrike" dirty="0">
                          <a:solidFill>
                            <a:srgbClr val="000000"/>
                          </a:solidFill>
                          <a:latin typeface="Times New Roman"/>
                        </a:rPr>
                        <a:t> </a:t>
                      </a:r>
                      <a:r>
                        <a:rPr lang="pl-PL" sz="1200" b="0" i="0" u="none" strike="noStrike" dirty="0" smtClean="0">
                          <a:solidFill>
                            <a:srgbClr val="000000"/>
                          </a:solidFill>
                          <a:latin typeface="Times New Roman"/>
                        </a:rPr>
                        <a:t>w </a:t>
                      </a:r>
                      <a:r>
                        <a:rPr lang="pl-PL" sz="1200" b="0" i="0" u="none" strike="noStrike" dirty="0">
                          <a:solidFill>
                            <a:srgbClr val="000000"/>
                          </a:solidFill>
                          <a:latin typeface="Times New Roman"/>
                        </a:rPr>
                        <a:t>tym:</a:t>
                      </a:r>
                      <a:br>
                        <a:rPr lang="pl-PL" sz="1200" b="0" i="0" u="none" strike="noStrike" dirty="0">
                          <a:solidFill>
                            <a:srgbClr val="000000"/>
                          </a:solidFill>
                          <a:latin typeface="Times New Roman"/>
                        </a:rPr>
                      </a:br>
                      <a:r>
                        <a:rPr lang="pl-PL" sz="1200" b="0" i="0" u="none" strike="noStrike" dirty="0" err="1">
                          <a:solidFill>
                            <a:srgbClr val="000000"/>
                          </a:solidFill>
                          <a:latin typeface="Times New Roman"/>
                        </a:rPr>
                        <a:t>MSiT</a:t>
                      </a:r>
                      <a:r>
                        <a:rPr lang="pl-PL" sz="1200" b="0" i="0" u="none" strike="noStrike" dirty="0">
                          <a:solidFill>
                            <a:srgbClr val="000000"/>
                          </a:solidFill>
                          <a:latin typeface="Times New Roman"/>
                        </a:rPr>
                        <a:t>: </a:t>
                      </a:r>
                      <a:r>
                        <a:rPr lang="pl-PL" sz="1200" b="0" i="0" u="none" strike="noStrike" dirty="0" smtClean="0">
                          <a:solidFill>
                            <a:srgbClr val="000000"/>
                          </a:solidFill>
                          <a:latin typeface="Times New Roman"/>
                        </a:rPr>
                        <a:t>333.333,00</a:t>
                      </a:r>
                      <a:r>
                        <a:rPr lang="pl-PL" sz="1200" b="0" i="0" u="none" strike="noStrike" baseline="0" dirty="0" smtClean="0">
                          <a:solidFill>
                            <a:srgbClr val="000000"/>
                          </a:solidFill>
                          <a:latin typeface="Times New Roman"/>
                        </a:rPr>
                        <a:t> </a:t>
                      </a:r>
                      <a:r>
                        <a:rPr lang="pl-PL" sz="1200" b="0" i="0" u="none" strike="noStrike" dirty="0" smtClean="0">
                          <a:solidFill>
                            <a:srgbClr val="000000"/>
                          </a:solidFill>
                          <a:latin typeface="Times New Roman"/>
                        </a:rPr>
                        <a:t>zł</a:t>
                      </a:r>
                      <a:r>
                        <a:rPr lang="pl-PL" sz="1200" b="0" i="0" u="none" strike="noStrike" dirty="0">
                          <a:solidFill>
                            <a:srgbClr val="000000"/>
                          </a:solidFill>
                          <a:latin typeface="Times New Roman"/>
                        </a:rPr>
                        <a:t/>
                      </a:r>
                      <a:br>
                        <a:rPr lang="pl-PL" sz="1200" b="0" i="0" u="none" strike="noStrike" dirty="0">
                          <a:solidFill>
                            <a:srgbClr val="000000"/>
                          </a:solidFill>
                          <a:latin typeface="Times New Roman"/>
                        </a:rPr>
                      </a:br>
                      <a:r>
                        <a:rPr lang="pl-PL" sz="1200" b="0" i="0" u="none" strike="noStrike" dirty="0">
                          <a:solidFill>
                            <a:srgbClr val="000000"/>
                          </a:solidFill>
                          <a:latin typeface="Times New Roman"/>
                        </a:rPr>
                        <a:t>SWP: </a:t>
                      </a:r>
                      <a:r>
                        <a:rPr lang="pl-PL" sz="1200" b="0" i="0" u="none" strike="noStrike" dirty="0" smtClean="0">
                          <a:solidFill>
                            <a:srgbClr val="000000"/>
                          </a:solidFill>
                          <a:latin typeface="Times New Roman"/>
                        </a:rPr>
                        <a:t>333.333,00</a:t>
                      </a:r>
                      <a:r>
                        <a:rPr lang="pl-PL" sz="1200" b="0" i="0" u="none" strike="noStrike" baseline="0" dirty="0" smtClean="0">
                          <a:solidFill>
                            <a:srgbClr val="000000"/>
                          </a:solidFill>
                          <a:latin typeface="Times New Roman"/>
                        </a:rPr>
                        <a:t> </a:t>
                      </a:r>
                      <a:r>
                        <a:rPr lang="pl-PL" sz="1200" b="0" i="0" u="none" strike="noStrike" dirty="0" smtClean="0">
                          <a:solidFill>
                            <a:srgbClr val="000000"/>
                          </a:solidFill>
                          <a:latin typeface="Times New Roman"/>
                        </a:rPr>
                        <a:t>zł</a:t>
                      </a:r>
                      <a:r>
                        <a:rPr lang="pl-PL" sz="1200" b="0" i="0" u="none" strike="noStrike" dirty="0">
                          <a:solidFill>
                            <a:srgbClr val="000000"/>
                          </a:solidFill>
                          <a:latin typeface="Times New Roman"/>
                        </a:rPr>
                        <a:t/>
                      </a:r>
                      <a:br>
                        <a:rPr lang="pl-PL" sz="1200" b="0" i="0" u="none" strike="noStrike" dirty="0">
                          <a:solidFill>
                            <a:srgbClr val="000000"/>
                          </a:solidFill>
                          <a:latin typeface="Times New Roman"/>
                        </a:rPr>
                      </a:br>
                      <a:endParaRPr lang="pl-PL" sz="1200" b="0" i="0" u="none" strike="noStrike" dirty="0">
                        <a:solidFill>
                          <a:srgbClr val="000000"/>
                        </a:solidFill>
                        <a:latin typeface="Times New Roman"/>
                      </a:endParaRPr>
                    </a:p>
                  </a:txBody>
                  <a:tcPr marL="5899" marR="5899" marT="589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18294">
                <a:tc>
                  <a:txBody>
                    <a:bodyPr/>
                    <a:lstStyle/>
                    <a:p>
                      <a:pPr algn="l" fontAlgn="t"/>
                      <a:r>
                        <a:rPr lang="pl-PL" sz="1200" b="0" i="0" u="none" strike="noStrike">
                          <a:solidFill>
                            <a:srgbClr val="000000"/>
                          </a:solidFill>
                          <a:latin typeface="Times New Roman"/>
                        </a:rPr>
                        <a:t>7.</a:t>
                      </a:r>
                    </a:p>
                  </a:txBody>
                  <a:tcPr marL="5899" marR="5899" marT="589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pl-PL" sz="1200" b="0" i="0" u="none" strike="noStrike">
                          <a:solidFill>
                            <a:srgbClr val="000000"/>
                          </a:solidFill>
                          <a:latin typeface="Times New Roman"/>
                        </a:rPr>
                        <a:t>Budowa boiska piłkarskiego ze sztuczną trawą przy ul. Rzepakowej</a:t>
                      </a:r>
                    </a:p>
                  </a:txBody>
                  <a:tcPr marL="5899" marR="5899" marT="589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pl-PL" sz="1200" b="0" i="0" u="none" strike="noStrike">
                          <a:solidFill>
                            <a:srgbClr val="000000"/>
                          </a:solidFill>
                          <a:latin typeface="Times New Roman"/>
                        </a:rPr>
                        <a:t>2011</a:t>
                      </a:r>
                    </a:p>
                  </a:txBody>
                  <a:tcPr marL="5899" marR="5899" marT="589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pl-PL" sz="1200" b="0" i="0" u="none" strike="noStrike" dirty="0" smtClean="0">
                          <a:solidFill>
                            <a:srgbClr val="000000"/>
                          </a:solidFill>
                          <a:latin typeface="Times New Roman"/>
                        </a:rPr>
                        <a:t>2.771.912,06</a:t>
                      </a:r>
                      <a:r>
                        <a:rPr lang="pl-PL" sz="1200" b="0" i="0" u="none" strike="noStrike" baseline="0" dirty="0" smtClean="0">
                          <a:solidFill>
                            <a:srgbClr val="000000"/>
                          </a:solidFill>
                          <a:latin typeface="Times New Roman"/>
                        </a:rPr>
                        <a:t> </a:t>
                      </a:r>
                      <a:r>
                        <a:rPr lang="pl-PL" sz="1200" b="0" i="0" u="none" strike="noStrike" dirty="0" smtClean="0">
                          <a:solidFill>
                            <a:srgbClr val="000000"/>
                          </a:solidFill>
                          <a:latin typeface="Times New Roman"/>
                        </a:rPr>
                        <a:t>zł</a:t>
                      </a:r>
                      <a:endParaRPr lang="pl-PL" sz="1200" b="0" i="0" u="none" strike="noStrike" dirty="0">
                        <a:solidFill>
                          <a:srgbClr val="000000"/>
                        </a:solidFill>
                        <a:latin typeface="Times New Roman"/>
                      </a:endParaRPr>
                    </a:p>
                  </a:txBody>
                  <a:tcPr marL="5899" marR="5899" marT="589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06015">
                <a:tc>
                  <a:txBody>
                    <a:bodyPr/>
                    <a:lstStyle/>
                    <a:p>
                      <a:pPr algn="l" fontAlgn="t"/>
                      <a:r>
                        <a:rPr lang="pl-PL" sz="1200" b="0" i="0" u="none" strike="noStrike">
                          <a:solidFill>
                            <a:srgbClr val="000000"/>
                          </a:solidFill>
                          <a:latin typeface="Times New Roman"/>
                        </a:rPr>
                        <a:t>8.</a:t>
                      </a:r>
                    </a:p>
                  </a:txBody>
                  <a:tcPr marL="5899" marR="5899" marT="589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r>
                        <a:rPr lang="pl-PL" sz="1200" b="0" i="0" u="none" strike="noStrike" dirty="0">
                          <a:solidFill>
                            <a:srgbClr val="000000"/>
                          </a:solidFill>
                          <a:latin typeface="Times New Roman"/>
                        </a:rPr>
                        <a:t>Budowa kompleksu „Moje Boisko – Orlik 2012” (przy Zespole Szkół nr 7 w Chojnicach)</a:t>
                      </a:r>
                    </a:p>
                  </a:txBody>
                  <a:tcPr marL="5899" marR="5899" marT="589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r>
                        <a:rPr lang="pl-PL" sz="1200" b="0" i="0" u="none" strike="noStrike">
                          <a:solidFill>
                            <a:srgbClr val="000000"/>
                          </a:solidFill>
                          <a:latin typeface="Times New Roman"/>
                        </a:rPr>
                        <a:t>2011</a:t>
                      </a:r>
                    </a:p>
                  </a:txBody>
                  <a:tcPr marL="5899" marR="5899" marT="589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r>
                        <a:rPr lang="pl-PL" sz="1200" b="0" i="0" u="none" strike="noStrike" dirty="0" smtClean="0">
                          <a:solidFill>
                            <a:srgbClr val="000000"/>
                          </a:solidFill>
                          <a:latin typeface="Times New Roman"/>
                        </a:rPr>
                        <a:t>1.572.790,03</a:t>
                      </a:r>
                      <a:r>
                        <a:rPr lang="pl-PL" sz="1200" b="0" i="0" u="none" strike="noStrike" baseline="0" dirty="0" smtClean="0">
                          <a:solidFill>
                            <a:srgbClr val="000000"/>
                          </a:solidFill>
                          <a:latin typeface="Times New Roman"/>
                        </a:rPr>
                        <a:t> </a:t>
                      </a:r>
                      <a:r>
                        <a:rPr lang="pl-PL" sz="1200" b="0" i="0" u="none" strike="noStrike" dirty="0" smtClean="0">
                          <a:solidFill>
                            <a:srgbClr val="000000"/>
                          </a:solidFill>
                          <a:latin typeface="Times New Roman"/>
                        </a:rPr>
                        <a:t>zł</a:t>
                      </a:r>
                      <a:r>
                        <a:rPr lang="pl-PL" sz="1200" b="0" i="0" u="none" strike="noStrike" dirty="0">
                          <a:solidFill>
                            <a:srgbClr val="000000"/>
                          </a:solidFill>
                          <a:latin typeface="Times New Roman"/>
                        </a:rPr>
                        <a:t/>
                      </a:r>
                      <a:br>
                        <a:rPr lang="pl-PL" sz="1200" b="0" i="0" u="none" strike="noStrike" dirty="0">
                          <a:solidFill>
                            <a:srgbClr val="000000"/>
                          </a:solidFill>
                          <a:latin typeface="Times New Roman"/>
                        </a:rPr>
                      </a:br>
                      <a:r>
                        <a:rPr lang="pl-PL" sz="1200" b="0" i="0" u="none" strike="noStrike" dirty="0">
                          <a:solidFill>
                            <a:srgbClr val="000000"/>
                          </a:solidFill>
                          <a:latin typeface="Times New Roman"/>
                        </a:rPr>
                        <a:t> </a:t>
                      </a:r>
                      <a:r>
                        <a:rPr lang="pl-PL" sz="1200" b="0" i="0" u="none" strike="noStrike" dirty="0" smtClean="0">
                          <a:solidFill>
                            <a:srgbClr val="000000"/>
                          </a:solidFill>
                          <a:latin typeface="Times New Roman"/>
                        </a:rPr>
                        <a:t>w </a:t>
                      </a:r>
                      <a:r>
                        <a:rPr lang="pl-PL" sz="1200" b="0" i="0" u="none" strike="noStrike" dirty="0">
                          <a:solidFill>
                            <a:srgbClr val="000000"/>
                          </a:solidFill>
                          <a:latin typeface="Times New Roman"/>
                        </a:rPr>
                        <a:t>tym:</a:t>
                      </a:r>
                      <a:br>
                        <a:rPr lang="pl-PL" sz="1200" b="0" i="0" u="none" strike="noStrike" dirty="0">
                          <a:solidFill>
                            <a:srgbClr val="000000"/>
                          </a:solidFill>
                          <a:latin typeface="Times New Roman"/>
                        </a:rPr>
                      </a:br>
                      <a:r>
                        <a:rPr lang="pl-PL" sz="1200" b="0" i="0" u="none" strike="noStrike" dirty="0" err="1">
                          <a:solidFill>
                            <a:srgbClr val="000000"/>
                          </a:solidFill>
                          <a:latin typeface="Times New Roman"/>
                        </a:rPr>
                        <a:t>MSiT</a:t>
                      </a:r>
                      <a:r>
                        <a:rPr lang="pl-PL" sz="1200" b="0" i="0" u="none" strike="noStrike" dirty="0">
                          <a:solidFill>
                            <a:srgbClr val="000000"/>
                          </a:solidFill>
                          <a:latin typeface="Times New Roman"/>
                        </a:rPr>
                        <a:t>: </a:t>
                      </a:r>
                      <a:r>
                        <a:rPr lang="pl-PL" sz="1200" b="0" i="0" u="none" strike="noStrike" dirty="0" smtClean="0">
                          <a:solidFill>
                            <a:srgbClr val="000000"/>
                          </a:solidFill>
                          <a:latin typeface="Times New Roman"/>
                        </a:rPr>
                        <a:t>500.000</a:t>
                      </a:r>
                      <a:r>
                        <a:rPr lang="pl-PL" sz="1200" b="0" i="0" u="none" strike="noStrike" baseline="0" dirty="0" smtClean="0">
                          <a:solidFill>
                            <a:srgbClr val="000000"/>
                          </a:solidFill>
                          <a:latin typeface="Times New Roman"/>
                        </a:rPr>
                        <a:t> </a:t>
                      </a:r>
                      <a:r>
                        <a:rPr lang="pl-PL" sz="1200" b="0" i="0" u="none" strike="noStrike" dirty="0" smtClean="0">
                          <a:solidFill>
                            <a:srgbClr val="000000"/>
                          </a:solidFill>
                          <a:latin typeface="Times New Roman"/>
                        </a:rPr>
                        <a:t>zł</a:t>
                      </a:r>
                      <a:r>
                        <a:rPr lang="pl-PL" sz="1200" b="0" i="0" u="none" strike="noStrike" dirty="0">
                          <a:solidFill>
                            <a:srgbClr val="000000"/>
                          </a:solidFill>
                          <a:latin typeface="Times New Roman"/>
                        </a:rPr>
                        <a:t/>
                      </a:r>
                      <a:br>
                        <a:rPr lang="pl-PL" sz="1200" b="0" i="0" u="none" strike="noStrike" dirty="0">
                          <a:solidFill>
                            <a:srgbClr val="000000"/>
                          </a:solidFill>
                          <a:latin typeface="Times New Roman"/>
                        </a:rPr>
                      </a:br>
                      <a:r>
                        <a:rPr lang="pl-PL" sz="1200" b="0" i="0" u="none" strike="noStrike" dirty="0" smtClean="0">
                          <a:solidFill>
                            <a:srgbClr val="000000"/>
                          </a:solidFill>
                          <a:latin typeface="Times New Roman"/>
                        </a:rPr>
                        <a:t>SWP:</a:t>
                      </a:r>
                      <a:r>
                        <a:rPr lang="pl-PL" sz="1200" b="0" i="0" u="none" strike="noStrike" baseline="0" dirty="0" smtClean="0">
                          <a:solidFill>
                            <a:srgbClr val="000000"/>
                          </a:solidFill>
                          <a:latin typeface="Times New Roman"/>
                        </a:rPr>
                        <a:t> </a:t>
                      </a:r>
                      <a:r>
                        <a:rPr lang="pl-PL" sz="1200" b="0" i="0" u="none" strike="noStrike" dirty="0" smtClean="0">
                          <a:solidFill>
                            <a:srgbClr val="000000"/>
                          </a:solidFill>
                          <a:latin typeface="Times New Roman"/>
                        </a:rPr>
                        <a:t>100.000</a:t>
                      </a:r>
                      <a:r>
                        <a:rPr lang="pl-PL" sz="1200" b="0" i="0" u="none" strike="noStrike" baseline="0" dirty="0" smtClean="0">
                          <a:solidFill>
                            <a:srgbClr val="000000"/>
                          </a:solidFill>
                          <a:latin typeface="Times New Roman"/>
                        </a:rPr>
                        <a:t> </a:t>
                      </a:r>
                      <a:r>
                        <a:rPr lang="pl-PL" sz="1200" b="0" i="0" u="none" strike="noStrike" dirty="0" smtClean="0">
                          <a:solidFill>
                            <a:srgbClr val="000000"/>
                          </a:solidFill>
                          <a:latin typeface="Times New Roman"/>
                        </a:rPr>
                        <a:t>zł</a:t>
                      </a:r>
                      <a:r>
                        <a:rPr lang="pl-PL" sz="1200" b="0" i="0" u="none" strike="noStrike" dirty="0">
                          <a:solidFill>
                            <a:srgbClr val="000000"/>
                          </a:solidFill>
                          <a:latin typeface="Times New Roman"/>
                        </a:rPr>
                        <a:t/>
                      </a:r>
                      <a:br>
                        <a:rPr lang="pl-PL" sz="1200" b="0" i="0" u="none" strike="noStrike" dirty="0">
                          <a:solidFill>
                            <a:srgbClr val="000000"/>
                          </a:solidFill>
                          <a:latin typeface="Times New Roman"/>
                        </a:rPr>
                      </a:br>
                      <a:r>
                        <a:rPr lang="pl-PL" sz="1200" b="0" i="0" u="none" strike="noStrike" dirty="0" err="1">
                          <a:solidFill>
                            <a:srgbClr val="000000"/>
                          </a:solidFill>
                          <a:latin typeface="Times New Roman"/>
                        </a:rPr>
                        <a:t>WFOŚiGW</a:t>
                      </a:r>
                      <a:r>
                        <a:rPr lang="pl-PL" sz="1200" b="0" i="0" u="none" strike="noStrike" dirty="0">
                          <a:solidFill>
                            <a:srgbClr val="000000"/>
                          </a:solidFill>
                          <a:latin typeface="Times New Roman"/>
                        </a:rPr>
                        <a:t>: </a:t>
                      </a:r>
                      <a:r>
                        <a:rPr lang="pl-PL" sz="1200" b="0" i="0" u="none" strike="noStrike" dirty="0" smtClean="0">
                          <a:solidFill>
                            <a:srgbClr val="000000"/>
                          </a:solidFill>
                          <a:latin typeface="Times New Roman"/>
                        </a:rPr>
                        <a:t>17.370</a:t>
                      </a:r>
                      <a:r>
                        <a:rPr lang="pl-PL" sz="1200" b="0" i="0" u="none" strike="noStrike" baseline="0" dirty="0" smtClean="0">
                          <a:solidFill>
                            <a:srgbClr val="000000"/>
                          </a:solidFill>
                          <a:latin typeface="Times New Roman"/>
                        </a:rPr>
                        <a:t> </a:t>
                      </a:r>
                      <a:r>
                        <a:rPr lang="pl-PL" sz="1200" b="0" i="0" u="none" strike="noStrike" dirty="0" smtClean="0">
                          <a:solidFill>
                            <a:srgbClr val="000000"/>
                          </a:solidFill>
                          <a:latin typeface="Times New Roman"/>
                        </a:rPr>
                        <a:t>zł</a:t>
                      </a:r>
                      <a:r>
                        <a:rPr lang="pl-PL" sz="1200" b="0" i="0" u="none" strike="noStrike" dirty="0">
                          <a:solidFill>
                            <a:srgbClr val="000000"/>
                          </a:solidFill>
                          <a:latin typeface="Times New Roman"/>
                        </a:rPr>
                        <a:t/>
                      </a:r>
                      <a:br>
                        <a:rPr lang="pl-PL" sz="1200" b="0" i="0" u="none" strike="noStrike" dirty="0">
                          <a:solidFill>
                            <a:srgbClr val="000000"/>
                          </a:solidFill>
                          <a:latin typeface="Times New Roman"/>
                        </a:rPr>
                      </a:br>
                      <a:endParaRPr lang="pl-PL" sz="1200" b="0" i="0" u="none" strike="noStrike" dirty="0">
                        <a:solidFill>
                          <a:srgbClr val="000000"/>
                        </a:solidFill>
                        <a:latin typeface="Times New Roman"/>
                      </a:endParaRPr>
                    </a:p>
                  </a:txBody>
                  <a:tcPr marL="5899" marR="5899" marT="589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ytuł 2"/>
          <p:cNvSpPr>
            <a:spLocks noGrp="1"/>
          </p:cNvSpPr>
          <p:nvPr>
            <p:ph type="title"/>
          </p:nvPr>
        </p:nvSpPr>
        <p:spPr>
          <a:xfrm>
            <a:off x="0" y="0"/>
            <a:ext cx="9144000" cy="571480"/>
          </a:xfrm>
        </p:spPr>
        <p:txBody>
          <a:bodyPr>
            <a:normAutofit fontScale="90000"/>
          </a:bodyPr>
          <a:lstStyle/>
          <a:p>
            <a:pPr algn="ctr" fontAlgn="auto">
              <a:spcAft>
                <a:spcPts val="0"/>
              </a:spcAft>
              <a:defRPr/>
            </a:pPr>
            <a:r>
              <a:rPr lang="pl-PL" sz="1800" u="sng" dirty="0" smtClean="0">
                <a:solidFill>
                  <a:schemeClr val="tx1"/>
                </a:solidFill>
              </a:rPr>
              <a:t>Turystyka</a:t>
            </a:r>
            <a:r>
              <a:rPr lang="pl-PL" sz="1800" dirty="0" smtClean="0">
                <a:solidFill>
                  <a:schemeClr val="tx1"/>
                </a:solidFill>
              </a:rPr>
              <a:t> – wydatki majątkowe Gminy Miejskiej Chojnice na przestrzeni lat 1998-2011.</a:t>
            </a:r>
            <a:endParaRPr lang="pl-PL" sz="1800" dirty="0">
              <a:solidFill>
                <a:schemeClr val="tx1"/>
              </a:solidFill>
            </a:endParaRPr>
          </a:p>
        </p:txBody>
      </p:sp>
      <p:graphicFrame>
        <p:nvGraphicFramePr>
          <p:cNvPr id="4" name="Tabela 3"/>
          <p:cNvGraphicFramePr>
            <a:graphicFrameLocks noGrp="1"/>
          </p:cNvGraphicFramePr>
          <p:nvPr/>
        </p:nvGraphicFramePr>
        <p:xfrm>
          <a:off x="1071563" y="4000500"/>
          <a:ext cx="6858000" cy="2925763"/>
        </p:xfrm>
        <a:graphic>
          <a:graphicData uri="http://schemas.openxmlformats.org/drawingml/2006/table">
            <a:tbl>
              <a:tblPr/>
              <a:tblGrid>
                <a:gridCol w="2334637"/>
                <a:gridCol w="4523363"/>
              </a:tblGrid>
              <a:tr h="182860">
                <a:tc>
                  <a:txBody>
                    <a:bodyPr/>
                    <a:lstStyle/>
                    <a:p>
                      <a:pPr algn="ctr" fontAlgn="b"/>
                      <a:r>
                        <a:rPr lang="pl-PL" sz="1200" b="1" i="0" u="none" strike="noStrike" dirty="0">
                          <a:latin typeface="Arial"/>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EF3"/>
                    </a:solidFill>
                  </a:tcPr>
                </a:tc>
                <a:tc>
                  <a:txBody>
                    <a:bodyPr/>
                    <a:lstStyle/>
                    <a:p>
                      <a:pPr algn="ctr" fontAlgn="b"/>
                      <a:r>
                        <a:rPr lang="pl-PL" sz="1200" b="1" i="0" u="none" strike="noStrike">
                          <a:latin typeface="Times New Roman"/>
                        </a:rPr>
                        <a:t>inwestycje własne</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EF3"/>
                    </a:solidFill>
                  </a:tcPr>
                </a:tc>
              </a:tr>
              <a:tr h="182860">
                <a:tc>
                  <a:txBody>
                    <a:bodyPr/>
                    <a:lstStyle/>
                    <a:p>
                      <a:pPr algn="ctr" fontAlgn="b"/>
                      <a:r>
                        <a:rPr lang="pl-PL" sz="1200" b="1" i="0" u="none" strike="noStrike" dirty="0">
                          <a:solidFill>
                            <a:srgbClr val="000000"/>
                          </a:solidFill>
                          <a:latin typeface="Times New Roman"/>
                        </a:rPr>
                        <a:t>1998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EF3"/>
                    </a:solidFill>
                  </a:tcPr>
                </a:tc>
                <a:tc>
                  <a:txBody>
                    <a:bodyPr/>
                    <a:lstStyle/>
                    <a:p>
                      <a:pPr algn="ctr" fontAlgn="b"/>
                      <a:r>
                        <a:rPr lang="pl-PL" sz="1200" b="0" i="0" u="none" strike="noStrike" dirty="0">
                          <a:latin typeface="Times New Roman"/>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EF3"/>
                    </a:solidFill>
                  </a:tcPr>
                </a:tc>
              </a:tr>
              <a:tr h="182860">
                <a:tc>
                  <a:txBody>
                    <a:bodyPr/>
                    <a:lstStyle/>
                    <a:p>
                      <a:pPr algn="ctr" fontAlgn="b"/>
                      <a:r>
                        <a:rPr lang="pl-PL" sz="1200" b="1" i="0" u="none" strike="noStrike" dirty="0">
                          <a:solidFill>
                            <a:srgbClr val="000000"/>
                          </a:solidFill>
                          <a:latin typeface="Times New Roman"/>
                        </a:rPr>
                        <a:t>1999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EF3"/>
                    </a:solidFill>
                  </a:tcPr>
                </a:tc>
                <a:tc>
                  <a:txBody>
                    <a:bodyPr/>
                    <a:lstStyle/>
                    <a:p>
                      <a:pPr algn="ctr" fontAlgn="b"/>
                      <a:r>
                        <a:rPr lang="pl-PL" sz="1200" b="0" i="0" u="none" strike="noStrike" dirty="0">
                          <a:latin typeface="Times New Roman"/>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EF3"/>
                    </a:solidFill>
                  </a:tcPr>
                </a:tc>
              </a:tr>
              <a:tr h="182860">
                <a:tc>
                  <a:txBody>
                    <a:bodyPr/>
                    <a:lstStyle/>
                    <a:p>
                      <a:pPr algn="ctr" fontAlgn="b"/>
                      <a:r>
                        <a:rPr lang="pl-PL" sz="1200" b="1" i="0" u="none" strike="noStrike" dirty="0">
                          <a:solidFill>
                            <a:srgbClr val="000000"/>
                          </a:solidFill>
                          <a:latin typeface="Times New Roman"/>
                        </a:rPr>
                        <a:t>2000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EF3"/>
                    </a:solidFill>
                  </a:tcPr>
                </a:tc>
                <a:tc>
                  <a:txBody>
                    <a:bodyPr/>
                    <a:lstStyle/>
                    <a:p>
                      <a:pPr algn="ctr" fontAlgn="b"/>
                      <a:r>
                        <a:rPr lang="pl-PL" sz="1200" b="0" i="0" u="none" strike="noStrike" dirty="0">
                          <a:latin typeface="Times New Roman"/>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EF3"/>
                    </a:solidFill>
                  </a:tcPr>
                </a:tc>
              </a:tr>
              <a:tr h="182860">
                <a:tc>
                  <a:txBody>
                    <a:bodyPr/>
                    <a:lstStyle/>
                    <a:p>
                      <a:pPr algn="ctr" fontAlgn="b"/>
                      <a:r>
                        <a:rPr lang="pl-PL" sz="1200" b="1" i="0" u="none" strike="noStrike" dirty="0">
                          <a:solidFill>
                            <a:srgbClr val="000000"/>
                          </a:solidFill>
                          <a:latin typeface="Times New Roman"/>
                        </a:rPr>
                        <a:t>2001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EF3"/>
                    </a:solidFill>
                  </a:tcPr>
                </a:tc>
                <a:tc>
                  <a:txBody>
                    <a:bodyPr/>
                    <a:lstStyle/>
                    <a:p>
                      <a:pPr algn="ctr" fontAlgn="b"/>
                      <a:r>
                        <a:rPr lang="pl-PL" sz="1200" b="0" i="0" u="none" strike="noStrike" dirty="0">
                          <a:latin typeface="Times New Roman"/>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EF3"/>
                    </a:solidFill>
                  </a:tcPr>
                </a:tc>
              </a:tr>
              <a:tr h="182860">
                <a:tc>
                  <a:txBody>
                    <a:bodyPr/>
                    <a:lstStyle/>
                    <a:p>
                      <a:pPr algn="ctr" fontAlgn="b"/>
                      <a:r>
                        <a:rPr lang="pl-PL" sz="1200" b="1" i="0" u="none" strike="noStrike">
                          <a:solidFill>
                            <a:srgbClr val="000000"/>
                          </a:solidFill>
                          <a:latin typeface="Times New Roman"/>
                        </a:rPr>
                        <a:t>2002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EF3"/>
                    </a:solidFill>
                  </a:tcPr>
                </a:tc>
                <a:tc>
                  <a:txBody>
                    <a:bodyPr/>
                    <a:lstStyle/>
                    <a:p>
                      <a:pPr algn="ctr" fontAlgn="b"/>
                      <a:r>
                        <a:rPr lang="pl-PL" sz="1200" b="0" i="0" u="none" strike="noStrike" dirty="0">
                          <a:latin typeface="Times New Roman"/>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EF3"/>
                    </a:solidFill>
                  </a:tcPr>
                </a:tc>
              </a:tr>
              <a:tr h="182860">
                <a:tc>
                  <a:txBody>
                    <a:bodyPr/>
                    <a:lstStyle/>
                    <a:p>
                      <a:pPr algn="ctr" fontAlgn="b"/>
                      <a:r>
                        <a:rPr lang="pl-PL" sz="1200" b="1" i="0" u="none" strike="noStrike">
                          <a:solidFill>
                            <a:srgbClr val="000000"/>
                          </a:solidFill>
                          <a:latin typeface="Times New Roman"/>
                        </a:rPr>
                        <a:t>2003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EF3"/>
                    </a:solidFill>
                  </a:tcPr>
                </a:tc>
                <a:tc>
                  <a:txBody>
                    <a:bodyPr/>
                    <a:lstStyle/>
                    <a:p>
                      <a:pPr algn="ctr" fontAlgn="b"/>
                      <a:r>
                        <a:rPr lang="pl-PL" sz="1200" b="0" i="0" u="none" strike="noStrike" dirty="0">
                          <a:latin typeface="Times New Roman"/>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EF3"/>
                    </a:solidFill>
                  </a:tcPr>
                </a:tc>
              </a:tr>
              <a:tr h="182860">
                <a:tc>
                  <a:txBody>
                    <a:bodyPr/>
                    <a:lstStyle/>
                    <a:p>
                      <a:pPr algn="ctr" fontAlgn="b"/>
                      <a:r>
                        <a:rPr lang="pl-PL" sz="1200" b="1" i="0" u="none" strike="noStrike">
                          <a:solidFill>
                            <a:srgbClr val="000000"/>
                          </a:solidFill>
                          <a:latin typeface="Times New Roman"/>
                        </a:rPr>
                        <a:t>2004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EF3"/>
                    </a:solidFill>
                  </a:tcPr>
                </a:tc>
                <a:tc>
                  <a:txBody>
                    <a:bodyPr/>
                    <a:lstStyle/>
                    <a:p>
                      <a:pPr algn="ctr" fontAlgn="b"/>
                      <a:r>
                        <a:rPr lang="pl-PL" sz="1200" b="0" i="0" u="none" strike="noStrike" dirty="0">
                          <a:latin typeface="Times New Roman"/>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EF3"/>
                    </a:solidFill>
                  </a:tcPr>
                </a:tc>
              </a:tr>
              <a:tr h="182860">
                <a:tc>
                  <a:txBody>
                    <a:bodyPr/>
                    <a:lstStyle/>
                    <a:p>
                      <a:pPr algn="ctr" fontAlgn="b"/>
                      <a:r>
                        <a:rPr lang="pl-PL" sz="1200" b="1" i="0" u="none" strike="noStrike">
                          <a:solidFill>
                            <a:srgbClr val="000000"/>
                          </a:solidFill>
                          <a:latin typeface="Times New Roman"/>
                        </a:rPr>
                        <a:t>2005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EF3"/>
                    </a:solidFill>
                  </a:tcPr>
                </a:tc>
                <a:tc>
                  <a:txBody>
                    <a:bodyPr/>
                    <a:lstStyle/>
                    <a:p>
                      <a:pPr algn="ctr" fontAlgn="b"/>
                      <a:r>
                        <a:rPr lang="pl-PL" sz="1200" b="0" i="0" u="none" strike="noStrike" dirty="0">
                          <a:latin typeface="Times New Roman"/>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EF3"/>
                    </a:solidFill>
                  </a:tcPr>
                </a:tc>
              </a:tr>
              <a:tr h="182860">
                <a:tc>
                  <a:txBody>
                    <a:bodyPr/>
                    <a:lstStyle/>
                    <a:p>
                      <a:pPr algn="ctr" fontAlgn="b"/>
                      <a:r>
                        <a:rPr lang="pl-PL" sz="1200" b="1" i="0" u="none" strike="noStrike">
                          <a:solidFill>
                            <a:srgbClr val="000000"/>
                          </a:solidFill>
                          <a:latin typeface="Times New Roman"/>
                        </a:rPr>
                        <a:t>2006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EF3"/>
                    </a:solidFill>
                  </a:tcPr>
                </a:tc>
                <a:tc>
                  <a:txBody>
                    <a:bodyPr/>
                    <a:lstStyle/>
                    <a:p>
                      <a:pPr algn="ctr" fontAlgn="b"/>
                      <a:r>
                        <a:rPr lang="pl-PL" sz="1200" b="0" i="0" u="none" strike="noStrike" dirty="0">
                          <a:latin typeface="Times New Roman"/>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EF3"/>
                    </a:solidFill>
                  </a:tcPr>
                </a:tc>
              </a:tr>
              <a:tr h="182860">
                <a:tc>
                  <a:txBody>
                    <a:bodyPr/>
                    <a:lstStyle/>
                    <a:p>
                      <a:pPr algn="ctr" fontAlgn="b"/>
                      <a:r>
                        <a:rPr lang="pl-PL" sz="1200" b="1" i="0" u="none" strike="noStrike">
                          <a:solidFill>
                            <a:srgbClr val="000000"/>
                          </a:solidFill>
                          <a:latin typeface="Times New Roman"/>
                        </a:rPr>
                        <a:t>2007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EF3"/>
                    </a:solidFill>
                  </a:tcPr>
                </a:tc>
                <a:tc>
                  <a:txBody>
                    <a:bodyPr/>
                    <a:lstStyle/>
                    <a:p>
                      <a:pPr algn="ctr" fontAlgn="b"/>
                      <a:r>
                        <a:rPr lang="pl-PL" sz="1200" b="0" i="0" u="none" strike="noStrike" dirty="0">
                          <a:latin typeface="Times New Roman"/>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EF3"/>
                    </a:solidFill>
                  </a:tcPr>
                </a:tc>
              </a:tr>
              <a:tr h="182860">
                <a:tc>
                  <a:txBody>
                    <a:bodyPr/>
                    <a:lstStyle/>
                    <a:p>
                      <a:pPr algn="ctr" fontAlgn="b"/>
                      <a:r>
                        <a:rPr lang="pl-PL" sz="1200" b="1" i="0" u="none" strike="noStrike">
                          <a:solidFill>
                            <a:srgbClr val="000000"/>
                          </a:solidFill>
                          <a:latin typeface="Times New Roman"/>
                        </a:rPr>
                        <a:t>2008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EF3"/>
                    </a:solidFill>
                  </a:tcPr>
                </a:tc>
                <a:tc>
                  <a:txBody>
                    <a:bodyPr/>
                    <a:lstStyle/>
                    <a:p>
                      <a:pPr algn="ctr" fontAlgn="b"/>
                      <a:r>
                        <a:rPr lang="pl-PL" sz="1200" b="0" i="0" u="none" strike="noStrike" dirty="0">
                          <a:latin typeface="Times New Roman"/>
                        </a:rPr>
                        <a:t>1 342,00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EF3"/>
                    </a:solidFill>
                  </a:tcPr>
                </a:tc>
              </a:tr>
              <a:tr h="182860">
                <a:tc>
                  <a:txBody>
                    <a:bodyPr/>
                    <a:lstStyle/>
                    <a:p>
                      <a:pPr algn="ctr" fontAlgn="b"/>
                      <a:r>
                        <a:rPr lang="pl-PL" sz="1200" b="1" i="0" u="none" strike="noStrike">
                          <a:solidFill>
                            <a:srgbClr val="000000"/>
                          </a:solidFill>
                          <a:latin typeface="Times New Roman"/>
                        </a:rPr>
                        <a:t>2009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EF3"/>
                    </a:solidFill>
                  </a:tcPr>
                </a:tc>
                <a:tc>
                  <a:txBody>
                    <a:bodyPr/>
                    <a:lstStyle/>
                    <a:p>
                      <a:pPr algn="ctr" fontAlgn="b"/>
                      <a:r>
                        <a:rPr lang="pl-PL" sz="1200" b="0" i="0" u="none" strike="noStrike" dirty="0">
                          <a:latin typeface="Times New Roman"/>
                        </a:rPr>
                        <a:t>42 700,00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EF3"/>
                    </a:solidFill>
                  </a:tcPr>
                </a:tc>
              </a:tr>
              <a:tr h="182860">
                <a:tc>
                  <a:txBody>
                    <a:bodyPr/>
                    <a:lstStyle/>
                    <a:p>
                      <a:pPr algn="ctr" fontAlgn="b"/>
                      <a:r>
                        <a:rPr lang="pl-PL" sz="1200" b="1" i="0" u="none" strike="noStrike">
                          <a:solidFill>
                            <a:srgbClr val="000000"/>
                          </a:solidFill>
                          <a:latin typeface="Times New Roman"/>
                        </a:rPr>
                        <a:t>2010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EF3"/>
                    </a:solidFill>
                  </a:tcPr>
                </a:tc>
                <a:tc>
                  <a:txBody>
                    <a:bodyPr/>
                    <a:lstStyle/>
                    <a:p>
                      <a:pPr algn="ctr" fontAlgn="b"/>
                      <a:r>
                        <a:rPr lang="pl-PL" sz="1200" b="0" i="0" u="none" strike="noStrike" dirty="0">
                          <a:latin typeface="Times New Roman"/>
                        </a:rPr>
                        <a:t>302 848,81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EF3"/>
                    </a:solidFill>
                  </a:tcPr>
                </a:tc>
              </a:tr>
              <a:tr h="182860">
                <a:tc>
                  <a:txBody>
                    <a:bodyPr/>
                    <a:lstStyle/>
                    <a:p>
                      <a:pPr algn="ctr" fontAlgn="b"/>
                      <a:r>
                        <a:rPr lang="pl-PL" sz="1200" b="1" i="0" u="none" strike="noStrike">
                          <a:solidFill>
                            <a:srgbClr val="000000"/>
                          </a:solidFill>
                          <a:latin typeface="Times New Roman"/>
                        </a:rPr>
                        <a:t>2011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EF3"/>
                    </a:solidFill>
                  </a:tcPr>
                </a:tc>
                <a:tc>
                  <a:txBody>
                    <a:bodyPr/>
                    <a:lstStyle/>
                    <a:p>
                      <a:pPr algn="ctr" fontAlgn="b"/>
                      <a:r>
                        <a:rPr lang="pl-PL" sz="1200" b="0" i="0" u="none" strike="noStrike" dirty="0">
                          <a:latin typeface="Times New Roman"/>
                        </a:rPr>
                        <a:t>770 233,63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EF3"/>
                    </a:solidFill>
                  </a:tcPr>
                </a:tc>
              </a:tr>
              <a:tr h="182860">
                <a:tc>
                  <a:txBody>
                    <a:bodyPr/>
                    <a:lstStyle/>
                    <a:p>
                      <a:pPr algn="ctr" fontAlgn="b"/>
                      <a:r>
                        <a:rPr lang="pl-PL" sz="1200" b="1" i="0" u="none" strike="noStrike" dirty="0" smtClean="0">
                          <a:solidFill>
                            <a:srgbClr val="000000"/>
                          </a:solidFill>
                          <a:latin typeface="Times New Roman"/>
                        </a:rPr>
                        <a:t>Razem: </a:t>
                      </a:r>
                      <a:endParaRPr lang="pl-PL" sz="1200" b="1" i="0" u="none" strike="noStrike" dirty="0">
                        <a:solidFill>
                          <a:srgbClr val="000000"/>
                        </a:solidFill>
                        <a:latin typeface="Times New Roman"/>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EF3"/>
                    </a:solidFill>
                  </a:tcPr>
                </a:tc>
                <a:tc>
                  <a:txBody>
                    <a:bodyPr/>
                    <a:lstStyle/>
                    <a:p>
                      <a:pPr algn="ctr" fontAlgn="b"/>
                      <a:r>
                        <a:rPr lang="pl-PL" sz="1200" b="1" i="0" u="none" strike="noStrike" dirty="0" smtClean="0">
                          <a:latin typeface="Times New Roman"/>
                        </a:rPr>
                        <a:t>1 117 124,44</a:t>
                      </a:r>
                      <a:endParaRPr lang="pl-PL" sz="1200" b="1" i="0" u="none" strike="noStrike" dirty="0">
                        <a:latin typeface="Times New Roman"/>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EF3"/>
                    </a:solidFill>
                  </a:tcPr>
                </a:tc>
              </a:tr>
            </a:tbl>
          </a:graphicData>
        </a:graphic>
      </p:graphicFrame>
      <p:graphicFrame>
        <p:nvGraphicFramePr>
          <p:cNvPr id="5" name="Wykres 4"/>
          <p:cNvGraphicFramePr/>
          <p:nvPr/>
        </p:nvGraphicFramePr>
        <p:xfrm>
          <a:off x="0" y="500042"/>
          <a:ext cx="9144000" cy="3429024"/>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ytuł 2"/>
          <p:cNvSpPr>
            <a:spLocks noGrp="1"/>
          </p:cNvSpPr>
          <p:nvPr>
            <p:ph type="title"/>
          </p:nvPr>
        </p:nvSpPr>
        <p:spPr>
          <a:xfrm>
            <a:off x="0" y="0"/>
            <a:ext cx="9144000" cy="476672"/>
          </a:xfrm>
        </p:spPr>
        <p:txBody>
          <a:bodyPr>
            <a:normAutofit fontScale="90000"/>
          </a:bodyPr>
          <a:lstStyle/>
          <a:p>
            <a:pPr fontAlgn="auto">
              <a:spcAft>
                <a:spcPts val="0"/>
              </a:spcAft>
              <a:defRPr/>
            </a:pPr>
            <a:r>
              <a:rPr lang="pl-PL" dirty="0" smtClean="0"/>
              <a:t/>
            </a:r>
            <a:br>
              <a:rPr lang="pl-PL" dirty="0" smtClean="0"/>
            </a:br>
            <a:endParaRPr lang="pl-PL" dirty="0"/>
          </a:p>
        </p:txBody>
      </p:sp>
      <p:sp>
        <p:nvSpPr>
          <p:cNvPr id="4" name="pole tekstowe 3"/>
          <p:cNvSpPr txBox="1"/>
          <p:nvPr/>
        </p:nvSpPr>
        <p:spPr>
          <a:xfrm>
            <a:off x="0" y="0"/>
            <a:ext cx="9144000" cy="646113"/>
          </a:xfrm>
          <a:prstGeom prst="rect">
            <a:avLst/>
          </a:prstGeom>
          <a:noFill/>
        </p:spPr>
        <p:txBody>
          <a:bodyPr>
            <a:spAutoFit/>
          </a:bodyPr>
          <a:lstStyle/>
          <a:p>
            <a:pPr algn="ctr" fontAlgn="auto">
              <a:spcBef>
                <a:spcPts val="0"/>
              </a:spcBef>
              <a:spcAft>
                <a:spcPts val="0"/>
              </a:spcAft>
              <a:defRPr/>
            </a:pPr>
            <a:r>
              <a:rPr lang="pl-PL" u="sng" dirty="0">
                <a:effectLst>
                  <a:outerShdw blurRad="38100" dist="38100" dir="2700000" algn="tl">
                    <a:srgbClr val="000000">
                      <a:alpha val="43137"/>
                    </a:srgbClr>
                  </a:outerShdw>
                </a:effectLst>
                <a:latin typeface="+mn-lt"/>
              </a:rPr>
              <a:t>Turystyka</a:t>
            </a:r>
            <a:r>
              <a:rPr lang="pl-PL" dirty="0">
                <a:effectLst>
                  <a:outerShdw blurRad="38100" dist="38100" dir="2700000" algn="tl">
                    <a:srgbClr val="000000">
                      <a:alpha val="43137"/>
                    </a:srgbClr>
                  </a:outerShdw>
                </a:effectLst>
                <a:latin typeface="+mn-lt"/>
              </a:rPr>
              <a:t> – źródła finansowania inwestycji własnych Gminy Miejskiej Chojnice na przestrzeni lat 1998-2011. </a:t>
            </a:r>
            <a:endParaRPr lang="pl-PL" dirty="0">
              <a:effectLst>
                <a:outerShdw blurRad="38100" dist="38100" dir="2700000" algn="tl">
                  <a:srgbClr val="000000">
                    <a:alpha val="43137"/>
                  </a:srgbClr>
                </a:outerShdw>
              </a:effectLst>
              <a:latin typeface="+mn-lt"/>
            </a:endParaRPr>
          </a:p>
        </p:txBody>
      </p:sp>
      <p:graphicFrame>
        <p:nvGraphicFramePr>
          <p:cNvPr id="5" name="Symbol zastępczy zawartości 4"/>
          <p:cNvGraphicFramePr>
            <a:graphicFrameLocks noGrp="1"/>
          </p:cNvGraphicFramePr>
          <p:nvPr>
            <p:ph idx="1"/>
          </p:nvPr>
        </p:nvGraphicFramePr>
        <p:xfrm>
          <a:off x="107950" y="476672"/>
          <a:ext cx="8856663" cy="5328593"/>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6" name="Wykres 5"/>
          <p:cNvGraphicFramePr/>
          <p:nvPr/>
        </p:nvGraphicFramePr>
        <p:xfrm>
          <a:off x="3851920" y="2132856"/>
          <a:ext cx="5112568" cy="3816424"/>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ytuł 2"/>
          <p:cNvSpPr>
            <a:spLocks noGrp="1"/>
          </p:cNvSpPr>
          <p:nvPr>
            <p:ph type="title"/>
          </p:nvPr>
        </p:nvSpPr>
        <p:spPr>
          <a:xfrm>
            <a:off x="0" y="0"/>
            <a:ext cx="9144000" cy="764704"/>
          </a:xfrm>
        </p:spPr>
        <p:txBody>
          <a:bodyPr/>
          <a:lstStyle/>
          <a:p>
            <a:pPr algn="ctr" fontAlgn="auto">
              <a:spcAft>
                <a:spcPts val="0"/>
              </a:spcAft>
              <a:defRPr/>
            </a:pPr>
            <a:r>
              <a:rPr lang="pl-PL" sz="1800" dirty="0" smtClean="0">
                <a:solidFill>
                  <a:schemeClr val="tx1"/>
                </a:solidFill>
              </a:rPr>
              <a:t>Największe inwestycje w obszarze </a:t>
            </a:r>
            <a:r>
              <a:rPr lang="pl-PL" sz="1800" u="sng" dirty="0" smtClean="0">
                <a:solidFill>
                  <a:schemeClr val="tx1"/>
                </a:solidFill>
              </a:rPr>
              <a:t>turystyki:</a:t>
            </a:r>
            <a:endParaRPr lang="pl-PL" sz="1800" u="sng" dirty="0">
              <a:solidFill>
                <a:schemeClr val="tx1"/>
              </a:solidFill>
            </a:endParaRPr>
          </a:p>
        </p:txBody>
      </p:sp>
      <p:graphicFrame>
        <p:nvGraphicFramePr>
          <p:cNvPr id="5" name="Tabela 4"/>
          <p:cNvGraphicFramePr>
            <a:graphicFrameLocks noGrp="1"/>
          </p:cNvGraphicFramePr>
          <p:nvPr/>
        </p:nvGraphicFramePr>
        <p:xfrm>
          <a:off x="0" y="765175"/>
          <a:ext cx="9144000" cy="1949450"/>
        </p:xfrm>
        <a:graphic>
          <a:graphicData uri="http://schemas.openxmlformats.org/drawingml/2006/table">
            <a:tbl>
              <a:tblPr/>
              <a:tblGrid>
                <a:gridCol w="345001"/>
                <a:gridCol w="4741553"/>
                <a:gridCol w="1203079"/>
                <a:gridCol w="2854367"/>
              </a:tblGrid>
              <a:tr h="503936">
                <a:tc>
                  <a:txBody>
                    <a:bodyPr/>
                    <a:lstStyle/>
                    <a:p>
                      <a:pPr algn="l" fontAlgn="t"/>
                      <a:r>
                        <a:rPr lang="pl-PL" sz="1400" b="1" i="0" u="none" strike="noStrike" dirty="0">
                          <a:latin typeface="Times New Roman"/>
                        </a:rPr>
                        <a:t>Lp.</a:t>
                      </a:r>
                    </a:p>
                  </a:txBody>
                  <a:tcPr marL="5899" marR="5899" marT="589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00CCFF"/>
                    </a:solidFill>
                  </a:tcPr>
                </a:tc>
                <a:tc>
                  <a:txBody>
                    <a:bodyPr/>
                    <a:lstStyle/>
                    <a:p>
                      <a:pPr algn="ctr" fontAlgn="t"/>
                      <a:r>
                        <a:rPr lang="pl-PL" sz="1400" b="1" i="0" u="none" strike="noStrike">
                          <a:latin typeface="Times New Roman"/>
                        </a:rPr>
                        <a:t>Nazwa inwestycji</a:t>
                      </a:r>
                    </a:p>
                  </a:txBody>
                  <a:tcPr marL="5899" marR="5899" marT="589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00CCFF"/>
                    </a:solidFill>
                  </a:tcPr>
                </a:tc>
                <a:tc>
                  <a:txBody>
                    <a:bodyPr/>
                    <a:lstStyle/>
                    <a:p>
                      <a:pPr algn="l" fontAlgn="t"/>
                      <a:r>
                        <a:rPr lang="pl-PL" sz="1400" b="1" i="0" u="none" strike="noStrike">
                          <a:latin typeface="Times New Roman"/>
                        </a:rPr>
                        <a:t>Okres realizacji</a:t>
                      </a:r>
                    </a:p>
                  </a:txBody>
                  <a:tcPr marL="5899" marR="5899" marT="589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00CCFF"/>
                    </a:solidFill>
                  </a:tcPr>
                </a:tc>
                <a:tc>
                  <a:txBody>
                    <a:bodyPr/>
                    <a:lstStyle/>
                    <a:p>
                      <a:pPr algn="l" fontAlgn="t"/>
                      <a:r>
                        <a:rPr lang="pl-PL" sz="1400" b="1" i="0" u="none" strike="noStrike">
                          <a:latin typeface="Times New Roman"/>
                        </a:rPr>
                        <a:t>Wysokość poniesionych nakładów</a:t>
                      </a:r>
                    </a:p>
                  </a:txBody>
                  <a:tcPr marL="5899" marR="5899" marT="589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00CCFF"/>
                    </a:solidFill>
                  </a:tcPr>
                </a:tc>
              </a:tr>
              <a:tr h="1445514">
                <a:tc>
                  <a:txBody>
                    <a:bodyPr/>
                    <a:lstStyle/>
                    <a:p>
                      <a:pPr algn="l" fontAlgn="t"/>
                      <a:r>
                        <a:rPr lang="pl-PL" sz="1400" b="0" i="0" u="none" strike="noStrike">
                          <a:latin typeface="Times New Roman"/>
                        </a:rPr>
                        <a:t>1.</a:t>
                      </a:r>
                    </a:p>
                  </a:txBody>
                  <a:tcPr marL="5899" marR="5899" marT="589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l" fontAlgn="t"/>
                      <a:r>
                        <a:rPr lang="pl-PL" sz="1400" b="0" i="0" u="none" strike="noStrike">
                          <a:latin typeface="Times New Roman"/>
                        </a:rPr>
                        <a:t>Zintegrowany System Informacji Turystycznej: Budowa Centrów InformacjiTurystycznej – Bramy Kaszubskiego Pierścienia wraz z kampanią promocyjną.</a:t>
                      </a:r>
                    </a:p>
                  </a:txBody>
                  <a:tcPr marL="5899" marR="5899" marT="589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l" fontAlgn="t"/>
                      <a:r>
                        <a:rPr lang="pl-PL" sz="1400" b="0" i="0" u="none" strike="noStrike">
                          <a:solidFill>
                            <a:srgbClr val="000000"/>
                          </a:solidFill>
                          <a:latin typeface="Times New Roman"/>
                        </a:rPr>
                        <a:t>2009-2011</a:t>
                      </a:r>
                    </a:p>
                  </a:txBody>
                  <a:tcPr marL="5899" marR="5899" marT="589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l" fontAlgn="b"/>
                      <a:r>
                        <a:rPr lang="pl-PL" sz="1400" b="0" i="0" u="none" strike="noStrike" dirty="0" smtClean="0">
                          <a:solidFill>
                            <a:srgbClr val="000000"/>
                          </a:solidFill>
                          <a:latin typeface="Times New Roman"/>
                        </a:rPr>
                        <a:t>1.117.124,44</a:t>
                      </a:r>
                      <a:r>
                        <a:rPr lang="pl-PL" sz="1400" b="0" i="0" u="none" strike="noStrike" baseline="0" dirty="0" smtClean="0">
                          <a:solidFill>
                            <a:srgbClr val="000000"/>
                          </a:solidFill>
                          <a:latin typeface="Times New Roman"/>
                        </a:rPr>
                        <a:t> </a:t>
                      </a:r>
                      <a:r>
                        <a:rPr lang="pl-PL" sz="1400" b="0" i="0" u="none" strike="noStrike" dirty="0" smtClean="0">
                          <a:solidFill>
                            <a:srgbClr val="000000"/>
                          </a:solidFill>
                          <a:latin typeface="Times New Roman"/>
                        </a:rPr>
                        <a:t>zł</a:t>
                      </a:r>
                      <a:r>
                        <a:rPr lang="pl-PL" sz="1400" b="0" i="0" u="none" strike="noStrike" dirty="0">
                          <a:solidFill>
                            <a:srgbClr val="000000"/>
                          </a:solidFill>
                          <a:latin typeface="Times New Roman"/>
                        </a:rPr>
                        <a:t/>
                      </a:r>
                      <a:br>
                        <a:rPr lang="pl-PL" sz="1400" b="0" i="0" u="none" strike="noStrike" dirty="0">
                          <a:solidFill>
                            <a:srgbClr val="000000"/>
                          </a:solidFill>
                          <a:latin typeface="Times New Roman"/>
                        </a:rPr>
                      </a:br>
                      <a:r>
                        <a:rPr lang="pl-PL" sz="1400" b="0" i="0" u="none" strike="noStrike" dirty="0">
                          <a:solidFill>
                            <a:srgbClr val="000000"/>
                          </a:solidFill>
                          <a:latin typeface="Times New Roman"/>
                        </a:rPr>
                        <a:t>w tym:</a:t>
                      </a:r>
                      <a:br>
                        <a:rPr lang="pl-PL" sz="1400" b="0" i="0" u="none" strike="noStrike" dirty="0">
                          <a:solidFill>
                            <a:srgbClr val="000000"/>
                          </a:solidFill>
                          <a:latin typeface="Times New Roman"/>
                        </a:rPr>
                      </a:br>
                      <a:r>
                        <a:rPr lang="pl-PL" sz="1400" b="0" i="0" u="none" strike="noStrike" dirty="0">
                          <a:solidFill>
                            <a:srgbClr val="000000"/>
                          </a:solidFill>
                          <a:latin typeface="Times New Roman"/>
                        </a:rPr>
                        <a:t>EFRR: </a:t>
                      </a:r>
                      <a:r>
                        <a:rPr lang="pl-PL" sz="1400" b="0" i="0" u="none" strike="noStrike" dirty="0" smtClean="0">
                          <a:solidFill>
                            <a:srgbClr val="000000"/>
                          </a:solidFill>
                          <a:latin typeface="Times New Roman"/>
                        </a:rPr>
                        <a:t>589.943,51</a:t>
                      </a:r>
                      <a:r>
                        <a:rPr lang="pl-PL" sz="1400" b="0" i="0" u="none" strike="noStrike" baseline="0" dirty="0" smtClean="0">
                          <a:solidFill>
                            <a:srgbClr val="000000"/>
                          </a:solidFill>
                          <a:latin typeface="Times New Roman"/>
                        </a:rPr>
                        <a:t> </a:t>
                      </a:r>
                      <a:r>
                        <a:rPr lang="pl-PL" sz="1400" b="0" i="0" u="none" strike="noStrike" dirty="0" smtClean="0">
                          <a:solidFill>
                            <a:srgbClr val="000000"/>
                          </a:solidFill>
                          <a:latin typeface="Times New Roman"/>
                        </a:rPr>
                        <a:t>zł</a:t>
                      </a:r>
                      <a:r>
                        <a:rPr lang="pl-PL" sz="1400" b="0" i="0" u="none" strike="noStrike" dirty="0">
                          <a:solidFill>
                            <a:srgbClr val="000000"/>
                          </a:solidFill>
                          <a:latin typeface="Times New Roman"/>
                        </a:rPr>
                        <a:t/>
                      </a:r>
                      <a:br>
                        <a:rPr lang="pl-PL" sz="1400" b="0" i="0" u="none" strike="noStrike" dirty="0">
                          <a:solidFill>
                            <a:srgbClr val="000000"/>
                          </a:solidFill>
                          <a:latin typeface="Times New Roman"/>
                        </a:rPr>
                      </a:br>
                      <a:r>
                        <a:rPr lang="pl-PL" sz="1400" b="0" i="0" u="none" strike="noStrike" dirty="0">
                          <a:solidFill>
                            <a:srgbClr val="000000"/>
                          </a:solidFill>
                          <a:latin typeface="Times New Roman"/>
                        </a:rPr>
                        <a:t/>
                      </a:r>
                      <a:br>
                        <a:rPr lang="pl-PL" sz="1400" b="0" i="0" u="none" strike="noStrike" dirty="0">
                          <a:solidFill>
                            <a:srgbClr val="000000"/>
                          </a:solidFill>
                          <a:latin typeface="Times New Roman"/>
                        </a:rPr>
                      </a:br>
                      <a:endParaRPr lang="pl-PL" sz="1400" b="0" i="0" u="none" strike="noStrike" dirty="0">
                        <a:solidFill>
                          <a:srgbClr val="000000"/>
                        </a:solidFill>
                        <a:latin typeface="Times New Roman"/>
                      </a:endParaRPr>
                    </a:p>
                  </a:txBody>
                  <a:tcPr marL="5899" marR="5899" marT="589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ytuł 2"/>
          <p:cNvSpPr>
            <a:spLocks noGrp="1"/>
          </p:cNvSpPr>
          <p:nvPr>
            <p:ph type="title"/>
          </p:nvPr>
        </p:nvSpPr>
        <p:spPr>
          <a:xfrm>
            <a:off x="0" y="0"/>
            <a:ext cx="9144000" cy="476672"/>
          </a:xfrm>
        </p:spPr>
        <p:txBody>
          <a:bodyPr>
            <a:noAutofit/>
          </a:bodyPr>
          <a:lstStyle/>
          <a:p>
            <a:pPr algn="ctr" fontAlgn="auto">
              <a:spcAft>
                <a:spcPts val="0"/>
              </a:spcAft>
              <a:defRPr/>
            </a:pPr>
            <a:r>
              <a:rPr lang="pl-PL" sz="1600" u="sng" dirty="0" smtClean="0">
                <a:solidFill>
                  <a:schemeClr val="tx1"/>
                </a:solidFill>
              </a:rPr>
              <a:t>Bezpieczeństwo publiczne i ochrona przeciwpożarowa- </a:t>
            </a:r>
            <a:r>
              <a:rPr lang="pl-PL" sz="1600" dirty="0" smtClean="0">
                <a:solidFill>
                  <a:schemeClr val="tx1"/>
                </a:solidFill>
              </a:rPr>
              <a:t>wydatki majątkowe Gminy Miejskiej Chojnice na przestrzeni lat 1998-2011.</a:t>
            </a:r>
            <a:endParaRPr lang="pl-PL" sz="1600" dirty="0">
              <a:solidFill>
                <a:schemeClr val="tx1"/>
              </a:solidFill>
            </a:endParaRPr>
          </a:p>
        </p:txBody>
      </p:sp>
      <p:graphicFrame>
        <p:nvGraphicFramePr>
          <p:cNvPr id="5" name="Tabela 4"/>
          <p:cNvGraphicFramePr>
            <a:graphicFrameLocks noGrp="1"/>
          </p:cNvGraphicFramePr>
          <p:nvPr/>
        </p:nvGraphicFramePr>
        <p:xfrm>
          <a:off x="827088" y="3714750"/>
          <a:ext cx="7561262" cy="3146425"/>
        </p:xfrm>
        <a:graphic>
          <a:graphicData uri="http://schemas.openxmlformats.org/drawingml/2006/table">
            <a:tbl>
              <a:tblPr/>
              <a:tblGrid>
                <a:gridCol w="2069129"/>
                <a:gridCol w="2503391"/>
                <a:gridCol w="2988742"/>
              </a:tblGrid>
              <a:tr h="196652">
                <a:tc>
                  <a:txBody>
                    <a:bodyPr/>
                    <a:lstStyle/>
                    <a:p>
                      <a:pPr algn="ctr" fontAlgn="b"/>
                      <a:r>
                        <a:rPr lang="pl-PL" sz="1200" b="0" i="0" u="none" strike="noStrike" dirty="0">
                          <a:solidFill>
                            <a:srgbClr val="000000"/>
                          </a:solidFill>
                          <a:latin typeface="Times New Roman"/>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b"/>
                      <a:r>
                        <a:rPr lang="pl-PL" sz="1200" b="1" i="0" u="none" strike="noStrike">
                          <a:solidFill>
                            <a:srgbClr val="000000"/>
                          </a:solidFill>
                          <a:latin typeface="Times New Roman"/>
                        </a:rPr>
                        <a:t>inwestycje własne</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b"/>
                      <a:r>
                        <a:rPr lang="pl-PL" sz="1200" b="1" i="0" u="none" strike="noStrike">
                          <a:solidFill>
                            <a:srgbClr val="000000"/>
                          </a:solidFill>
                          <a:latin typeface="Times New Roman"/>
                        </a:rPr>
                        <a:t>inwestycje obce</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r>
              <a:tr h="196652">
                <a:tc>
                  <a:txBody>
                    <a:bodyPr/>
                    <a:lstStyle/>
                    <a:p>
                      <a:pPr algn="ctr" fontAlgn="b"/>
                      <a:r>
                        <a:rPr lang="pl-PL" sz="1200" b="1" i="0" u="none" strike="noStrike" dirty="0">
                          <a:solidFill>
                            <a:srgbClr val="000000"/>
                          </a:solidFill>
                          <a:latin typeface="Times New Roman"/>
                        </a:rPr>
                        <a:t>1998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b"/>
                      <a:r>
                        <a:rPr lang="pl-PL" sz="1200" b="0" i="0" u="none" strike="noStrike" dirty="0">
                          <a:solidFill>
                            <a:srgbClr val="000000"/>
                          </a:solidFill>
                          <a:latin typeface="Times New Roman"/>
                        </a:rPr>
                        <a:t>27 770,00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b"/>
                      <a:r>
                        <a:rPr lang="pl-PL" sz="1200" b="0" i="0" u="none" strike="noStrike">
                          <a:solidFill>
                            <a:srgbClr val="000000"/>
                          </a:solidFill>
                          <a:latin typeface="Times New Roman"/>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r>
              <a:tr h="196652">
                <a:tc>
                  <a:txBody>
                    <a:bodyPr/>
                    <a:lstStyle/>
                    <a:p>
                      <a:pPr algn="ctr" fontAlgn="b"/>
                      <a:r>
                        <a:rPr lang="pl-PL" sz="1200" b="1" i="0" u="none" strike="noStrike" dirty="0">
                          <a:solidFill>
                            <a:srgbClr val="000000"/>
                          </a:solidFill>
                          <a:latin typeface="Times New Roman"/>
                        </a:rPr>
                        <a:t>1999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b"/>
                      <a:r>
                        <a:rPr lang="pl-PL" sz="1200" b="0" i="0" u="none" strike="noStrike" dirty="0">
                          <a:solidFill>
                            <a:srgbClr val="000000"/>
                          </a:solidFill>
                          <a:latin typeface="Times New Roman"/>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b"/>
                      <a:r>
                        <a:rPr lang="pl-PL" sz="1200" b="0" i="0" u="none" strike="noStrike">
                          <a:solidFill>
                            <a:srgbClr val="000000"/>
                          </a:solidFill>
                          <a:latin typeface="Times New Roman"/>
                        </a:rPr>
                        <a:t>15 300,00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r>
              <a:tr h="196652">
                <a:tc>
                  <a:txBody>
                    <a:bodyPr/>
                    <a:lstStyle/>
                    <a:p>
                      <a:pPr algn="ctr" fontAlgn="b"/>
                      <a:r>
                        <a:rPr lang="pl-PL" sz="1200" b="1" i="0" u="none" strike="noStrike" dirty="0">
                          <a:solidFill>
                            <a:srgbClr val="000000"/>
                          </a:solidFill>
                          <a:latin typeface="Times New Roman"/>
                        </a:rPr>
                        <a:t>2000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b"/>
                      <a:r>
                        <a:rPr lang="pl-PL" sz="1200" b="0" i="0" u="none" strike="noStrike" dirty="0">
                          <a:solidFill>
                            <a:srgbClr val="000000"/>
                          </a:solidFill>
                          <a:latin typeface="Times New Roman"/>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b"/>
                      <a:r>
                        <a:rPr lang="pl-PL" sz="1200" b="0" i="0" u="none" strike="noStrike">
                          <a:solidFill>
                            <a:srgbClr val="000000"/>
                          </a:solidFill>
                          <a:latin typeface="Times New Roman"/>
                        </a:rPr>
                        <a:t>53 707,00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r>
              <a:tr h="196652">
                <a:tc>
                  <a:txBody>
                    <a:bodyPr/>
                    <a:lstStyle/>
                    <a:p>
                      <a:pPr algn="ctr" fontAlgn="b"/>
                      <a:r>
                        <a:rPr lang="pl-PL" sz="1200" b="1" i="0" u="none" strike="noStrike">
                          <a:solidFill>
                            <a:srgbClr val="000000"/>
                          </a:solidFill>
                          <a:latin typeface="Times New Roman"/>
                        </a:rPr>
                        <a:t>2001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b"/>
                      <a:r>
                        <a:rPr lang="pl-PL" sz="1200" b="0" i="0" u="none" strike="noStrike" dirty="0">
                          <a:solidFill>
                            <a:srgbClr val="000000"/>
                          </a:solidFill>
                          <a:latin typeface="Times New Roman"/>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b"/>
                      <a:r>
                        <a:rPr lang="pl-PL" sz="1200" b="0" i="0" u="none" strike="noStrike">
                          <a:solidFill>
                            <a:srgbClr val="000000"/>
                          </a:solidFill>
                          <a:latin typeface="Times New Roman"/>
                        </a:rPr>
                        <a:t>24 880,00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r>
              <a:tr h="196652">
                <a:tc>
                  <a:txBody>
                    <a:bodyPr/>
                    <a:lstStyle/>
                    <a:p>
                      <a:pPr algn="ctr" fontAlgn="b"/>
                      <a:r>
                        <a:rPr lang="pl-PL" sz="1200" b="1" i="0" u="none" strike="noStrike">
                          <a:solidFill>
                            <a:srgbClr val="000000"/>
                          </a:solidFill>
                          <a:latin typeface="Times New Roman"/>
                        </a:rPr>
                        <a:t>2002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b"/>
                      <a:r>
                        <a:rPr lang="pl-PL" sz="1200" b="0" i="0" u="none" strike="noStrike" dirty="0">
                          <a:solidFill>
                            <a:srgbClr val="000000"/>
                          </a:solidFill>
                          <a:latin typeface="Times New Roman"/>
                        </a:rPr>
                        <a:t>64 458,00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b"/>
                      <a:r>
                        <a:rPr lang="pl-PL" sz="1200" b="0" i="0" u="none" strike="noStrike" dirty="0">
                          <a:solidFill>
                            <a:srgbClr val="000000"/>
                          </a:solidFill>
                          <a:latin typeface="Times New Roman"/>
                        </a:rPr>
                        <a:t>30 000,00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r>
              <a:tr h="196652">
                <a:tc>
                  <a:txBody>
                    <a:bodyPr/>
                    <a:lstStyle/>
                    <a:p>
                      <a:pPr algn="ctr" fontAlgn="b"/>
                      <a:r>
                        <a:rPr lang="pl-PL" sz="1200" b="1" i="0" u="none" strike="noStrike" dirty="0">
                          <a:solidFill>
                            <a:srgbClr val="000000"/>
                          </a:solidFill>
                          <a:latin typeface="Times New Roman"/>
                        </a:rPr>
                        <a:t>2003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b"/>
                      <a:r>
                        <a:rPr lang="pl-PL" sz="1200" b="0" i="0" u="none" strike="noStrike" dirty="0">
                          <a:solidFill>
                            <a:srgbClr val="000000"/>
                          </a:solidFill>
                          <a:latin typeface="Times New Roman"/>
                        </a:rPr>
                        <a:t>15 392,00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b"/>
                      <a:r>
                        <a:rPr lang="pl-PL" sz="1200" b="0" i="0" u="none" strike="noStrike" dirty="0">
                          <a:solidFill>
                            <a:srgbClr val="000000"/>
                          </a:solidFill>
                          <a:latin typeface="Times New Roman"/>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r>
              <a:tr h="196652">
                <a:tc>
                  <a:txBody>
                    <a:bodyPr/>
                    <a:lstStyle/>
                    <a:p>
                      <a:pPr algn="ctr" fontAlgn="b"/>
                      <a:r>
                        <a:rPr lang="pl-PL" sz="1200" b="1" i="0" u="none" strike="noStrike">
                          <a:solidFill>
                            <a:srgbClr val="000000"/>
                          </a:solidFill>
                          <a:latin typeface="Times New Roman"/>
                        </a:rPr>
                        <a:t>2004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b"/>
                      <a:r>
                        <a:rPr lang="pl-PL" sz="1200" b="0" i="0" u="none" strike="noStrike" dirty="0">
                          <a:solidFill>
                            <a:srgbClr val="000000"/>
                          </a:solidFill>
                          <a:latin typeface="Times New Roman"/>
                        </a:rPr>
                        <a:t>66 957,00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b"/>
                      <a:r>
                        <a:rPr lang="pl-PL" sz="1200" b="0" i="0" u="none" strike="noStrike" dirty="0">
                          <a:solidFill>
                            <a:srgbClr val="000000"/>
                          </a:solidFill>
                          <a:latin typeface="Times New Roman"/>
                        </a:rPr>
                        <a:t>34 735,00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r>
              <a:tr h="196652">
                <a:tc>
                  <a:txBody>
                    <a:bodyPr/>
                    <a:lstStyle/>
                    <a:p>
                      <a:pPr algn="ctr" fontAlgn="b"/>
                      <a:r>
                        <a:rPr lang="pl-PL" sz="1200" b="1" i="0" u="none" strike="noStrike">
                          <a:solidFill>
                            <a:srgbClr val="000000"/>
                          </a:solidFill>
                          <a:latin typeface="Times New Roman"/>
                        </a:rPr>
                        <a:t>2005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b"/>
                      <a:r>
                        <a:rPr lang="pl-PL" sz="1200" b="0" i="0" u="none" strike="noStrike" dirty="0">
                          <a:solidFill>
                            <a:srgbClr val="000000"/>
                          </a:solidFill>
                          <a:latin typeface="Times New Roman"/>
                        </a:rPr>
                        <a:t>24 000,00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b"/>
                      <a:r>
                        <a:rPr lang="pl-PL" sz="1200" b="0" i="0" u="none" strike="noStrike" dirty="0">
                          <a:solidFill>
                            <a:srgbClr val="000000"/>
                          </a:solidFill>
                          <a:latin typeface="Times New Roman"/>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r>
              <a:tr h="196652">
                <a:tc>
                  <a:txBody>
                    <a:bodyPr/>
                    <a:lstStyle/>
                    <a:p>
                      <a:pPr algn="ctr" fontAlgn="b"/>
                      <a:r>
                        <a:rPr lang="pl-PL" sz="1200" b="1" i="0" u="none" strike="noStrike">
                          <a:solidFill>
                            <a:srgbClr val="000000"/>
                          </a:solidFill>
                          <a:latin typeface="Times New Roman"/>
                        </a:rPr>
                        <a:t>2006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b"/>
                      <a:r>
                        <a:rPr lang="pl-PL" sz="1200" b="0" i="0" u="none" strike="noStrike">
                          <a:solidFill>
                            <a:srgbClr val="000000"/>
                          </a:solidFill>
                          <a:latin typeface="Times New Roman"/>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b"/>
                      <a:r>
                        <a:rPr lang="pl-PL" sz="1200" b="0" i="0" u="none" strike="noStrike" dirty="0">
                          <a:solidFill>
                            <a:srgbClr val="000000"/>
                          </a:solidFill>
                          <a:latin typeface="Times New Roman"/>
                        </a:rPr>
                        <a:t>25 000,00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r>
              <a:tr h="196652">
                <a:tc>
                  <a:txBody>
                    <a:bodyPr/>
                    <a:lstStyle/>
                    <a:p>
                      <a:pPr algn="ctr" fontAlgn="b"/>
                      <a:r>
                        <a:rPr lang="pl-PL" sz="1200" b="1" i="0" u="none" strike="noStrike">
                          <a:solidFill>
                            <a:srgbClr val="000000"/>
                          </a:solidFill>
                          <a:latin typeface="Times New Roman"/>
                        </a:rPr>
                        <a:t>2007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b"/>
                      <a:r>
                        <a:rPr lang="pl-PL" sz="1200" b="0" i="0" u="none" strike="noStrike">
                          <a:solidFill>
                            <a:srgbClr val="000000"/>
                          </a:solidFill>
                          <a:latin typeface="Times New Roman"/>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b"/>
                      <a:r>
                        <a:rPr lang="pl-PL" sz="1200" b="0" i="0" u="none" strike="noStrike" dirty="0">
                          <a:solidFill>
                            <a:srgbClr val="000000"/>
                          </a:solidFill>
                          <a:latin typeface="Times New Roman"/>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r>
              <a:tr h="196652">
                <a:tc>
                  <a:txBody>
                    <a:bodyPr/>
                    <a:lstStyle/>
                    <a:p>
                      <a:pPr algn="ctr" fontAlgn="b"/>
                      <a:r>
                        <a:rPr lang="pl-PL" sz="1200" b="1" i="0" u="none" strike="noStrike">
                          <a:solidFill>
                            <a:srgbClr val="000000"/>
                          </a:solidFill>
                          <a:latin typeface="Times New Roman"/>
                        </a:rPr>
                        <a:t>2008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b"/>
                      <a:r>
                        <a:rPr lang="pl-PL" sz="1200" b="0" i="0" u="none" strike="noStrike">
                          <a:solidFill>
                            <a:srgbClr val="000000"/>
                          </a:solidFill>
                          <a:latin typeface="Times New Roman"/>
                        </a:rPr>
                        <a:t>154 988,00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b"/>
                      <a:r>
                        <a:rPr lang="pl-PL" sz="1200" b="0" i="0" u="none" strike="noStrike" dirty="0">
                          <a:solidFill>
                            <a:srgbClr val="000000"/>
                          </a:solidFill>
                          <a:latin typeface="Times New Roman"/>
                        </a:rPr>
                        <a:t>33 000,00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r>
              <a:tr h="196652">
                <a:tc>
                  <a:txBody>
                    <a:bodyPr/>
                    <a:lstStyle/>
                    <a:p>
                      <a:pPr algn="ctr" fontAlgn="b"/>
                      <a:r>
                        <a:rPr lang="pl-PL" sz="1200" b="1" i="0" u="none" strike="noStrike">
                          <a:solidFill>
                            <a:srgbClr val="000000"/>
                          </a:solidFill>
                          <a:latin typeface="Times New Roman"/>
                        </a:rPr>
                        <a:t>2009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b"/>
                      <a:r>
                        <a:rPr lang="pl-PL" sz="1200" b="0" i="0" u="none" strike="noStrike">
                          <a:solidFill>
                            <a:srgbClr val="000000"/>
                          </a:solidFill>
                          <a:latin typeface="Times New Roman"/>
                        </a:rPr>
                        <a:t>201 704,00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b"/>
                      <a:r>
                        <a:rPr lang="pl-PL" sz="1200" b="0" i="0" u="none" strike="noStrike" dirty="0">
                          <a:solidFill>
                            <a:srgbClr val="000000"/>
                          </a:solidFill>
                          <a:latin typeface="Times New Roman"/>
                        </a:rPr>
                        <a:t>60 000,00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r>
              <a:tr h="196652">
                <a:tc>
                  <a:txBody>
                    <a:bodyPr/>
                    <a:lstStyle/>
                    <a:p>
                      <a:pPr algn="ctr" fontAlgn="b"/>
                      <a:r>
                        <a:rPr lang="pl-PL" sz="1200" b="1" i="0" u="none" strike="noStrike">
                          <a:solidFill>
                            <a:srgbClr val="000000"/>
                          </a:solidFill>
                          <a:latin typeface="Times New Roman"/>
                        </a:rPr>
                        <a:t>2010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b"/>
                      <a:r>
                        <a:rPr lang="pl-PL" sz="1200" b="0" i="0" u="none" strike="noStrike">
                          <a:solidFill>
                            <a:srgbClr val="000000"/>
                          </a:solidFill>
                          <a:latin typeface="Times New Roman"/>
                        </a:rPr>
                        <a:t>12 593,00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b"/>
                      <a:r>
                        <a:rPr lang="pl-PL" sz="1200" b="0" i="0" u="none" strike="noStrike" dirty="0">
                          <a:solidFill>
                            <a:srgbClr val="000000"/>
                          </a:solidFill>
                          <a:latin typeface="Times New Roman"/>
                        </a:rPr>
                        <a:t>50 000,00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r>
              <a:tr h="196652">
                <a:tc>
                  <a:txBody>
                    <a:bodyPr/>
                    <a:lstStyle/>
                    <a:p>
                      <a:pPr algn="ctr" fontAlgn="b"/>
                      <a:r>
                        <a:rPr lang="pl-PL" sz="1200" b="1" i="0" u="none" strike="noStrike">
                          <a:solidFill>
                            <a:srgbClr val="000000"/>
                          </a:solidFill>
                          <a:latin typeface="Times New Roman"/>
                        </a:rPr>
                        <a:t>2011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b"/>
                      <a:r>
                        <a:rPr lang="pl-PL" sz="1200" b="0" i="0" u="none" strike="noStrike">
                          <a:solidFill>
                            <a:srgbClr val="000000"/>
                          </a:solidFill>
                          <a:latin typeface="Times New Roman"/>
                        </a:rPr>
                        <a:t>77 689,26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b"/>
                      <a:r>
                        <a:rPr lang="pl-PL" sz="1200" b="0" i="0" u="none" strike="noStrike" dirty="0">
                          <a:solidFill>
                            <a:srgbClr val="000000"/>
                          </a:solidFill>
                          <a:latin typeface="Times New Roman"/>
                        </a:rPr>
                        <a:t>35 000,00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r>
              <a:tr h="196652">
                <a:tc>
                  <a:txBody>
                    <a:bodyPr/>
                    <a:lstStyle/>
                    <a:p>
                      <a:pPr algn="ctr" fontAlgn="b"/>
                      <a:r>
                        <a:rPr lang="pl-PL" sz="1200" b="1" i="0" u="none" strike="noStrike" dirty="0" smtClean="0">
                          <a:solidFill>
                            <a:srgbClr val="000000"/>
                          </a:solidFill>
                          <a:latin typeface="Times New Roman"/>
                        </a:rPr>
                        <a:t>Razem: </a:t>
                      </a:r>
                      <a:endParaRPr lang="pl-PL" sz="1200" b="1" i="0" u="none" strike="noStrike" dirty="0">
                        <a:solidFill>
                          <a:srgbClr val="000000"/>
                        </a:solidFill>
                        <a:latin typeface="Times New Roman"/>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b"/>
                      <a:r>
                        <a:rPr lang="pl-PL" sz="1200" b="1" i="0" u="none" strike="noStrike" dirty="0" smtClean="0">
                          <a:solidFill>
                            <a:srgbClr val="000000"/>
                          </a:solidFill>
                          <a:latin typeface="Times New Roman"/>
                        </a:rPr>
                        <a:t>645 551,26</a:t>
                      </a:r>
                      <a:endParaRPr lang="pl-PL" sz="1200" b="1" i="0" u="none" strike="noStrike" dirty="0">
                        <a:solidFill>
                          <a:srgbClr val="000000"/>
                        </a:solidFill>
                        <a:latin typeface="Times New Roman"/>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b"/>
                      <a:r>
                        <a:rPr lang="pl-PL" sz="1200" b="1" i="0" u="none" strike="noStrike" dirty="0" smtClean="0">
                          <a:solidFill>
                            <a:srgbClr val="000000"/>
                          </a:solidFill>
                          <a:latin typeface="Times New Roman"/>
                        </a:rPr>
                        <a:t>361 622,00</a:t>
                      </a:r>
                      <a:endParaRPr lang="pl-PL" sz="1200" b="1" i="0" u="none" strike="noStrike" dirty="0">
                        <a:solidFill>
                          <a:srgbClr val="000000"/>
                        </a:solidFill>
                        <a:latin typeface="Times New Roman"/>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r>
            </a:tbl>
          </a:graphicData>
        </a:graphic>
      </p:graphicFrame>
      <p:graphicFrame>
        <p:nvGraphicFramePr>
          <p:cNvPr id="7" name="Wykres 6"/>
          <p:cNvGraphicFramePr/>
          <p:nvPr/>
        </p:nvGraphicFramePr>
        <p:xfrm>
          <a:off x="0" y="404664"/>
          <a:ext cx="9144000" cy="3456384"/>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ytuł 2"/>
          <p:cNvSpPr>
            <a:spLocks noGrp="1"/>
          </p:cNvSpPr>
          <p:nvPr>
            <p:ph type="title"/>
          </p:nvPr>
        </p:nvSpPr>
        <p:spPr>
          <a:xfrm>
            <a:off x="0" y="0"/>
            <a:ext cx="9144000" cy="476672"/>
          </a:xfrm>
        </p:spPr>
        <p:txBody>
          <a:bodyPr>
            <a:normAutofit fontScale="90000"/>
          </a:bodyPr>
          <a:lstStyle/>
          <a:p>
            <a:pPr fontAlgn="auto">
              <a:spcAft>
                <a:spcPts val="0"/>
              </a:spcAft>
              <a:defRPr/>
            </a:pPr>
            <a:r>
              <a:rPr lang="pl-PL" dirty="0" smtClean="0"/>
              <a:t/>
            </a:r>
            <a:br>
              <a:rPr lang="pl-PL" dirty="0" smtClean="0"/>
            </a:br>
            <a:endParaRPr lang="pl-PL" dirty="0"/>
          </a:p>
        </p:txBody>
      </p:sp>
      <p:graphicFrame>
        <p:nvGraphicFramePr>
          <p:cNvPr id="5" name="Tabela 4"/>
          <p:cNvGraphicFramePr>
            <a:graphicFrameLocks noGrp="1"/>
          </p:cNvGraphicFramePr>
          <p:nvPr/>
        </p:nvGraphicFramePr>
        <p:xfrm>
          <a:off x="684213" y="3929063"/>
          <a:ext cx="7848600" cy="2928937"/>
        </p:xfrm>
        <a:graphic>
          <a:graphicData uri="http://schemas.openxmlformats.org/drawingml/2006/table">
            <a:tbl>
              <a:tblPr/>
              <a:tblGrid>
                <a:gridCol w="3551602"/>
                <a:gridCol w="4296998"/>
              </a:tblGrid>
              <a:tr h="183059">
                <a:tc>
                  <a:txBody>
                    <a:bodyPr/>
                    <a:lstStyle/>
                    <a:p>
                      <a:pPr algn="ctr" fontAlgn="b"/>
                      <a:r>
                        <a:rPr lang="pl-PL" sz="1200" b="0" i="0" u="none" strike="noStrike" dirty="0">
                          <a:solidFill>
                            <a:srgbClr val="000000"/>
                          </a:solidFill>
                          <a:latin typeface="Times New Roman"/>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b"/>
                      <a:r>
                        <a:rPr lang="pl-PL" sz="1200" b="1" i="0" u="none" strike="noStrike" dirty="0">
                          <a:solidFill>
                            <a:srgbClr val="000000"/>
                          </a:solidFill>
                          <a:latin typeface="Times New Roman"/>
                        </a:rPr>
                        <a:t>inwestycje własne</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r>
              <a:tr h="183059">
                <a:tc>
                  <a:txBody>
                    <a:bodyPr/>
                    <a:lstStyle/>
                    <a:p>
                      <a:pPr algn="ctr" fontAlgn="b"/>
                      <a:r>
                        <a:rPr lang="pl-PL" sz="1200" b="1" i="0" u="none" strike="noStrike" dirty="0">
                          <a:solidFill>
                            <a:srgbClr val="000000"/>
                          </a:solidFill>
                          <a:latin typeface="Times New Roman"/>
                        </a:rPr>
                        <a:t>1998</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b"/>
                      <a:r>
                        <a:rPr lang="pl-PL" sz="1200" b="0" i="0" u="none" strike="noStrike">
                          <a:solidFill>
                            <a:srgbClr val="000000"/>
                          </a:solidFill>
                          <a:latin typeface="Times New Roman"/>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r>
              <a:tr h="183059">
                <a:tc>
                  <a:txBody>
                    <a:bodyPr/>
                    <a:lstStyle/>
                    <a:p>
                      <a:pPr algn="ctr" fontAlgn="b"/>
                      <a:r>
                        <a:rPr lang="pl-PL" sz="1200" b="1" i="0" u="none" strike="noStrike" dirty="0">
                          <a:solidFill>
                            <a:srgbClr val="000000"/>
                          </a:solidFill>
                          <a:latin typeface="Times New Roman"/>
                        </a:rPr>
                        <a:t>1999</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b"/>
                      <a:r>
                        <a:rPr lang="pl-PL" sz="1200" b="0" i="0" u="none" strike="noStrike">
                          <a:solidFill>
                            <a:srgbClr val="000000"/>
                          </a:solidFill>
                          <a:latin typeface="Times New Roman"/>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r>
              <a:tr h="183059">
                <a:tc>
                  <a:txBody>
                    <a:bodyPr/>
                    <a:lstStyle/>
                    <a:p>
                      <a:pPr algn="ctr" fontAlgn="b"/>
                      <a:r>
                        <a:rPr lang="pl-PL" sz="1200" b="1" i="0" u="none" strike="noStrike" dirty="0">
                          <a:solidFill>
                            <a:srgbClr val="000000"/>
                          </a:solidFill>
                          <a:latin typeface="Times New Roman"/>
                        </a:rPr>
                        <a:t>2000</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b"/>
                      <a:r>
                        <a:rPr lang="pl-PL" sz="1200" b="0" i="0" u="none" strike="noStrike" dirty="0">
                          <a:solidFill>
                            <a:srgbClr val="000000"/>
                          </a:solidFill>
                          <a:latin typeface="Times New Roman"/>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r>
              <a:tr h="183059">
                <a:tc>
                  <a:txBody>
                    <a:bodyPr/>
                    <a:lstStyle/>
                    <a:p>
                      <a:pPr algn="ctr" fontAlgn="b"/>
                      <a:r>
                        <a:rPr lang="pl-PL" sz="1200" b="1" i="0" u="none" strike="noStrike" dirty="0">
                          <a:solidFill>
                            <a:srgbClr val="000000"/>
                          </a:solidFill>
                          <a:latin typeface="Times New Roman"/>
                        </a:rPr>
                        <a:t>2001</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b"/>
                      <a:r>
                        <a:rPr lang="pl-PL" sz="1200" b="0" i="0" u="none" strike="noStrike" dirty="0">
                          <a:solidFill>
                            <a:srgbClr val="000000"/>
                          </a:solidFill>
                          <a:latin typeface="Times New Roman"/>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r>
              <a:tr h="183059">
                <a:tc>
                  <a:txBody>
                    <a:bodyPr/>
                    <a:lstStyle/>
                    <a:p>
                      <a:pPr algn="ctr" fontAlgn="b"/>
                      <a:r>
                        <a:rPr lang="pl-PL" sz="1200" b="1" i="0" u="none" strike="noStrike" dirty="0">
                          <a:solidFill>
                            <a:srgbClr val="000000"/>
                          </a:solidFill>
                          <a:latin typeface="Times New Roman"/>
                        </a:rPr>
                        <a:t>2002</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b"/>
                      <a:r>
                        <a:rPr lang="pl-PL" sz="1200" b="0" i="0" u="none" strike="noStrike" dirty="0">
                          <a:solidFill>
                            <a:srgbClr val="000000"/>
                          </a:solidFill>
                          <a:latin typeface="Times New Roman"/>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r>
              <a:tr h="183059">
                <a:tc>
                  <a:txBody>
                    <a:bodyPr/>
                    <a:lstStyle/>
                    <a:p>
                      <a:pPr algn="ctr" fontAlgn="b"/>
                      <a:r>
                        <a:rPr lang="pl-PL" sz="1200" b="1" i="0" u="none" strike="noStrike">
                          <a:solidFill>
                            <a:srgbClr val="000000"/>
                          </a:solidFill>
                          <a:latin typeface="Times New Roman"/>
                        </a:rPr>
                        <a:t>2003</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b"/>
                      <a:r>
                        <a:rPr lang="pl-PL" sz="1200" b="0" i="0" u="none" strike="noStrike" dirty="0">
                          <a:solidFill>
                            <a:srgbClr val="000000"/>
                          </a:solidFill>
                          <a:latin typeface="Times New Roman"/>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r>
              <a:tr h="183059">
                <a:tc>
                  <a:txBody>
                    <a:bodyPr/>
                    <a:lstStyle/>
                    <a:p>
                      <a:pPr algn="ctr" fontAlgn="b"/>
                      <a:r>
                        <a:rPr lang="pl-PL" sz="1200" b="1" i="0" u="none" strike="noStrike">
                          <a:solidFill>
                            <a:srgbClr val="000000"/>
                          </a:solidFill>
                          <a:latin typeface="Times New Roman"/>
                        </a:rPr>
                        <a:t>2004</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b"/>
                      <a:r>
                        <a:rPr lang="pl-PL" sz="1200" b="0" i="0" u="none" strike="noStrike" dirty="0">
                          <a:solidFill>
                            <a:srgbClr val="000000"/>
                          </a:solidFill>
                          <a:latin typeface="Times New Roman"/>
                        </a:rPr>
                        <a:t>144 000,00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r>
              <a:tr h="183059">
                <a:tc>
                  <a:txBody>
                    <a:bodyPr/>
                    <a:lstStyle/>
                    <a:p>
                      <a:pPr algn="ctr" fontAlgn="b"/>
                      <a:r>
                        <a:rPr lang="pl-PL" sz="1200" b="1" i="0" u="none" strike="noStrike">
                          <a:solidFill>
                            <a:srgbClr val="000000"/>
                          </a:solidFill>
                          <a:latin typeface="Times New Roman"/>
                        </a:rPr>
                        <a:t>2005</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b"/>
                      <a:r>
                        <a:rPr lang="pl-PL" sz="1200" b="0" i="0" u="none" strike="noStrike" dirty="0">
                          <a:solidFill>
                            <a:srgbClr val="000000"/>
                          </a:solidFill>
                          <a:latin typeface="Times New Roman"/>
                        </a:rPr>
                        <a:t>113 995,00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r>
              <a:tr h="183059">
                <a:tc>
                  <a:txBody>
                    <a:bodyPr/>
                    <a:lstStyle/>
                    <a:p>
                      <a:pPr algn="ctr" fontAlgn="b"/>
                      <a:r>
                        <a:rPr lang="pl-PL" sz="1200" b="1" i="0" u="none" strike="noStrike">
                          <a:solidFill>
                            <a:srgbClr val="000000"/>
                          </a:solidFill>
                          <a:latin typeface="Times New Roman"/>
                        </a:rPr>
                        <a:t>2006</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b"/>
                      <a:r>
                        <a:rPr lang="pl-PL" sz="1200" b="0" i="0" u="none" strike="noStrike" dirty="0">
                          <a:solidFill>
                            <a:srgbClr val="000000"/>
                          </a:solidFill>
                          <a:latin typeface="Times New Roman"/>
                        </a:rPr>
                        <a:t>3 660,00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r>
              <a:tr h="183059">
                <a:tc>
                  <a:txBody>
                    <a:bodyPr/>
                    <a:lstStyle/>
                    <a:p>
                      <a:pPr algn="ctr" fontAlgn="b"/>
                      <a:r>
                        <a:rPr lang="pl-PL" sz="1200" b="1" i="0" u="none" strike="noStrike">
                          <a:solidFill>
                            <a:srgbClr val="000000"/>
                          </a:solidFill>
                          <a:latin typeface="Times New Roman"/>
                        </a:rPr>
                        <a:t>2007</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b"/>
                      <a:r>
                        <a:rPr lang="pl-PL" sz="1200" b="0" i="0" u="none" strike="noStrike" dirty="0">
                          <a:solidFill>
                            <a:srgbClr val="000000"/>
                          </a:solidFill>
                          <a:latin typeface="Times New Roman"/>
                        </a:rPr>
                        <a:t>12 886,00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r>
              <a:tr h="183059">
                <a:tc>
                  <a:txBody>
                    <a:bodyPr/>
                    <a:lstStyle/>
                    <a:p>
                      <a:pPr algn="ctr" fontAlgn="b"/>
                      <a:r>
                        <a:rPr lang="pl-PL" sz="1200" b="1" i="0" u="none" strike="noStrike">
                          <a:solidFill>
                            <a:srgbClr val="000000"/>
                          </a:solidFill>
                          <a:latin typeface="Times New Roman"/>
                        </a:rPr>
                        <a:t>2008</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b"/>
                      <a:r>
                        <a:rPr lang="pl-PL" sz="1200" b="0" i="0" u="none" strike="noStrike" dirty="0">
                          <a:solidFill>
                            <a:srgbClr val="000000"/>
                          </a:solidFill>
                          <a:latin typeface="Times New Roman"/>
                        </a:rPr>
                        <a:t>57 260,00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r>
              <a:tr h="183059">
                <a:tc>
                  <a:txBody>
                    <a:bodyPr/>
                    <a:lstStyle/>
                    <a:p>
                      <a:pPr algn="ctr" fontAlgn="b"/>
                      <a:r>
                        <a:rPr lang="pl-PL" sz="1200" b="1" i="0" u="none" strike="noStrike">
                          <a:solidFill>
                            <a:srgbClr val="000000"/>
                          </a:solidFill>
                          <a:latin typeface="Times New Roman"/>
                        </a:rPr>
                        <a:t>2009</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b"/>
                      <a:r>
                        <a:rPr lang="pl-PL" sz="1200" b="0" i="0" u="none" strike="noStrike" dirty="0">
                          <a:solidFill>
                            <a:srgbClr val="000000"/>
                          </a:solidFill>
                          <a:latin typeface="Times New Roman"/>
                        </a:rPr>
                        <a:t>6 710,00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r>
              <a:tr h="183059">
                <a:tc>
                  <a:txBody>
                    <a:bodyPr/>
                    <a:lstStyle/>
                    <a:p>
                      <a:pPr algn="ctr" fontAlgn="b"/>
                      <a:r>
                        <a:rPr lang="pl-PL" sz="1200" b="1" i="0" u="none" strike="noStrike">
                          <a:solidFill>
                            <a:srgbClr val="000000"/>
                          </a:solidFill>
                          <a:latin typeface="Times New Roman"/>
                        </a:rPr>
                        <a:t>2010</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b"/>
                      <a:r>
                        <a:rPr lang="pl-PL" sz="1200" b="0" i="0" u="none" strike="noStrike" dirty="0">
                          <a:solidFill>
                            <a:srgbClr val="000000"/>
                          </a:solidFill>
                          <a:latin typeface="Times New Roman"/>
                        </a:rPr>
                        <a:t>4 268,78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r>
              <a:tr h="183059">
                <a:tc>
                  <a:txBody>
                    <a:bodyPr/>
                    <a:lstStyle/>
                    <a:p>
                      <a:pPr algn="ctr" fontAlgn="b"/>
                      <a:r>
                        <a:rPr lang="pl-PL" sz="1200" b="1" i="0" u="none" strike="noStrike">
                          <a:solidFill>
                            <a:srgbClr val="000000"/>
                          </a:solidFill>
                          <a:latin typeface="Times New Roman"/>
                        </a:rPr>
                        <a:t>2011</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b"/>
                      <a:r>
                        <a:rPr lang="pl-PL" sz="1200" b="0" i="0" u="none" strike="noStrike" dirty="0">
                          <a:solidFill>
                            <a:srgbClr val="000000"/>
                          </a:solidFill>
                          <a:latin typeface="Times New Roman"/>
                        </a:rPr>
                        <a:t>36 285,00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r>
              <a:tr h="183059">
                <a:tc>
                  <a:txBody>
                    <a:bodyPr/>
                    <a:lstStyle/>
                    <a:p>
                      <a:pPr algn="ctr" fontAlgn="b"/>
                      <a:r>
                        <a:rPr lang="pl-PL" sz="1200" b="1" i="0" u="none" strike="noStrike" dirty="0" smtClean="0">
                          <a:solidFill>
                            <a:srgbClr val="000000"/>
                          </a:solidFill>
                          <a:latin typeface="Times New Roman"/>
                        </a:rPr>
                        <a:t>Razem: </a:t>
                      </a:r>
                      <a:endParaRPr lang="pl-PL" sz="1200" b="1" i="0" u="none" strike="noStrike" dirty="0">
                        <a:solidFill>
                          <a:srgbClr val="000000"/>
                        </a:solidFill>
                        <a:latin typeface="Times New Roman"/>
                      </a:endParaRP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fontAlgn="b"/>
                      <a:r>
                        <a:rPr lang="pl-PL" sz="1200" b="1" i="0" u="none" strike="noStrike" dirty="0" smtClean="0">
                          <a:solidFill>
                            <a:srgbClr val="000000"/>
                          </a:solidFill>
                          <a:latin typeface="Times New Roman"/>
                        </a:rPr>
                        <a:t>379 064,78</a:t>
                      </a:r>
                      <a:endParaRPr lang="pl-PL" sz="1200" b="1" i="0" u="none" strike="noStrike" dirty="0">
                        <a:solidFill>
                          <a:srgbClr val="000000"/>
                        </a:solidFill>
                        <a:latin typeface="Times New Roman"/>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r>
            </a:tbl>
          </a:graphicData>
        </a:graphic>
      </p:graphicFrame>
      <p:graphicFrame>
        <p:nvGraphicFramePr>
          <p:cNvPr id="6" name="Wykres 5"/>
          <p:cNvGraphicFramePr/>
          <p:nvPr/>
        </p:nvGraphicFramePr>
        <p:xfrm>
          <a:off x="0" y="548681"/>
          <a:ext cx="9144000" cy="3528392"/>
        </p:xfrm>
        <a:graphic>
          <a:graphicData uri="http://schemas.openxmlformats.org/drawingml/2006/chart">
            <c:chart xmlns:c="http://schemas.openxmlformats.org/drawingml/2006/chart" xmlns:r="http://schemas.openxmlformats.org/officeDocument/2006/relationships" r:id="rId2"/>
          </a:graphicData>
        </a:graphic>
      </p:graphicFrame>
      <p:sp>
        <p:nvSpPr>
          <p:cNvPr id="7" name="pole tekstowe 6"/>
          <p:cNvSpPr txBox="1"/>
          <p:nvPr/>
        </p:nvSpPr>
        <p:spPr>
          <a:xfrm>
            <a:off x="0" y="0"/>
            <a:ext cx="9144000" cy="646113"/>
          </a:xfrm>
          <a:prstGeom prst="rect">
            <a:avLst/>
          </a:prstGeom>
          <a:noFill/>
        </p:spPr>
        <p:txBody>
          <a:bodyPr>
            <a:spAutoFit/>
          </a:bodyPr>
          <a:lstStyle/>
          <a:p>
            <a:pPr algn="ctr" fontAlgn="auto">
              <a:spcBef>
                <a:spcPts val="0"/>
              </a:spcBef>
              <a:spcAft>
                <a:spcPts val="0"/>
              </a:spcAft>
              <a:defRPr/>
            </a:pPr>
            <a:r>
              <a:rPr lang="pl-PL" b="1" u="sng" dirty="0">
                <a:effectLst>
                  <a:outerShdw blurRad="38100" dist="38100" dir="2700000" algn="tl">
                    <a:srgbClr val="000000">
                      <a:alpha val="43137"/>
                    </a:srgbClr>
                  </a:outerShdw>
                </a:effectLst>
                <a:latin typeface="+mn-lt"/>
              </a:rPr>
              <a:t>Pomoc społeczna i pozostałe zadania w zakresie polityki społecznej </a:t>
            </a:r>
            <a:r>
              <a:rPr lang="pl-PL" b="1" dirty="0">
                <a:effectLst>
                  <a:outerShdw blurRad="38100" dist="38100" dir="2700000" algn="tl">
                    <a:srgbClr val="000000">
                      <a:alpha val="43137"/>
                    </a:srgbClr>
                  </a:outerShdw>
                </a:effectLst>
                <a:latin typeface="+mn-lt"/>
              </a:rPr>
              <a:t>– wydatki </a:t>
            </a:r>
            <a:r>
              <a:rPr lang="pl-PL" b="1" dirty="0">
                <a:effectLst>
                  <a:outerShdw blurRad="38100" dist="38100" dir="2700000" algn="tl">
                    <a:srgbClr val="000000">
                      <a:alpha val="43137"/>
                    </a:srgbClr>
                  </a:outerShdw>
                </a:effectLst>
                <a:latin typeface="+mj-lt"/>
              </a:rPr>
              <a:t>majątkowe</a:t>
            </a:r>
            <a:r>
              <a:rPr lang="pl-PL" b="1" dirty="0">
                <a:effectLst>
                  <a:outerShdw blurRad="38100" dist="38100" dir="2700000" algn="tl">
                    <a:srgbClr val="000000">
                      <a:alpha val="43137"/>
                    </a:srgbClr>
                  </a:outerShdw>
                </a:effectLst>
                <a:latin typeface="+mn-lt"/>
              </a:rPr>
              <a:t> Gminy Miejskiej Chojnice na przestrzeni lat 1998-2011.</a:t>
            </a:r>
            <a:endParaRPr lang="pl-PL" b="1" dirty="0">
              <a:effectLst>
                <a:outerShdw blurRad="38100" dist="38100" dir="2700000" algn="tl">
                  <a:srgbClr val="000000">
                    <a:alpha val="43137"/>
                  </a:srgbClr>
                </a:outerShdw>
              </a:effectLst>
              <a:latin typeface="+mn-lt"/>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ytuł 2"/>
          <p:cNvSpPr>
            <a:spLocks noGrp="1"/>
          </p:cNvSpPr>
          <p:nvPr>
            <p:ph type="title"/>
          </p:nvPr>
        </p:nvSpPr>
        <p:spPr>
          <a:xfrm>
            <a:off x="0" y="0"/>
            <a:ext cx="9144000" cy="548680"/>
          </a:xfrm>
        </p:spPr>
        <p:txBody>
          <a:bodyPr>
            <a:noAutofit/>
          </a:bodyPr>
          <a:lstStyle/>
          <a:p>
            <a:pPr algn="ctr" fontAlgn="auto">
              <a:spcAft>
                <a:spcPts val="0"/>
              </a:spcAft>
              <a:defRPr/>
            </a:pPr>
            <a:r>
              <a:rPr lang="pl-PL" sz="1600" u="sng" dirty="0" smtClean="0">
                <a:solidFill>
                  <a:schemeClr val="tx1"/>
                </a:solidFill>
              </a:rPr>
              <a:t>Pomoc społeczna i pozostałe zadania w zakresie polityki społecznej </a:t>
            </a:r>
            <a:r>
              <a:rPr lang="pl-PL" sz="1600" dirty="0" smtClean="0">
                <a:solidFill>
                  <a:schemeClr val="tx1"/>
                </a:solidFill>
              </a:rPr>
              <a:t>– źródła finansowania inwestycji własnych Gminy Miejskiej Chojnice na przestrzeni lat 1998-2011.</a:t>
            </a:r>
            <a:endParaRPr lang="pl-PL" sz="1600" dirty="0">
              <a:solidFill>
                <a:schemeClr val="tx1"/>
              </a:solidFill>
            </a:endParaRPr>
          </a:p>
        </p:txBody>
      </p:sp>
      <p:graphicFrame>
        <p:nvGraphicFramePr>
          <p:cNvPr id="4" name="Symbol zastępczy zawartości 3"/>
          <p:cNvGraphicFramePr>
            <a:graphicFrameLocks noGrp="1"/>
          </p:cNvGraphicFramePr>
          <p:nvPr>
            <p:ph idx="1"/>
          </p:nvPr>
        </p:nvGraphicFramePr>
        <p:xfrm>
          <a:off x="0" y="0"/>
          <a:ext cx="9396536" cy="6237312"/>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 name="Wykres 4"/>
          <p:cNvGraphicFramePr/>
          <p:nvPr/>
        </p:nvGraphicFramePr>
        <p:xfrm>
          <a:off x="3779912" y="3789040"/>
          <a:ext cx="5364088" cy="306896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ytuł 2"/>
          <p:cNvSpPr>
            <a:spLocks noGrp="1"/>
          </p:cNvSpPr>
          <p:nvPr>
            <p:ph type="title"/>
          </p:nvPr>
        </p:nvSpPr>
        <p:spPr>
          <a:xfrm>
            <a:off x="0" y="0"/>
            <a:ext cx="8686800" cy="620688"/>
          </a:xfrm>
        </p:spPr>
        <p:txBody>
          <a:bodyPr>
            <a:noAutofit/>
          </a:bodyPr>
          <a:lstStyle/>
          <a:p>
            <a:pPr algn="ctr" fontAlgn="auto">
              <a:spcAft>
                <a:spcPts val="0"/>
              </a:spcAft>
              <a:defRPr/>
            </a:pPr>
            <a:r>
              <a:rPr lang="pl-PL" sz="2000" u="sng" dirty="0" smtClean="0">
                <a:solidFill>
                  <a:schemeClr val="tx1"/>
                </a:solidFill>
              </a:rPr>
              <a:t>Administracja publiczna </a:t>
            </a:r>
            <a:r>
              <a:rPr lang="pl-PL" sz="2000" dirty="0" smtClean="0">
                <a:solidFill>
                  <a:schemeClr val="tx1"/>
                </a:solidFill>
              </a:rPr>
              <a:t>– wydatki majątkowe Gminy Miejskiej Chojnice na przestrzeni lat 1998-2011.</a:t>
            </a:r>
            <a:endParaRPr lang="pl-PL" sz="2000" dirty="0">
              <a:solidFill>
                <a:schemeClr val="tx1"/>
              </a:solidFill>
            </a:endParaRPr>
          </a:p>
        </p:txBody>
      </p:sp>
      <p:graphicFrame>
        <p:nvGraphicFramePr>
          <p:cNvPr id="4" name="Tabela 3"/>
          <p:cNvGraphicFramePr>
            <a:graphicFrameLocks noGrp="1"/>
          </p:cNvGraphicFramePr>
          <p:nvPr/>
        </p:nvGraphicFramePr>
        <p:xfrm>
          <a:off x="684213" y="3857625"/>
          <a:ext cx="7704137" cy="2994025"/>
        </p:xfrm>
        <a:graphic>
          <a:graphicData uri="http://schemas.openxmlformats.org/drawingml/2006/table">
            <a:tbl>
              <a:tblPr/>
              <a:tblGrid>
                <a:gridCol w="2108226"/>
                <a:gridCol w="2550695"/>
                <a:gridCol w="3045216"/>
              </a:tblGrid>
              <a:tr h="187127">
                <a:tc>
                  <a:txBody>
                    <a:bodyPr/>
                    <a:lstStyle/>
                    <a:p>
                      <a:pPr algn="ctr" fontAlgn="b"/>
                      <a:r>
                        <a:rPr lang="pl-PL" sz="1200" b="0" i="0" u="none" strike="noStrike" dirty="0">
                          <a:solidFill>
                            <a:srgbClr val="000000"/>
                          </a:solidFill>
                          <a:latin typeface="Czcionka tekstu podstawowego"/>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b"/>
                      <a:r>
                        <a:rPr lang="pl-PL" sz="1200" b="1" i="0" u="none" strike="noStrike">
                          <a:solidFill>
                            <a:srgbClr val="000000"/>
                          </a:solidFill>
                          <a:latin typeface="Times New Roman"/>
                        </a:rPr>
                        <a:t>inwestycje własne</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b"/>
                      <a:r>
                        <a:rPr lang="pl-PL" sz="1200" b="1" i="0" u="none" strike="noStrike">
                          <a:solidFill>
                            <a:srgbClr val="000000"/>
                          </a:solidFill>
                          <a:latin typeface="Times New Roman"/>
                        </a:rPr>
                        <a:t>aporty</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r>
              <a:tr h="187127">
                <a:tc>
                  <a:txBody>
                    <a:bodyPr/>
                    <a:lstStyle/>
                    <a:p>
                      <a:pPr algn="ctr" fontAlgn="b"/>
                      <a:r>
                        <a:rPr lang="pl-PL" sz="1200" b="1" i="0" u="none" strike="noStrike" dirty="0">
                          <a:solidFill>
                            <a:srgbClr val="000000"/>
                          </a:solidFill>
                          <a:latin typeface="Times New Roman"/>
                        </a:rPr>
                        <a:t>1998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b"/>
                      <a:r>
                        <a:rPr lang="pl-PL" sz="1200" b="0" i="0" u="none" strike="noStrike" dirty="0">
                          <a:solidFill>
                            <a:srgbClr val="000000"/>
                          </a:solidFill>
                          <a:latin typeface="Times New Roman"/>
                        </a:rPr>
                        <a:t>172 590,00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b"/>
                      <a:r>
                        <a:rPr lang="pl-PL" sz="1200" b="0" i="0" u="none" strike="noStrike">
                          <a:solidFill>
                            <a:srgbClr val="000000"/>
                          </a:solidFill>
                          <a:latin typeface="Times New Roman"/>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r>
              <a:tr h="187127">
                <a:tc>
                  <a:txBody>
                    <a:bodyPr/>
                    <a:lstStyle/>
                    <a:p>
                      <a:pPr algn="ctr" fontAlgn="b"/>
                      <a:r>
                        <a:rPr lang="pl-PL" sz="1200" b="1" i="0" u="none" strike="noStrike">
                          <a:solidFill>
                            <a:srgbClr val="000000"/>
                          </a:solidFill>
                          <a:latin typeface="Times New Roman"/>
                        </a:rPr>
                        <a:t>1999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b"/>
                      <a:r>
                        <a:rPr lang="pl-PL" sz="1200" b="0" i="0" u="none" strike="noStrike" dirty="0">
                          <a:solidFill>
                            <a:srgbClr val="000000"/>
                          </a:solidFill>
                          <a:latin typeface="Times New Roman"/>
                        </a:rPr>
                        <a:t>29 852,00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b"/>
                      <a:r>
                        <a:rPr lang="pl-PL" sz="1200" b="0" i="0" u="none" strike="noStrike">
                          <a:solidFill>
                            <a:srgbClr val="000000"/>
                          </a:solidFill>
                          <a:latin typeface="Times New Roman"/>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r>
              <a:tr h="187127">
                <a:tc>
                  <a:txBody>
                    <a:bodyPr/>
                    <a:lstStyle/>
                    <a:p>
                      <a:pPr algn="ctr" fontAlgn="b"/>
                      <a:r>
                        <a:rPr lang="pl-PL" sz="1200" b="1" i="0" u="none" strike="noStrike">
                          <a:solidFill>
                            <a:srgbClr val="000000"/>
                          </a:solidFill>
                          <a:latin typeface="Times New Roman"/>
                        </a:rPr>
                        <a:t>2000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b"/>
                      <a:r>
                        <a:rPr lang="pl-PL" sz="1200" b="0" i="0" u="none" strike="noStrike" dirty="0">
                          <a:solidFill>
                            <a:srgbClr val="000000"/>
                          </a:solidFill>
                          <a:latin typeface="Times New Roman"/>
                        </a:rPr>
                        <a:t>125 000,00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b"/>
                      <a:r>
                        <a:rPr lang="pl-PL" sz="1200" b="0" i="0" u="none" strike="noStrike">
                          <a:solidFill>
                            <a:srgbClr val="000000"/>
                          </a:solidFill>
                          <a:latin typeface="Times New Roman"/>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r>
              <a:tr h="187127">
                <a:tc>
                  <a:txBody>
                    <a:bodyPr/>
                    <a:lstStyle/>
                    <a:p>
                      <a:pPr algn="ctr" fontAlgn="b"/>
                      <a:r>
                        <a:rPr lang="pl-PL" sz="1200" b="1" i="0" u="none" strike="noStrike">
                          <a:solidFill>
                            <a:srgbClr val="000000"/>
                          </a:solidFill>
                          <a:latin typeface="Times New Roman"/>
                        </a:rPr>
                        <a:t>2001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b"/>
                      <a:r>
                        <a:rPr lang="pl-PL" sz="1200" b="0" i="0" u="none" strike="noStrike" dirty="0">
                          <a:solidFill>
                            <a:srgbClr val="000000"/>
                          </a:solidFill>
                          <a:latin typeface="Times New Roman"/>
                        </a:rPr>
                        <a:t>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b"/>
                      <a:r>
                        <a:rPr lang="pl-PL" sz="1200" b="0" i="0" u="none" strike="noStrike" dirty="0">
                          <a:solidFill>
                            <a:srgbClr val="000000"/>
                          </a:solidFill>
                          <a:latin typeface="Times New Roman"/>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r>
              <a:tr h="187127">
                <a:tc>
                  <a:txBody>
                    <a:bodyPr/>
                    <a:lstStyle/>
                    <a:p>
                      <a:pPr algn="ctr" fontAlgn="b"/>
                      <a:r>
                        <a:rPr lang="pl-PL" sz="1200" b="1" i="0" u="none" strike="noStrike">
                          <a:solidFill>
                            <a:srgbClr val="000000"/>
                          </a:solidFill>
                          <a:latin typeface="Times New Roman"/>
                        </a:rPr>
                        <a:t>2002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b"/>
                      <a:r>
                        <a:rPr lang="pl-PL" sz="1200" b="0" i="0" u="none" strike="noStrike" dirty="0">
                          <a:solidFill>
                            <a:srgbClr val="000000"/>
                          </a:solidFill>
                          <a:latin typeface="Times New Roman"/>
                        </a:rPr>
                        <a:t>14 444,00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b"/>
                      <a:r>
                        <a:rPr lang="pl-PL" sz="1200" b="0" i="0" u="none" strike="noStrike" dirty="0">
                          <a:solidFill>
                            <a:srgbClr val="000000"/>
                          </a:solidFill>
                          <a:latin typeface="Times New Roman"/>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r>
              <a:tr h="187127">
                <a:tc>
                  <a:txBody>
                    <a:bodyPr/>
                    <a:lstStyle/>
                    <a:p>
                      <a:pPr algn="ctr" fontAlgn="b"/>
                      <a:r>
                        <a:rPr lang="pl-PL" sz="1200" b="1" i="0" u="none" strike="noStrike">
                          <a:solidFill>
                            <a:srgbClr val="000000"/>
                          </a:solidFill>
                          <a:latin typeface="Times New Roman"/>
                        </a:rPr>
                        <a:t>2003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b"/>
                      <a:r>
                        <a:rPr lang="pl-PL" sz="1200" b="0" i="0" u="none" strike="noStrike">
                          <a:solidFill>
                            <a:srgbClr val="000000"/>
                          </a:solidFill>
                          <a:latin typeface="Times New Roman"/>
                        </a:rPr>
                        <a:t>67 288,00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b"/>
                      <a:r>
                        <a:rPr lang="pl-PL" sz="1200" b="0" i="0" u="none" strike="noStrike" dirty="0">
                          <a:solidFill>
                            <a:srgbClr val="000000"/>
                          </a:solidFill>
                          <a:latin typeface="Times New Roman"/>
                        </a:rPr>
                        <a:t>80 000,00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r>
              <a:tr h="187127">
                <a:tc>
                  <a:txBody>
                    <a:bodyPr/>
                    <a:lstStyle/>
                    <a:p>
                      <a:pPr algn="ctr" fontAlgn="b"/>
                      <a:r>
                        <a:rPr lang="pl-PL" sz="1200" b="1" i="0" u="none" strike="noStrike">
                          <a:solidFill>
                            <a:srgbClr val="000000"/>
                          </a:solidFill>
                          <a:latin typeface="Times New Roman"/>
                        </a:rPr>
                        <a:t>2004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b"/>
                      <a:r>
                        <a:rPr lang="pl-PL" sz="1200" b="0" i="0" u="none" strike="noStrike">
                          <a:solidFill>
                            <a:srgbClr val="000000"/>
                          </a:solidFill>
                          <a:latin typeface="Times New Roman"/>
                        </a:rPr>
                        <a:t>141 607,00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b"/>
                      <a:r>
                        <a:rPr lang="pl-PL" sz="1200" b="0" i="0" u="none" strike="noStrike" dirty="0">
                          <a:solidFill>
                            <a:srgbClr val="000000"/>
                          </a:solidFill>
                          <a:latin typeface="Times New Roman"/>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r>
              <a:tr h="187127">
                <a:tc>
                  <a:txBody>
                    <a:bodyPr/>
                    <a:lstStyle/>
                    <a:p>
                      <a:pPr algn="ctr" fontAlgn="b"/>
                      <a:r>
                        <a:rPr lang="pl-PL" sz="1200" b="1" i="0" u="none" strike="noStrike">
                          <a:solidFill>
                            <a:srgbClr val="000000"/>
                          </a:solidFill>
                          <a:latin typeface="Times New Roman"/>
                        </a:rPr>
                        <a:t>2005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b"/>
                      <a:r>
                        <a:rPr lang="pl-PL" sz="1200" b="0" i="0" u="none" strike="noStrike">
                          <a:solidFill>
                            <a:srgbClr val="000000"/>
                          </a:solidFill>
                          <a:latin typeface="Times New Roman"/>
                        </a:rPr>
                        <a:t>100 196,00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b"/>
                      <a:r>
                        <a:rPr lang="pl-PL" sz="1200" b="0" i="0" u="none" strike="noStrike" dirty="0">
                          <a:solidFill>
                            <a:srgbClr val="000000"/>
                          </a:solidFill>
                          <a:latin typeface="Times New Roman"/>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r>
              <a:tr h="187127">
                <a:tc>
                  <a:txBody>
                    <a:bodyPr/>
                    <a:lstStyle/>
                    <a:p>
                      <a:pPr algn="ctr" fontAlgn="b"/>
                      <a:r>
                        <a:rPr lang="pl-PL" sz="1200" b="1" i="0" u="none" strike="noStrike">
                          <a:solidFill>
                            <a:srgbClr val="000000"/>
                          </a:solidFill>
                          <a:latin typeface="Times New Roman"/>
                        </a:rPr>
                        <a:t>2006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b"/>
                      <a:r>
                        <a:rPr lang="pl-PL" sz="1200" b="0" i="0" u="none" strike="noStrike">
                          <a:solidFill>
                            <a:srgbClr val="000000"/>
                          </a:solidFill>
                          <a:latin typeface="Times New Roman"/>
                        </a:rPr>
                        <a:t>109 720,00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b"/>
                      <a:r>
                        <a:rPr lang="pl-PL" sz="1200" b="0" i="0" u="none" strike="noStrike" dirty="0">
                          <a:solidFill>
                            <a:srgbClr val="000000"/>
                          </a:solidFill>
                          <a:latin typeface="Times New Roman"/>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r>
              <a:tr h="187127">
                <a:tc>
                  <a:txBody>
                    <a:bodyPr/>
                    <a:lstStyle/>
                    <a:p>
                      <a:pPr algn="ctr" fontAlgn="b"/>
                      <a:r>
                        <a:rPr lang="pl-PL" sz="1200" b="1" i="0" u="none" strike="noStrike">
                          <a:solidFill>
                            <a:srgbClr val="000000"/>
                          </a:solidFill>
                          <a:latin typeface="Times New Roman"/>
                        </a:rPr>
                        <a:t>2007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b"/>
                      <a:r>
                        <a:rPr lang="pl-PL" sz="1200" b="0" i="0" u="none" strike="noStrike">
                          <a:solidFill>
                            <a:srgbClr val="000000"/>
                          </a:solidFill>
                          <a:latin typeface="Times New Roman"/>
                        </a:rPr>
                        <a:t>231 877,00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b"/>
                      <a:r>
                        <a:rPr lang="pl-PL" sz="1200" b="0" i="0" u="none" strike="noStrike" dirty="0">
                          <a:solidFill>
                            <a:srgbClr val="000000"/>
                          </a:solidFill>
                          <a:latin typeface="Times New Roman"/>
                        </a:rPr>
                        <a:t>50 000,00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r>
              <a:tr h="187127">
                <a:tc>
                  <a:txBody>
                    <a:bodyPr/>
                    <a:lstStyle/>
                    <a:p>
                      <a:pPr algn="ctr" fontAlgn="b"/>
                      <a:r>
                        <a:rPr lang="pl-PL" sz="1200" b="1" i="0" u="none" strike="noStrike">
                          <a:solidFill>
                            <a:srgbClr val="000000"/>
                          </a:solidFill>
                          <a:latin typeface="Times New Roman"/>
                        </a:rPr>
                        <a:t>2008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b"/>
                      <a:r>
                        <a:rPr lang="pl-PL" sz="1200" b="0" i="0" u="none" strike="noStrike">
                          <a:solidFill>
                            <a:srgbClr val="000000"/>
                          </a:solidFill>
                          <a:latin typeface="Times New Roman"/>
                        </a:rPr>
                        <a:t>80 347,00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b"/>
                      <a:r>
                        <a:rPr lang="pl-PL" sz="1200" b="0" i="0" u="none" strike="noStrike" dirty="0">
                          <a:solidFill>
                            <a:srgbClr val="000000"/>
                          </a:solidFill>
                          <a:latin typeface="Times New Roman"/>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r>
              <a:tr h="187127">
                <a:tc>
                  <a:txBody>
                    <a:bodyPr/>
                    <a:lstStyle/>
                    <a:p>
                      <a:pPr algn="ctr" fontAlgn="b"/>
                      <a:r>
                        <a:rPr lang="pl-PL" sz="1200" b="1" i="0" u="none" strike="noStrike">
                          <a:solidFill>
                            <a:srgbClr val="000000"/>
                          </a:solidFill>
                          <a:latin typeface="Times New Roman"/>
                        </a:rPr>
                        <a:t>2009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b"/>
                      <a:r>
                        <a:rPr lang="pl-PL" sz="1200" b="0" i="0" u="none" strike="noStrike">
                          <a:solidFill>
                            <a:srgbClr val="000000"/>
                          </a:solidFill>
                          <a:latin typeface="Times New Roman"/>
                        </a:rPr>
                        <a:t>195 173,00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b"/>
                      <a:r>
                        <a:rPr lang="pl-PL" sz="1200" b="0" i="0" u="none" strike="noStrike" dirty="0">
                          <a:solidFill>
                            <a:srgbClr val="000000"/>
                          </a:solidFill>
                          <a:latin typeface="Times New Roman"/>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r>
              <a:tr h="187127">
                <a:tc>
                  <a:txBody>
                    <a:bodyPr/>
                    <a:lstStyle/>
                    <a:p>
                      <a:pPr algn="ctr" fontAlgn="b"/>
                      <a:r>
                        <a:rPr lang="pl-PL" sz="1200" b="1" i="0" u="none" strike="noStrike">
                          <a:solidFill>
                            <a:srgbClr val="000000"/>
                          </a:solidFill>
                          <a:latin typeface="Times New Roman"/>
                        </a:rPr>
                        <a:t>2010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b"/>
                      <a:r>
                        <a:rPr lang="pl-PL" sz="1200" b="0" i="0" u="none" strike="noStrike">
                          <a:solidFill>
                            <a:srgbClr val="000000"/>
                          </a:solidFill>
                          <a:latin typeface="Times New Roman"/>
                        </a:rPr>
                        <a:t>1 238 394,86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b"/>
                      <a:r>
                        <a:rPr lang="pl-PL" sz="1200" b="0" i="0" u="none" strike="noStrike" dirty="0">
                          <a:solidFill>
                            <a:srgbClr val="000000"/>
                          </a:solidFill>
                          <a:latin typeface="Times New Roman"/>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r>
              <a:tr h="187127">
                <a:tc>
                  <a:txBody>
                    <a:bodyPr/>
                    <a:lstStyle/>
                    <a:p>
                      <a:pPr algn="ctr" fontAlgn="b"/>
                      <a:r>
                        <a:rPr lang="pl-PL" sz="1200" b="1" i="0" u="none" strike="noStrike">
                          <a:solidFill>
                            <a:srgbClr val="000000"/>
                          </a:solidFill>
                          <a:latin typeface="Times New Roman"/>
                        </a:rPr>
                        <a:t>2011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b"/>
                      <a:r>
                        <a:rPr lang="pl-PL" sz="1200" b="0" i="0" u="none" strike="noStrike">
                          <a:solidFill>
                            <a:srgbClr val="000000"/>
                          </a:solidFill>
                          <a:latin typeface="Times New Roman"/>
                        </a:rPr>
                        <a:t>77 794,00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b"/>
                      <a:r>
                        <a:rPr lang="pl-PL" sz="1200" b="0" i="0" u="none" strike="noStrike" dirty="0">
                          <a:solidFill>
                            <a:srgbClr val="000000"/>
                          </a:solidFill>
                          <a:latin typeface="Times New Roman"/>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r>
              <a:tr h="187127">
                <a:tc>
                  <a:txBody>
                    <a:bodyPr/>
                    <a:lstStyle/>
                    <a:p>
                      <a:pPr algn="ctr" fontAlgn="b"/>
                      <a:r>
                        <a:rPr lang="pl-PL" sz="1200" b="1" i="0" u="none" strike="noStrike" dirty="0" smtClean="0">
                          <a:solidFill>
                            <a:srgbClr val="000000"/>
                          </a:solidFill>
                          <a:latin typeface="Times New Roman"/>
                        </a:rPr>
                        <a:t>Razem: </a:t>
                      </a:r>
                      <a:endParaRPr lang="pl-PL" sz="1200" b="1" i="0" u="none" strike="noStrike" dirty="0">
                        <a:solidFill>
                          <a:srgbClr val="000000"/>
                        </a:solidFill>
                        <a:latin typeface="Times New Roman"/>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b"/>
                      <a:r>
                        <a:rPr lang="pl-PL" sz="1200" b="1" i="0" u="none" strike="noStrike" dirty="0" smtClean="0">
                          <a:solidFill>
                            <a:srgbClr val="000000"/>
                          </a:solidFill>
                          <a:latin typeface="Times New Roman"/>
                        </a:rPr>
                        <a:t>2 584 282,86</a:t>
                      </a:r>
                      <a:endParaRPr lang="pl-PL" sz="1200" b="1" i="0" u="none" strike="noStrike" dirty="0">
                        <a:solidFill>
                          <a:srgbClr val="000000"/>
                        </a:solidFill>
                        <a:latin typeface="Times New Roman"/>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b"/>
                      <a:r>
                        <a:rPr lang="pl-PL" sz="1200" b="1" i="0" u="none" strike="noStrike" dirty="0" smtClean="0">
                          <a:solidFill>
                            <a:srgbClr val="000000"/>
                          </a:solidFill>
                          <a:latin typeface="Times New Roman"/>
                        </a:rPr>
                        <a:t>130 000</a:t>
                      </a:r>
                      <a:endParaRPr lang="pl-PL" sz="1200" b="1" i="0" u="none" strike="noStrike" dirty="0">
                        <a:solidFill>
                          <a:srgbClr val="000000"/>
                        </a:solidFill>
                        <a:latin typeface="Times New Roman"/>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r>
            </a:tbl>
          </a:graphicData>
        </a:graphic>
      </p:graphicFrame>
      <p:graphicFrame>
        <p:nvGraphicFramePr>
          <p:cNvPr id="5" name="Wykres 4"/>
          <p:cNvGraphicFramePr/>
          <p:nvPr/>
        </p:nvGraphicFramePr>
        <p:xfrm>
          <a:off x="0" y="548680"/>
          <a:ext cx="9144000" cy="3456384"/>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ytuł 2"/>
          <p:cNvSpPr>
            <a:spLocks noGrp="1"/>
          </p:cNvSpPr>
          <p:nvPr>
            <p:ph type="title"/>
          </p:nvPr>
        </p:nvSpPr>
        <p:spPr>
          <a:xfrm>
            <a:off x="0" y="0"/>
            <a:ext cx="9144000" cy="1500174"/>
          </a:xfrm>
        </p:spPr>
        <p:txBody>
          <a:bodyPr>
            <a:normAutofit fontScale="90000"/>
          </a:bodyPr>
          <a:lstStyle/>
          <a:p>
            <a:pPr algn="ctr" fontAlgn="auto">
              <a:spcAft>
                <a:spcPts val="0"/>
              </a:spcAft>
              <a:defRPr/>
            </a:pPr>
            <a:r>
              <a:rPr lang="pl-PL" sz="1800" dirty="0" smtClean="0">
                <a:solidFill>
                  <a:schemeClr val="tx1"/>
                </a:solidFill>
              </a:rPr>
              <a:t>Dynamika oraz przedstawienie udziału procentowego </a:t>
            </a:r>
            <a:r>
              <a:rPr lang="pl-PL" sz="1800" u="sng" dirty="0" smtClean="0">
                <a:solidFill>
                  <a:schemeClr val="tx1"/>
                </a:solidFill>
              </a:rPr>
              <a:t>wydatków budżetowych (wydatków majątkowych ogółem i wydatków bieżących) </a:t>
            </a:r>
            <a:r>
              <a:rPr lang="pl-PL" sz="1800" dirty="0" smtClean="0">
                <a:solidFill>
                  <a:schemeClr val="tx1"/>
                </a:solidFill>
              </a:rPr>
              <a:t>Gminy Miejskiej Chojnice na przestrzeni lat 1998-2011.</a:t>
            </a:r>
            <a:r>
              <a:rPr lang="pl-PL" dirty="0" smtClean="0"/>
              <a:t/>
            </a:r>
            <a:br>
              <a:rPr lang="pl-PL" dirty="0" smtClean="0"/>
            </a:br>
            <a:endParaRPr lang="pl-PL" dirty="0"/>
          </a:p>
        </p:txBody>
      </p:sp>
      <p:graphicFrame>
        <p:nvGraphicFramePr>
          <p:cNvPr id="4" name="Symbol zastępczy zawartości 3"/>
          <p:cNvGraphicFramePr>
            <a:graphicFrameLocks noGrp="1"/>
          </p:cNvGraphicFramePr>
          <p:nvPr>
            <p:ph idx="1"/>
          </p:nvPr>
        </p:nvGraphicFramePr>
        <p:xfrm>
          <a:off x="457200" y="785794"/>
          <a:ext cx="8229600" cy="3286148"/>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 name="Wykres 4"/>
          <p:cNvGraphicFramePr/>
          <p:nvPr/>
        </p:nvGraphicFramePr>
        <p:xfrm>
          <a:off x="2555776" y="3861048"/>
          <a:ext cx="7302636" cy="3139852"/>
        </p:xfrm>
        <a:graphic>
          <a:graphicData uri="http://schemas.openxmlformats.org/drawingml/2006/chart">
            <c:chart xmlns:c="http://schemas.openxmlformats.org/drawingml/2006/chart" xmlns:r="http://schemas.openxmlformats.org/officeDocument/2006/relationships" r:id="rId3"/>
          </a:graphicData>
        </a:graphic>
      </p:graphicFrame>
      <p:sp>
        <p:nvSpPr>
          <p:cNvPr id="12293" name="pole tekstowe 5"/>
          <p:cNvSpPr txBox="1">
            <a:spLocks noChangeArrowheads="1"/>
          </p:cNvSpPr>
          <p:nvPr/>
        </p:nvSpPr>
        <p:spPr bwMode="auto">
          <a:xfrm>
            <a:off x="4500563" y="3573463"/>
            <a:ext cx="1655762" cy="26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Lucida Sans Unicode" panose="020B0602030504020204" pitchFamily="34" charset="0"/>
              </a:defRPr>
            </a:lvl1pPr>
            <a:lvl2pPr marL="742950" indent="-285750">
              <a:defRPr>
                <a:solidFill>
                  <a:schemeClr val="tx1"/>
                </a:solidFill>
                <a:latin typeface="Lucida Sans Unicode" panose="020B0602030504020204" pitchFamily="34" charset="0"/>
              </a:defRPr>
            </a:lvl2pPr>
            <a:lvl3pPr marL="1143000" indent="-228600">
              <a:defRPr>
                <a:solidFill>
                  <a:schemeClr val="tx1"/>
                </a:solidFill>
                <a:latin typeface="Lucida Sans Unicode" panose="020B0602030504020204" pitchFamily="34" charset="0"/>
              </a:defRPr>
            </a:lvl3pPr>
            <a:lvl4pPr marL="1600200" indent="-228600">
              <a:defRPr>
                <a:solidFill>
                  <a:schemeClr val="tx1"/>
                </a:solidFill>
                <a:latin typeface="Lucida Sans Unicode" panose="020B0602030504020204" pitchFamily="34" charset="0"/>
              </a:defRPr>
            </a:lvl4pPr>
            <a:lvl5pPr marL="2057400" indent="-228600">
              <a:defRPr>
                <a:solidFill>
                  <a:schemeClr val="tx1"/>
                </a:solidFill>
                <a:latin typeface="Lucida Sans Unicode" panose="020B0602030504020204" pitchFamily="34" charset="0"/>
              </a:defRPr>
            </a:lvl5pPr>
            <a:lvl6pPr marL="2514600" indent="-228600" fontAlgn="base">
              <a:spcBef>
                <a:spcPct val="0"/>
              </a:spcBef>
              <a:spcAft>
                <a:spcPct val="0"/>
              </a:spcAft>
              <a:defRPr>
                <a:solidFill>
                  <a:schemeClr val="tx1"/>
                </a:solidFill>
                <a:latin typeface="Lucida Sans Unicode" panose="020B0602030504020204" pitchFamily="34" charset="0"/>
              </a:defRPr>
            </a:lvl6pPr>
            <a:lvl7pPr marL="2971800" indent="-228600" fontAlgn="base">
              <a:spcBef>
                <a:spcPct val="0"/>
              </a:spcBef>
              <a:spcAft>
                <a:spcPct val="0"/>
              </a:spcAft>
              <a:defRPr>
                <a:solidFill>
                  <a:schemeClr val="tx1"/>
                </a:solidFill>
                <a:latin typeface="Lucida Sans Unicode" panose="020B0602030504020204" pitchFamily="34" charset="0"/>
              </a:defRPr>
            </a:lvl7pPr>
            <a:lvl8pPr marL="3429000" indent="-228600" fontAlgn="base">
              <a:spcBef>
                <a:spcPct val="0"/>
              </a:spcBef>
              <a:spcAft>
                <a:spcPct val="0"/>
              </a:spcAft>
              <a:defRPr>
                <a:solidFill>
                  <a:schemeClr val="tx1"/>
                </a:solidFill>
                <a:latin typeface="Lucida Sans Unicode" panose="020B0602030504020204" pitchFamily="34" charset="0"/>
              </a:defRPr>
            </a:lvl8pPr>
            <a:lvl9pPr marL="3886200" indent="-228600" fontAlgn="base">
              <a:spcBef>
                <a:spcPct val="0"/>
              </a:spcBef>
              <a:spcAft>
                <a:spcPct val="0"/>
              </a:spcAft>
              <a:defRPr>
                <a:solidFill>
                  <a:schemeClr val="tx1"/>
                </a:solidFill>
                <a:latin typeface="Lucida Sans Unicode" panose="020B0602030504020204" pitchFamily="34" charset="0"/>
              </a:defRPr>
            </a:lvl9pPr>
          </a:lstStyle>
          <a:p>
            <a:r>
              <a:rPr lang="pl-PL" altLang="pl-PL" sz="1100"/>
              <a:t>lata</a:t>
            </a:r>
          </a:p>
        </p:txBody>
      </p:sp>
      <p:sp>
        <p:nvSpPr>
          <p:cNvPr id="12294" name="pole tekstowe 8"/>
          <p:cNvSpPr txBox="1">
            <a:spLocks noChangeArrowheads="1"/>
          </p:cNvSpPr>
          <p:nvPr/>
        </p:nvSpPr>
        <p:spPr bwMode="auto">
          <a:xfrm>
            <a:off x="395288" y="620713"/>
            <a:ext cx="1439862" cy="26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Lucida Sans Unicode" panose="020B0602030504020204" pitchFamily="34" charset="0"/>
              </a:defRPr>
            </a:lvl1pPr>
            <a:lvl2pPr marL="742950" indent="-285750">
              <a:defRPr>
                <a:solidFill>
                  <a:schemeClr val="tx1"/>
                </a:solidFill>
                <a:latin typeface="Lucida Sans Unicode" panose="020B0602030504020204" pitchFamily="34" charset="0"/>
              </a:defRPr>
            </a:lvl2pPr>
            <a:lvl3pPr marL="1143000" indent="-228600">
              <a:defRPr>
                <a:solidFill>
                  <a:schemeClr val="tx1"/>
                </a:solidFill>
                <a:latin typeface="Lucida Sans Unicode" panose="020B0602030504020204" pitchFamily="34" charset="0"/>
              </a:defRPr>
            </a:lvl3pPr>
            <a:lvl4pPr marL="1600200" indent="-228600">
              <a:defRPr>
                <a:solidFill>
                  <a:schemeClr val="tx1"/>
                </a:solidFill>
                <a:latin typeface="Lucida Sans Unicode" panose="020B0602030504020204" pitchFamily="34" charset="0"/>
              </a:defRPr>
            </a:lvl4pPr>
            <a:lvl5pPr marL="2057400" indent="-228600">
              <a:defRPr>
                <a:solidFill>
                  <a:schemeClr val="tx1"/>
                </a:solidFill>
                <a:latin typeface="Lucida Sans Unicode" panose="020B0602030504020204" pitchFamily="34" charset="0"/>
              </a:defRPr>
            </a:lvl5pPr>
            <a:lvl6pPr marL="2514600" indent="-228600" fontAlgn="base">
              <a:spcBef>
                <a:spcPct val="0"/>
              </a:spcBef>
              <a:spcAft>
                <a:spcPct val="0"/>
              </a:spcAft>
              <a:defRPr>
                <a:solidFill>
                  <a:schemeClr val="tx1"/>
                </a:solidFill>
                <a:latin typeface="Lucida Sans Unicode" panose="020B0602030504020204" pitchFamily="34" charset="0"/>
              </a:defRPr>
            </a:lvl6pPr>
            <a:lvl7pPr marL="2971800" indent="-228600" fontAlgn="base">
              <a:spcBef>
                <a:spcPct val="0"/>
              </a:spcBef>
              <a:spcAft>
                <a:spcPct val="0"/>
              </a:spcAft>
              <a:defRPr>
                <a:solidFill>
                  <a:schemeClr val="tx1"/>
                </a:solidFill>
                <a:latin typeface="Lucida Sans Unicode" panose="020B0602030504020204" pitchFamily="34" charset="0"/>
              </a:defRPr>
            </a:lvl7pPr>
            <a:lvl8pPr marL="3429000" indent="-228600" fontAlgn="base">
              <a:spcBef>
                <a:spcPct val="0"/>
              </a:spcBef>
              <a:spcAft>
                <a:spcPct val="0"/>
              </a:spcAft>
              <a:defRPr>
                <a:solidFill>
                  <a:schemeClr val="tx1"/>
                </a:solidFill>
                <a:latin typeface="Lucida Sans Unicode" panose="020B0602030504020204" pitchFamily="34" charset="0"/>
              </a:defRPr>
            </a:lvl8pPr>
            <a:lvl9pPr marL="3886200" indent="-228600" fontAlgn="base">
              <a:spcBef>
                <a:spcPct val="0"/>
              </a:spcBef>
              <a:spcAft>
                <a:spcPct val="0"/>
              </a:spcAft>
              <a:defRPr>
                <a:solidFill>
                  <a:schemeClr val="tx1"/>
                </a:solidFill>
                <a:latin typeface="Lucida Sans Unicode" panose="020B0602030504020204" pitchFamily="34" charset="0"/>
              </a:defRPr>
            </a:lvl9pPr>
          </a:lstStyle>
          <a:p>
            <a:r>
              <a:rPr lang="pl-PL" altLang="pl-PL" sz="1100"/>
              <a:t>Nakłady (w zł)</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ytuł 2"/>
          <p:cNvSpPr>
            <a:spLocks noGrp="1"/>
          </p:cNvSpPr>
          <p:nvPr>
            <p:ph type="title"/>
          </p:nvPr>
        </p:nvSpPr>
        <p:spPr>
          <a:xfrm>
            <a:off x="0" y="0"/>
            <a:ext cx="9144000" cy="764704"/>
          </a:xfrm>
        </p:spPr>
        <p:txBody>
          <a:bodyPr/>
          <a:lstStyle/>
          <a:p>
            <a:pPr algn="ctr" fontAlgn="auto">
              <a:spcAft>
                <a:spcPts val="0"/>
              </a:spcAft>
              <a:defRPr/>
            </a:pPr>
            <a:r>
              <a:rPr lang="pl-PL" sz="1800" u="sng" dirty="0" smtClean="0">
                <a:solidFill>
                  <a:schemeClr val="tx1"/>
                </a:solidFill>
              </a:rPr>
              <a:t>Administracja publiczna </a:t>
            </a:r>
            <a:r>
              <a:rPr lang="pl-PL" sz="1800" dirty="0" smtClean="0">
                <a:solidFill>
                  <a:schemeClr val="tx1"/>
                </a:solidFill>
              </a:rPr>
              <a:t>– źródła finansowania inwestycji własnych Gminy Miejskiej Chojnice na przestrzeni lat 1998-2011.</a:t>
            </a:r>
            <a:endParaRPr lang="pl-PL" sz="1800" dirty="0">
              <a:solidFill>
                <a:schemeClr val="tx1"/>
              </a:solidFill>
            </a:endParaRPr>
          </a:p>
        </p:txBody>
      </p:sp>
      <p:graphicFrame>
        <p:nvGraphicFramePr>
          <p:cNvPr id="4" name="Symbol zastępczy zawartości 3"/>
          <p:cNvGraphicFramePr>
            <a:graphicFrameLocks noGrp="1"/>
          </p:cNvGraphicFramePr>
          <p:nvPr>
            <p:ph idx="1"/>
          </p:nvPr>
        </p:nvGraphicFramePr>
        <p:xfrm>
          <a:off x="0" y="332657"/>
          <a:ext cx="9144000" cy="5674444"/>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 name="Wykres 4"/>
          <p:cNvGraphicFramePr/>
          <p:nvPr/>
        </p:nvGraphicFramePr>
        <p:xfrm>
          <a:off x="3491880" y="2564904"/>
          <a:ext cx="5652120" cy="3607296"/>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ytuł 2"/>
          <p:cNvSpPr>
            <a:spLocks noGrp="1"/>
          </p:cNvSpPr>
          <p:nvPr>
            <p:ph type="title"/>
          </p:nvPr>
        </p:nvSpPr>
        <p:spPr>
          <a:xfrm>
            <a:off x="0" y="0"/>
            <a:ext cx="9144000" cy="620688"/>
          </a:xfrm>
        </p:spPr>
        <p:txBody>
          <a:bodyPr>
            <a:normAutofit fontScale="90000"/>
          </a:bodyPr>
          <a:lstStyle/>
          <a:p>
            <a:pPr algn="ctr" fontAlgn="auto">
              <a:spcAft>
                <a:spcPts val="0"/>
              </a:spcAft>
              <a:defRPr/>
            </a:pPr>
            <a:r>
              <a:rPr lang="pl-PL" sz="2000" u="sng" dirty="0" smtClean="0">
                <a:solidFill>
                  <a:schemeClr val="tx1"/>
                </a:solidFill>
              </a:rPr>
              <a:t>Ochrona zdrowia </a:t>
            </a:r>
            <a:r>
              <a:rPr lang="pl-PL" sz="2000" dirty="0" smtClean="0">
                <a:solidFill>
                  <a:schemeClr val="tx1"/>
                </a:solidFill>
              </a:rPr>
              <a:t>– wydatki majątkowe Gminy Miejskiej Chojnice na przestrzeni lat 1998-2011.</a:t>
            </a:r>
            <a:endParaRPr lang="pl-PL" sz="2000" dirty="0">
              <a:solidFill>
                <a:schemeClr val="tx1"/>
              </a:solidFill>
            </a:endParaRPr>
          </a:p>
        </p:txBody>
      </p:sp>
      <p:graphicFrame>
        <p:nvGraphicFramePr>
          <p:cNvPr id="4" name="Tabela 3"/>
          <p:cNvGraphicFramePr>
            <a:graphicFrameLocks noGrp="1"/>
          </p:cNvGraphicFramePr>
          <p:nvPr/>
        </p:nvGraphicFramePr>
        <p:xfrm>
          <a:off x="928688" y="4000500"/>
          <a:ext cx="7215187" cy="2925763"/>
        </p:xfrm>
        <a:graphic>
          <a:graphicData uri="http://schemas.openxmlformats.org/drawingml/2006/table">
            <a:tbl>
              <a:tblPr/>
              <a:tblGrid>
                <a:gridCol w="2277506"/>
                <a:gridCol w="2419463"/>
                <a:gridCol w="2518218"/>
              </a:tblGrid>
              <a:tr h="182860">
                <a:tc>
                  <a:txBody>
                    <a:bodyPr/>
                    <a:lstStyle/>
                    <a:p>
                      <a:pPr algn="ctr" fontAlgn="b"/>
                      <a:r>
                        <a:rPr lang="pl-PL" sz="1200" b="0" i="0" u="none" strike="noStrike" dirty="0">
                          <a:solidFill>
                            <a:srgbClr val="000000"/>
                          </a:solidFill>
                          <a:latin typeface="Times New Roman"/>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b"/>
                      <a:r>
                        <a:rPr lang="pl-PL" sz="1200" b="1" i="0" u="none" strike="noStrike">
                          <a:solidFill>
                            <a:srgbClr val="000000"/>
                          </a:solidFill>
                          <a:latin typeface="Times New Roman"/>
                        </a:rPr>
                        <a:t>inwestycje własne</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b"/>
                      <a:r>
                        <a:rPr lang="pl-PL" sz="1200" b="1" i="0" u="none" strike="noStrike">
                          <a:solidFill>
                            <a:srgbClr val="000000"/>
                          </a:solidFill>
                          <a:latin typeface="Times New Roman"/>
                        </a:rPr>
                        <a:t>inwestycje obce</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r>
              <a:tr h="182860">
                <a:tc>
                  <a:txBody>
                    <a:bodyPr/>
                    <a:lstStyle/>
                    <a:p>
                      <a:pPr algn="ctr" fontAlgn="b"/>
                      <a:r>
                        <a:rPr lang="pl-PL" sz="1200" b="1" i="0" u="none" strike="noStrike" dirty="0">
                          <a:solidFill>
                            <a:srgbClr val="000000"/>
                          </a:solidFill>
                          <a:latin typeface="Times New Roman"/>
                        </a:rPr>
                        <a:t>1998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b"/>
                      <a:r>
                        <a:rPr lang="pl-PL" sz="1200" b="0" i="0" u="none" strike="noStrike" dirty="0">
                          <a:solidFill>
                            <a:srgbClr val="000000"/>
                          </a:solidFill>
                          <a:latin typeface="Times New Roman"/>
                        </a:rPr>
                        <a:t>261 534,00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b"/>
                      <a:r>
                        <a:rPr lang="pl-PL" sz="1200" b="0" i="0" u="none" strike="noStrike">
                          <a:solidFill>
                            <a:srgbClr val="000000"/>
                          </a:solidFill>
                          <a:latin typeface="Times New Roman"/>
                        </a:rPr>
                        <a:t>2 500,00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r>
              <a:tr h="182860">
                <a:tc>
                  <a:txBody>
                    <a:bodyPr/>
                    <a:lstStyle/>
                    <a:p>
                      <a:pPr algn="ctr" fontAlgn="b"/>
                      <a:r>
                        <a:rPr lang="pl-PL" sz="1200" b="1" i="0" u="none" strike="noStrike" dirty="0">
                          <a:solidFill>
                            <a:srgbClr val="000000"/>
                          </a:solidFill>
                          <a:latin typeface="Times New Roman"/>
                        </a:rPr>
                        <a:t>1999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b"/>
                      <a:r>
                        <a:rPr lang="pl-PL" sz="1200" b="0" i="0" u="none" strike="noStrike" dirty="0">
                          <a:solidFill>
                            <a:srgbClr val="000000"/>
                          </a:solidFill>
                          <a:latin typeface="Times New Roman"/>
                        </a:rPr>
                        <a:t>150 000,00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b"/>
                      <a:r>
                        <a:rPr lang="pl-PL" sz="1200" b="0" i="0" u="none" strike="noStrike">
                          <a:solidFill>
                            <a:srgbClr val="000000"/>
                          </a:solidFill>
                          <a:latin typeface="Times New Roman"/>
                        </a:rPr>
                        <a:t>4 500,00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r>
              <a:tr h="182860">
                <a:tc>
                  <a:txBody>
                    <a:bodyPr/>
                    <a:lstStyle/>
                    <a:p>
                      <a:pPr algn="ctr" fontAlgn="b"/>
                      <a:r>
                        <a:rPr lang="pl-PL" sz="1200" b="1" i="0" u="none" strike="noStrike" dirty="0">
                          <a:solidFill>
                            <a:srgbClr val="000000"/>
                          </a:solidFill>
                          <a:latin typeface="Times New Roman"/>
                        </a:rPr>
                        <a:t>2000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b"/>
                      <a:r>
                        <a:rPr lang="pl-PL" sz="1200" b="0" i="0" u="none" strike="noStrike" dirty="0">
                          <a:solidFill>
                            <a:srgbClr val="000000"/>
                          </a:solidFill>
                          <a:latin typeface="Times New Roman"/>
                        </a:rPr>
                        <a:t>226 264,00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b"/>
                      <a:r>
                        <a:rPr lang="pl-PL" sz="1200" b="0" i="0" u="none" strike="noStrike">
                          <a:solidFill>
                            <a:srgbClr val="000000"/>
                          </a:solidFill>
                          <a:latin typeface="Times New Roman"/>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r>
              <a:tr h="182860">
                <a:tc>
                  <a:txBody>
                    <a:bodyPr/>
                    <a:lstStyle/>
                    <a:p>
                      <a:pPr algn="ctr" fontAlgn="b"/>
                      <a:r>
                        <a:rPr lang="pl-PL" sz="1200" b="1" i="0" u="none" strike="noStrike" dirty="0">
                          <a:solidFill>
                            <a:srgbClr val="000000"/>
                          </a:solidFill>
                          <a:latin typeface="Times New Roman"/>
                        </a:rPr>
                        <a:t>2001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b"/>
                      <a:r>
                        <a:rPr lang="pl-PL" sz="1200" b="0" i="0" u="none" strike="noStrike" dirty="0">
                          <a:solidFill>
                            <a:srgbClr val="000000"/>
                          </a:solidFill>
                          <a:latin typeface="Times New Roman"/>
                        </a:rPr>
                        <a:t>33 800,00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b"/>
                      <a:r>
                        <a:rPr lang="pl-PL" sz="1200" b="0" i="0" u="none" strike="noStrike" dirty="0">
                          <a:solidFill>
                            <a:srgbClr val="000000"/>
                          </a:solidFill>
                          <a:latin typeface="Times New Roman"/>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r>
              <a:tr h="182860">
                <a:tc>
                  <a:txBody>
                    <a:bodyPr/>
                    <a:lstStyle/>
                    <a:p>
                      <a:pPr algn="ctr" fontAlgn="b"/>
                      <a:r>
                        <a:rPr lang="pl-PL" sz="1200" b="1" i="0" u="none" strike="noStrike" dirty="0">
                          <a:solidFill>
                            <a:srgbClr val="000000"/>
                          </a:solidFill>
                          <a:latin typeface="Times New Roman"/>
                        </a:rPr>
                        <a:t>2002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b"/>
                      <a:r>
                        <a:rPr lang="pl-PL" sz="1200" b="0" i="0" u="none" strike="noStrike" dirty="0">
                          <a:solidFill>
                            <a:srgbClr val="000000"/>
                          </a:solidFill>
                          <a:latin typeface="Times New Roman"/>
                        </a:rPr>
                        <a:t>104 528,00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b"/>
                      <a:r>
                        <a:rPr lang="pl-PL" sz="1200" b="0" i="0" u="none" strike="noStrike" dirty="0">
                          <a:solidFill>
                            <a:srgbClr val="000000"/>
                          </a:solidFill>
                          <a:latin typeface="Times New Roman"/>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r>
              <a:tr h="182860">
                <a:tc>
                  <a:txBody>
                    <a:bodyPr/>
                    <a:lstStyle/>
                    <a:p>
                      <a:pPr algn="ctr" fontAlgn="b"/>
                      <a:r>
                        <a:rPr lang="pl-PL" sz="1200" b="1" i="0" u="none" strike="noStrike">
                          <a:solidFill>
                            <a:srgbClr val="000000"/>
                          </a:solidFill>
                          <a:latin typeface="Times New Roman"/>
                        </a:rPr>
                        <a:t>2003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b"/>
                      <a:r>
                        <a:rPr lang="pl-PL" sz="1200" b="0" i="0" u="none" strike="noStrike" dirty="0">
                          <a:solidFill>
                            <a:srgbClr val="000000"/>
                          </a:solidFill>
                          <a:latin typeface="Times New Roman"/>
                        </a:rPr>
                        <a:t>294 774,00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b"/>
                      <a:r>
                        <a:rPr lang="pl-PL" sz="1200" b="0" i="0" u="none" strike="noStrike" dirty="0">
                          <a:solidFill>
                            <a:srgbClr val="000000"/>
                          </a:solidFill>
                          <a:latin typeface="Times New Roman"/>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r>
              <a:tr h="182860">
                <a:tc>
                  <a:txBody>
                    <a:bodyPr/>
                    <a:lstStyle/>
                    <a:p>
                      <a:pPr algn="ctr" fontAlgn="b"/>
                      <a:r>
                        <a:rPr lang="pl-PL" sz="1200" b="1" i="0" u="none" strike="noStrike">
                          <a:solidFill>
                            <a:srgbClr val="000000"/>
                          </a:solidFill>
                          <a:latin typeface="Times New Roman"/>
                        </a:rPr>
                        <a:t>2004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b"/>
                      <a:r>
                        <a:rPr lang="pl-PL" sz="1200" b="0" i="0" u="none" strike="noStrike" dirty="0">
                          <a:solidFill>
                            <a:srgbClr val="000000"/>
                          </a:solidFill>
                          <a:latin typeface="Times New Roman"/>
                        </a:rPr>
                        <a:t>19 789,00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b"/>
                      <a:r>
                        <a:rPr lang="pl-PL" sz="1200" b="0" i="0" u="none" strike="noStrike" dirty="0">
                          <a:solidFill>
                            <a:srgbClr val="000000"/>
                          </a:solidFill>
                          <a:latin typeface="Times New Roman"/>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r>
              <a:tr h="182860">
                <a:tc>
                  <a:txBody>
                    <a:bodyPr/>
                    <a:lstStyle/>
                    <a:p>
                      <a:pPr algn="ctr" fontAlgn="b"/>
                      <a:r>
                        <a:rPr lang="pl-PL" sz="1200" b="1" i="0" u="none" strike="noStrike">
                          <a:solidFill>
                            <a:srgbClr val="000000"/>
                          </a:solidFill>
                          <a:latin typeface="Times New Roman"/>
                        </a:rPr>
                        <a:t>2005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b"/>
                      <a:r>
                        <a:rPr lang="pl-PL" sz="1200" b="0" i="0" u="none" strike="noStrike" dirty="0">
                          <a:solidFill>
                            <a:srgbClr val="000000"/>
                          </a:solidFill>
                          <a:latin typeface="Times New Roman"/>
                        </a:rPr>
                        <a:t>122 840,00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b"/>
                      <a:r>
                        <a:rPr lang="pl-PL" sz="1200" b="0" i="0" u="none" strike="noStrike" dirty="0">
                          <a:solidFill>
                            <a:srgbClr val="000000"/>
                          </a:solidFill>
                          <a:latin typeface="Times New Roman"/>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r>
              <a:tr h="182860">
                <a:tc>
                  <a:txBody>
                    <a:bodyPr/>
                    <a:lstStyle/>
                    <a:p>
                      <a:pPr algn="ctr" fontAlgn="b"/>
                      <a:r>
                        <a:rPr lang="pl-PL" sz="1200" b="1" i="0" u="none" strike="noStrike">
                          <a:solidFill>
                            <a:srgbClr val="000000"/>
                          </a:solidFill>
                          <a:latin typeface="Times New Roman"/>
                        </a:rPr>
                        <a:t>2006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b"/>
                      <a:r>
                        <a:rPr lang="pl-PL" sz="1200" b="0" i="0" u="none" strike="noStrike" dirty="0">
                          <a:solidFill>
                            <a:srgbClr val="000000"/>
                          </a:solidFill>
                          <a:latin typeface="Times New Roman"/>
                        </a:rPr>
                        <a:t>6 677,00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b"/>
                      <a:r>
                        <a:rPr lang="pl-PL" sz="1200" b="0" i="0" u="none" strike="noStrike" dirty="0">
                          <a:solidFill>
                            <a:srgbClr val="000000"/>
                          </a:solidFill>
                          <a:latin typeface="Times New Roman"/>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r>
              <a:tr h="182860">
                <a:tc>
                  <a:txBody>
                    <a:bodyPr/>
                    <a:lstStyle/>
                    <a:p>
                      <a:pPr algn="ctr" fontAlgn="b"/>
                      <a:r>
                        <a:rPr lang="pl-PL" sz="1200" b="1" i="0" u="none" strike="noStrike">
                          <a:solidFill>
                            <a:srgbClr val="000000"/>
                          </a:solidFill>
                          <a:latin typeface="Times New Roman"/>
                        </a:rPr>
                        <a:t>2007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b"/>
                      <a:r>
                        <a:rPr lang="pl-PL" sz="1200" b="0" i="0" u="none" strike="noStrike">
                          <a:solidFill>
                            <a:srgbClr val="000000"/>
                          </a:solidFill>
                          <a:latin typeface="Times New Roman"/>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b"/>
                      <a:r>
                        <a:rPr lang="pl-PL" sz="1200" b="0" i="0" u="none" strike="noStrike" dirty="0">
                          <a:solidFill>
                            <a:srgbClr val="000000"/>
                          </a:solidFill>
                          <a:latin typeface="Times New Roman"/>
                        </a:rPr>
                        <a:t>38 316,00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r>
              <a:tr h="182860">
                <a:tc>
                  <a:txBody>
                    <a:bodyPr/>
                    <a:lstStyle/>
                    <a:p>
                      <a:pPr algn="ctr" fontAlgn="b"/>
                      <a:r>
                        <a:rPr lang="pl-PL" sz="1200" b="1" i="0" u="none" strike="noStrike">
                          <a:solidFill>
                            <a:srgbClr val="000000"/>
                          </a:solidFill>
                          <a:latin typeface="Times New Roman"/>
                        </a:rPr>
                        <a:t>2008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b"/>
                      <a:r>
                        <a:rPr lang="pl-PL" sz="1200" b="0" i="0" u="none" strike="noStrike">
                          <a:solidFill>
                            <a:srgbClr val="000000"/>
                          </a:solidFill>
                          <a:latin typeface="Times New Roman"/>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b"/>
                      <a:r>
                        <a:rPr lang="pl-PL" sz="1200" b="0" i="0" u="none" strike="noStrike" dirty="0">
                          <a:solidFill>
                            <a:srgbClr val="000000"/>
                          </a:solidFill>
                          <a:latin typeface="Times New Roman"/>
                        </a:rPr>
                        <a:t>150 000,00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r>
              <a:tr h="182860">
                <a:tc>
                  <a:txBody>
                    <a:bodyPr/>
                    <a:lstStyle/>
                    <a:p>
                      <a:pPr algn="ctr" fontAlgn="b"/>
                      <a:r>
                        <a:rPr lang="pl-PL" sz="1200" b="1" i="0" u="none" strike="noStrike">
                          <a:solidFill>
                            <a:srgbClr val="000000"/>
                          </a:solidFill>
                          <a:latin typeface="Times New Roman"/>
                        </a:rPr>
                        <a:t>2009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b"/>
                      <a:r>
                        <a:rPr lang="pl-PL" sz="1200" b="0" i="0" u="none" strike="noStrike">
                          <a:solidFill>
                            <a:srgbClr val="000000"/>
                          </a:solidFill>
                          <a:latin typeface="Times New Roman"/>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b"/>
                      <a:r>
                        <a:rPr lang="pl-PL" sz="1200" b="0" i="0" u="none" strike="noStrike" dirty="0">
                          <a:solidFill>
                            <a:srgbClr val="000000"/>
                          </a:solidFill>
                          <a:latin typeface="Times New Roman"/>
                        </a:rPr>
                        <a:t>275 000,00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r>
              <a:tr h="182860">
                <a:tc>
                  <a:txBody>
                    <a:bodyPr/>
                    <a:lstStyle/>
                    <a:p>
                      <a:pPr algn="ctr" fontAlgn="b"/>
                      <a:r>
                        <a:rPr lang="pl-PL" sz="1200" b="1" i="0" u="none" strike="noStrike">
                          <a:solidFill>
                            <a:srgbClr val="000000"/>
                          </a:solidFill>
                          <a:latin typeface="Times New Roman"/>
                        </a:rPr>
                        <a:t>2010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b"/>
                      <a:r>
                        <a:rPr lang="pl-PL" sz="1200" b="0" i="0" u="none" strike="noStrike">
                          <a:solidFill>
                            <a:srgbClr val="000000"/>
                          </a:solidFill>
                          <a:latin typeface="Times New Roman"/>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b"/>
                      <a:r>
                        <a:rPr lang="pl-PL" sz="1200" b="0" i="0" u="none" strike="noStrike" dirty="0">
                          <a:solidFill>
                            <a:srgbClr val="000000"/>
                          </a:solidFill>
                          <a:latin typeface="Times New Roman"/>
                        </a:rPr>
                        <a:t>300 000,00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r>
              <a:tr h="182860">
                <a:tc>
                  <a:txBody>
                    <a:bodyPr/>
                    <a:lstStyle/>
                    <a:p>
                      <a:pPr algn="ctr" fontAlgn="b"/>
                      <a:r>
                        <a:rPr lang="pl-PL" sz="1200" b="1" i="0" u="none" strike="noStrike">
                          <a:solidFill>
                            <a:srgbClr val="000000"/>
                          </a:solidFill>
                          <a:latin typeface="Times New Roman"/>
                        </a:rPr>
                        <a:t>2011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b"/>
                      <a:r>
                        <a:rPr lang="pl-PL" sz="1200" b="0" i="0" u="none" strike="noStrike">
                          <a:solidFill>
                            <a:srgbClr val="000000"/>
                          </a:solidFill>
                          <a:latin typeface="Times New Roman"/>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b"/>
                      <a:r>
                        <a:rPr lang="pl-PL" sz="1200" b="0" i="0" u="none" strike="noStrike" dirty="0">
                          <a:solidFill>
                            <a:srgbClr val="000000"/>
                          </a:solidFill>
                          <a:latin typeface="Times New Roman"/>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r>
              <a:tr h="182860">
                <a:tc>
                  <a:txBody>
                    <a:bodyPr/>
                    <a:lstStyle/>
                    <a:p>
                      <a:pPr algn="ctr" fontAlgn="b"/>
                      <a:r>
                        <a:rPr lang="pl-PL" sz="1200" b="1" i="0" u="none" strike="noStrike" dirty="0" smtClean="0">
                          <a:solidFill>
                            <a:srgbClr val="000000"/>
                          </a:solidFill>
                          <a:latin typeface="Times New Roman"/>
                        </a:rPr>
                        <a:t>Razem: </a:t>
                      </a:r>
                      <a:endParaRPr lang="pl-PL" sz="1200" b="1" i="0" u="none" strike="noStrike" dirty="0">
                        <a:solidFill>
                          <a:srgbClr val="000000"/>
                        </a:solidFill>
                        <a:latin typeface="Times New Roman"/>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b"/>
                      <a:r>
                        <a:rPr lang="pl-PL" sz="1200" b="1" i="0" u="none" strike="noStrike" dirty="0" smtClean="0">
                          <a:solidFill>
                            <a:srgbClr val="000000"/>
                          </a:solidFill>
                          <a:latin typeface="Times New Roman"/>
                        </a:rPr>
                        <a:t>1 220 206,00</a:t>
                      </a:r>
                      <a:endParaRPr lang="pl-PL" sz="1200" b="1" i="0" u="none" strike="noStrike" dirty="0">
                        <a:solidFill>
                          <a:srgbClr val="000000"/>
                        </a:solidFill>
                        <a:latin typeface="Times New Roman"/>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b"/>
                      <a:r>
                        <a:rPr lang="pl-PL" sz="1200" b="1" i="0" u="none" strike="noStrike" dirty="0" smtClean="0">
                          <a:solidFill>
                            <a:srgbClr val="000000"/>
                          </a:solidFill>
                          <a:latin typeface="Times New Roman"/>
                        </a:rPr>
                        <a:t>770 316,00</a:t>
                      </a:r>
                      <a:endParaRPr lang="pl-PL" sz="1200" b="1" i="0" u="none" strike="noStrike" dirty="0">
                        <a:solidFill>
                          <a:srgbClr val="000000"/>
                        </a:solidFill>
                        <a:latin typeface="Times New Roman"/>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r>
            </a:tbl>
          </a:graphicData>
        </a:graphic>
      </p:graphicFrame>
      <p:graphicFrame>
        <p:nvGraphicFramePr>
          <p:cNvPr id="5" name="Wykres 4"/>
          <p:cNvGraphicFramePr/>
          <p:nvPr/>
        </p:nvGraphicFramePr>
        <p:xfrm>
          <a:off x="0" y="476672"/>
          <a:ext cx="9144000" cy="3672408"/>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ytuł 2"/>
          <p:cNvSpPr>
            <a:spLocks noGrp="1"/>
          </p:cNvSpPr>
          <p:nvPr>
            <p:ph type="title"/>
          </p:nvPr>
        </p:nvSpPr>
        <p:spPr>
          <a:xfrm>
            <a:off x="0" y="-99392"/>
            <a:ext cx="9036496" cy="936104"/>
          </a:xfrm>
        </p:spPr>
        <p:txBody>
          <a:bodyPr/>
          <a:lstStyle/>
          <a:p>
            <a:pPr algn="ctr" fontAlgn="auto">
              <a:spcAft>
                <a:spcPts val="0"/>
              </a:spcAft>
              <a:defRPr/>
            </a:pPr>
            <a:r>
              <a:rPr lang="pl-PL" sz="1800" u="sng" dirty="0" smtClean="0">
                <a:solidFill>
                  <a:schemeClr val="tx1"/>
                </a:solidFill>
              </a:rPr>
              <a:t>Ochrona zdrowia </a:t>
            </a:r>
            <a:r>
              <a:rPr lang="pl-PL" sz="1800" dirty="0" smtClean="0">
                <a:solidFill>
                  <a:schemeClr val="tx1"/>
                </a:solidFill>
              </a:rPr>
              <a:t>– źródła finansowania inwestycji własnych Gminy Miejskiej Chojnice na przestrzeni lat 1998-2011.</a:t>
            </a:r>
            <a:endParaRPr lang="pl-PL" sz="1800" dirty="0">
              <a:solidFill>
                <a:schemeClr val="tx1"/>
              </a:solidFill>
            </a:endParaRPr>
          </a:p>
        </p:txBody>
      </p:sp>
      <p:graphicFrame>
        <p:nvGraphicFramePr>
          <p:cNvPr id="4" name="Symbol zastępczy zawartości 3"/>
          <p:cNvGraphicFramePr>
            <a:graphicFrameLocks noGrp="1"/>
          </p:cNvGraphicFramePr>
          <p:nvPr>
            <p:ph idx="1"/>
          </p:nvPr>
        </p:nvGraphicFramePr>
        <p:xfrm>
          <a:off x="0" y="260649"/>
          <a:ext cx="9144000" cy="5746452"/>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 name="Wykres 4"/>
          <p:cNvGraphicFramePr/>
          <p:nvPr/>
        </p:nvGraphicFramePr>
        <p:xfrm>
          <a:off x="3851920" y="764704"/>
          <a:ext cx="5292080" cy="2952328"/>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ytuł 2"/>
          <p:cNvSpPr>
            <a:spLocks noGrp="1"/>
          </p:cNvSpPr>
          <p:nvPr>
            <p:ph type="title"/>
          </p:nvPr>
        </p:nvSpPr>
        <p:spPr>
          <a:xfrm>
            <a:off x="0" y="0"/>
            <a:ext cx="9144000" cy="692696"/>
          </a:xfrm>
        </p:spPr>
        <p:txBody>
          <a:bodyPr>
            <a:normAutofit fontScale="90000"/>
          </a:bodyPr>
          <a:lstStyle/>
          <a:p>
            <a:pPr algn="ctr" fontAlgn="auto">
              <a:spcAft>
                <a:spcPts val="0"/>
              </a:spcAft>
              <a:defRPr/>
            </a:pPr>
            <a:r>
              <a:rPr lang="pl-PL" sz="2000" u="sng" dirty="0" smtClean="0">
                <a:solidFill>
                  <a:schemeClr val="tx1"/>
                </a:solidFill>
              </a:rPr>
              <a:t>Gospodarka mieszkaniowa </a:t>
            </a:r>
            <a:r>
              <a:rPr lang="pl-PL" sz="2000" dirty="0" smtClean="0">
                <a:solidFill>
                  <a:schemeClr val="tx1"/>
                </a:solidFill>
              </a:rPr>
              <a:t>– wydatki majątkowe Gminy Miejskiej Chojnice na przestrzeni lat 1998-2011.</a:t>
            </a:r>
            <a:endParaRPr lang="pl-PL" sz="2000" dirty="0">
              <a:solidFill>
                <a:schemeClr val="tx1"/>
              </a:solidFill>
            </a:endParaRPr>
          </a:p>
        </p:txBody>
      </p:sp>
      <p:graphicFrame>
        <p:nvGraphicFramePr>
          <p:cNvPr id="4" name="Tabela 3"/>
          <p:cNvGraphicFramePr>
            <a:graphicFrameLocks noGrp="1"/>
          </p:cNvGraphicFramePr>
          <p:nvPr/>
        </p:nvGraphicFramePr>
        <p:xfrm>
          <a:off x="1042988" y="3860800"/>
          <a:ext cx="6769100" cy="2997200"/>
        </p:xfrm>
        <a:graphic>
          <a:graphicData uri="http://schemas.openxmlformats.org/drawingml/2006/table">
            <a:tbl>
              <a:tblPr/>
              <a:tblGrid>
                <a:gridCol w="2136696"/>
                <a:gridCol w="2269878"/>
                <a:gridCol w="2362526"/>
              </a:tblGrid>
              <a:tr h="187325">
                <a:tc>
                  <a:txBody>
                    <a:bodyPr/>
                    <a:lstStyle/>
                    <a:p>
                      <a:pPr algn="ctr" fontAlgn="b"/>
                      <a:r>
                        <a:rPr lang="pl-PL" sz="1200" b="0" i="0" u="none" strike="noStrike" dirty="0">
                          <a:solidFill>
                            <a:srgbClr val="000000"/>
                          </a:solidFill>
                          <a:latin typeface="Times New Roman"/>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b"/>
                      <a:r>
                        <a:rPr lang="pl-PL" sz="1200" b="1" i="0" u="none" strike="noStrike">
                          <a:solidFill>
                            <a:srgbClr val="000000"/>
                          </a:solidFill>
                          <a:latin typeface="Times New Roman"/>
                        </a:rPr>
                        <a:t>inwestycje własne</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b"/>
                      <a:r>
                        <a:rPr lang="pl-PL" sz="1200" b="1" i="0" u="none" strike="noStrike">
                          <a:solidFill>
                            <a:srgbClr val="000000"/>
                          </a:solidFill>
                          <a:latin typeface="Times New Roman"/>
                        </a:rPr>
                        <a:t>aporty</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r>
              <a:tr h="187325">
                <a:tc>
                  <a:txBody>
                    <a:bodyPr/>
                    <a:lstStyle/>
                    <a:p>
                      <a:pPr algn="ctr" fontAlgn="b"/>
                      <a:r>
                        <a:rPr lang="pl-PL" sz="1200" b="1" i="0" u="none" strike="noStrike" dirty="0">
                          <a:solidFill>
                            <a:srgbClr val="000000"/>
                          </a:solidFill>
                          <a:latin typeface="Times New Roman"/>
                        </a:rPr>
                        <a:t>1998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b"/>
                      <a:r>
                        <a:rPr lang="pl-PL" sz="1200" b="0" i="0" u="none" strike="noStrike" dirty="0">
                          <a:solidFill>
                            <a:srgbClr val="000000"/>
                          </a:solidFill>
                          <a:latin typeface="Times New Roman"/>
                        </a:rPr>
                        <a:t>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b"/>
                      <a:r>
                        <a:rPr lang="pl-PL" sz="1200" b="0" i="0" u="none" strike="noStrike">
                          <a:solidFill>
                            <a:srgbClr val="000000"/>
                          </a:solidFill>
                          <a:latin typeface="Times New Roman"/>
                        </a:rPr>
                        <a:t>380 300,00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r>
              <a:tr h="187325">
                <a:tc>
                  <a:txBody>
                    <a:bodyPr/>
                    <a:lstStyle/>
                    <a:p>
                      <a:pPr algn="ctr" fontAlgn="b"/>
                      <a:r>
                        <a:rPr lang="pl-PL" sz="1200" b="1" i="0" u="none" strike="noStrike">
                          <a:solidFill>
                            <a:srgbClr val="000000"/>
                          </a:solidFill>
                          <a:latin typeface="Times New Roman"/>
                        </a:rPr>
                        <a:t>1999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b"/>
                      <a:r>
                        <a:rPr lang="pl-PL" sz="1200" b="0" i="0" u="none" strike="noStrike" dirty="0">
                          <a:solidFill>
                            <a:srgbClr val="000000"/>
                          </a:solidFill>
                          <a:latin typeface="Times New Roman"/>
                        </a:rPr>
                        <a:t>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b"/>
                      <a:r>
                        <a:rPr lang="pl-PL" sz="1200" b="0" i="0" u="none" strike="noStrike">
                          <a:solidFill>
                            <a:srgbClr val="000000"/>
                          </a:solidFill>
                          <a:latin typeface="Times New Roman"/>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r>
              <a:tr h="187325">
                <a:tc>
                  <a:txBody>
                    <a:bodyPr/>
                    <a:lstStyle/>
                    <a:p>
                      <a:pPr algn="ctr" fontAlgn="b"/>
                      <a:r>
                        <a:rPr lang="pl-PL" sz="1200" b="1" i="0" u="none" strike="noStrike">
                          <a:solidFill>
                            <a:srgbClr val="000000"/>
                          </a:solidFill>
                          <a:latin typeface="Times New Roman"/>
                        </a:rPr>
                        <a:t>2000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b"/>
                      <a:r>
                        <a:rPr lang="pl-PL" sz="1200" b="0" i="0" u="none" strike="noStrike" dirty="0">
                          <a:solidFill>
                            <a:srgbClr val="000000"/>
                          </a:solidFill>
                          <a:latin typeface="Times New Roman"/>
                        </a:rPr>
                        <a:t>57 952,00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b"/>
                      <a:r>
                        <a:rPr lang="pl-PL" sz="1200" b="0" i="0" u="none" strike="noStrike">
                          <a:solidFill>
                            <a:srgbClr val="000000"/>
                          </a:solidFill>
                          <a:latin typeface="Times New Roman"/>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r>
              <a:tr h="187325">
                <a:tc>
                  <a:txBody>
                    <a:bodyPr/>
                    <a:lstStyle/>
                    <a:p>
                      <a:pPr algn="ctr" fontAlgn="b"/>
                      <a:r>
                        <a:rPr lang="pl-PL" sz="1200" b="1" i="0" u="none" strike="noStrike">
                          <a:solidFill>
                            <a:srgbClr val="000000"/>
                          </a:solidFill>
                          <a:latin typeface="Times New Roman"/>
                        </a:rPr>
                        <a:t>2001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b"/>
                      <a:r>
                        <a:rPr lang="pl-PL" sz="1200" b="0" i="0" u="none" strike="noStrike">
                          <a:solidFill>
                            <a:srgbClr val="000000"/>
                          </a:solidFill>
                          <a:latin typeface="Times New Roman"/>
                        </a:rPr>
                        <a:t>824 237,00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b"/>
                      <a:r>
                        <a:rPr lang="pl-PL" sz="1200" b="0" i="0" u="none" strike="noStrike" dirty="0">
                          <a:solidFill>
                            <a:srgbClr val="000000"/>
                          </a:solidFill>
                          <a:latin typeface="Times New Roman"/>
                        </a:rPr>
                        <a:t>335 000,00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r>
              <a:tr h="187325">
                <a:tc>
                  <a:txBody>
                    <a:bodyPr/>
                    <a:lstStyle/>
                    <a:p>
                      <a:pPr algn="ctr" fontAlgn="b"/>
                      <a:r>
                        <a:rPr lang="pl-PL" sz="1200" b="1" i="0" u="none" strike="noStrike">
                          <a:solidFill>
                            <a:srgbClr val="000000"/>
                          </a:solidFill>
                          <a:latin typeface="Times New Roman"/>
                        </a:rPr>
                        <a:t>2002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b"/>
                      <a:r>
                        <a:rPr lang="pl-PL" sz="1200" b="0" i="0" u="none" strike="noStrike" dirty="0">
                          <a:solidFill>
                            <a:srgbClr val="000000"/>
                          </a:solidFill>
                          <a:latin typeface="Times New Roman"/>
                        </a:rPr>
                        <a:t>91 278,00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b"/>
                      <a:r>
                        <a:rPr lang="pl-PL" sz="1200" b="0" i="0" u="none" strike="noStrike" dirty="0">
                          <a:solidFill>
                            <a:srgbClr val="000000"/>
                          </a:solidFill>
                          <a:latin typeface="Times New Roman"/>
                        </a:rPr>
                        <a:t>263 694,00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r>
              <a:tr h="187325">
                <a:tc>
                  <a:txBody>
                    <a:bodyPr/>
                    <a:lstStyle/>
                    <a:p>
                      <a:pPr algn="ctr" fontAlgn="b"/>
                      <a:r>
                        <a:rPr lang="pl-PL" sz="1200" b="1" i="0" u="none" strike="noStrike">
                          <a:solidFill>
                            <a:srgbClr val="000000"/>
                          </a:solidFill>
                          <a:latin typeface="Times New Roman"/>
                        </a:rPr>
                        <a:t>2003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b"/>
                      <a:r>
                        <a:rPr lang="pl-PL" sz="1200" b="0" i="0" u="none" strike="noStrike">
                          <a:solidFill>
                            <a:srgbClr val="000000"/>
                          </a:solidFill>
                          <a:latin typeface="Times New Roman"/>
                        </a:rPr>
                        <a:t>267 736,00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b"/>
                      <a:r>
                        <a:rPr lang="pl-PL" sz="1200" b="0" i="0" u="none" strike="noStrike" dirty="0">
                          <a:solidFill>
                            <a:srgbClr val="000000"/>
                          </a:solidFill>
                          <a:latin typeface="Times New Roman"/>
                        </a:rPr>
                        <a:t>153 500,00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r>
              <a:tr h="187325">
                <a:tc>
                  <a:txBody>
                    <a:bodyPr/>
                    <a:lstStyle/>
                    <a:p>
                      <a:pPr algn="ctr" fontAlgn="b"/>
                      <a:r>
                        <a:rPr lang="pl-PL" sz="1200" b="1" i="0" u="none" strike="noStrike" dirty="0">
                          <a:solidFill>
                            <a:srgbClr val="000000"/>
                          </a:solidFill>
                          <a:latin typeface="Times New Roman"/>
                        </a:rPr>
                        <a:t>2004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b"/>
                      <a:r>
                        <a:rPr lang="pl-PL" sz="1200" b="0" i="0" u="none" strike="noStrike">
                          <a:solidFill>
                            <a:srgbClr val="000000"/>
                          </a:solidFill>
                          <a:latin typeface="Times New Roman"/>
                        </a:rPr>
                        <a:t>1 393 893,00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b"/>
                      <a:r>
                        <a:rPr lang="pl-PL" sz="1200" b="0" i="0" u="none" strike="noStrike" dirty="0">
                          <a:solidFill>
                            <a:srgbClr val="000000"/>
                          </a:solidFill>
                          <a:latin typeface="Times New Roman"/>
                        </a:rPr>
                        <a:t>153 000,00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r>
              <a:tr h="187325">
                <a:tc>
                  <a:txBody>
                    <a:bodyPr/>
                    <a:lstStyle/>
                    <a:p>
                      <a:pPr algn="ctr" fontAlgn="b"/>
                      <a:r>
                        <a:rPr lang="pl-PL" sz="1200" b="1" i="0" u="none" strike="noStrike">
                          <a:solidFill>
                            <a:srgbClr val="000000"/>
                          </a:solidFill>
                          <a:latin typeface="Times New Roman"/>
                        </a:rPr>
                        <a:t>2005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b"/>
                      <a:r>
                        <a:rPr lang="pl-PL" sz="1200" b="0" i="0" u="none" strike="noStrike">
                          <a:solidFill>
                            <a:srgbClr val="000000"/>
                          </a:solidFill>
                          <a:latin typeface="Times New Roman"/>
                        </a:rPr>
                        <a:t>10 180,00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b"/>
                      <a:r>
                        <a:rPr lang="pl-PL" sz="1200" b="0" i="0" u="none" strike="noStrike" dirty="0">
                          <a:solidFill>
                            <a:srgbClr val="000000"/>
                          </a:solidFill>
                          <a:latin typeface="Times New Roman"/>
                        </a:rPr>
                        <a:t>150 000,00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r>
              <a:tr h="187325">
                <a:tc>
                  <a:txBody>
                    <a:bodyPr/>
                    <a:lstStyle/>
                    <a:p>
                      <a:pPr algn="ctr" fontAlgn="b"/>
                      <a:r>
                        <a:rPr lang="pl-PL" sz="1200" b="1" i="0" u="none" strike="noStrike">
                          <a:solidFill>
                            <a:srgbClr val="000000"/>
                          </a:solidFill>
                          <a:latin typeface="Times New Roman"/>
                        </a:rPr>
                        <a:t>2006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b"/>
                      <a:r>
                        <a:rPr lang="pl-PL" sz="1200" b="0" i="0" u="none" strike="noStrike">
                          <a:solidFill>
                            <a:srgbClr val="000000"/>
                          </a:solidFill>
                          <a:latin typeface="Times New Roman"/>
                        </a:rPr>
                        <a:t>845 166,00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b"/>
                      <a:r>
                        <a:rPr lang="pl-PL" sz="1200" b="0" i="0" u="none" strike="noStrike" dirty="0">
                          <a:solidFill>
                            <a:srgbClr val="000000"/>
                          </a:solidFill>
                          <a:latin typeface="Times New Roman"/>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r>
              <a:tr h="187325">
                <a:tc>
                  <a:txBody>
                    <a:bodyPr/>
                    <a:lstStyle/>
                    <a:p>
                      <a:pPr algn="ctr" fontAlgn="b"/>
                      <a:r>
                        <a:rPr lang="pl-PL" sz="1200" b="1" i="0" u="none" strike="noStrike">
                          <a:solidFill>
                            <a:srgbClr val="000000"/>
                          </a:solidFill>
                          <a:latin typeface="Times New Roman"/>
                        </a:rPr>
                        <a:t>2007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b"/>
                      <a:r>
                        <a:rPr lang="pl-PL" sz="1200" b="0" i="0" u="none" strike="noStrike">
                          <a:solidFill>
                            <a:srgbClr val="000000"/>
                          </a:solidFill>
                          <a:latin typeface="Times New Roman"/>
                        </a:rPr>
                        <a:t>1 774 653,00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b"/>
                      <a:r>
                        <a:rPr lang="pl-PL" sz="1200" b="0" i="0" u="none" strike="noStrike" dirty="0">
                          <a:solidFill>
                            <a:srgbClr val="000000"/>
                          </a:solidFill>
                          <a:latin typeface="Times New Roman"/>
                        </a:rPr>
                        <a:t>500 000,00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r>
              <a:tr h="187325">
                <a:tc>
                  <a:txBody>
                    <a:bodyPr/>
                    <a:lstStyle/>
                    <a:p>
                      <a:pPr algn="ctr" fontAlgn="b"/>
                      <a:r>
                        <a:rPr lang="pl-PL" sz="1200" b="1" i="0" u="none" strike="noStrike">
                          <a:solidFill>
                            <a:srgbClr val="000000"/>
                          </a:solidFill>
                          <a:latin typeface="Times New Roman"/>
                        </a:rPr>
                        <a:t>2008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b"/>
                      <a:r>
                        <a:rPr lang="pl-PL" sz="1200" b="0" i="0" u="none" strike="noStrike">
                          <a:solidFill>
                            <a:srgbClr val="000000"/>
                          </a:solidFill>
                          <a:latin typeface="Times New Roman"/>
                        </a:rPr>
                        <a:t>403 532,00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b"/>
                      <a:r>
                        <a:rPr lang="pl-PL" sz="1200" b="0" i="0" u="none" strike="noStrike" dirty="0">
                          <a:solidFill>
                            <a:srgbClr val="000000"/>
                          </a:solidFill>
                          <a:latin typeface="Times New Roman"/>
                        </a:rPr>
                        <a:t>400 000,00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r>
              <a:tr h="187325">
                <a:tc>
                  <a:txBody>
                    <a:bodyPr/>
                    <a:lstStyle/>
                    <a:p>
                      <a:pPr algn="ctr" fontAlgn="b"/>
                      <a:r>
                        <a:rPr lang="pl-PL" sz="1200" b="1" i="0" u="none" strike="noStrike">
                          <a:solidFill>
                            <a:srgbClr val="000000"/>
                          </a:solidFill>
                          <a:latin typeface="Times New Roman"/>
                        </a:rPr>
                        <a:t>2009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b"/>
                      <a:r>
                        <a:rPr lang="pl-PL" sz="1200" b="0" i="0" u="none" strike="noStrike">
                          <a:solidFill>
                            <a:srgbClr val="000000"/>
                          </a:solidFill>
                          <a:latin typeface="Times New Roman"/>
                        </a:rPr>
                        <a:t>358 224,00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b"/>
                      <a:r>
                        <a:rPr lang="pl-PL" sz="1200" b="0" i="0" u="none" strike="noStrike" dirty="0">
                          <a:solidFill>
                            <a:srgbClr val="000000"/>
                          </a:solidFill>
                          <a:latin typeface="Times New Roman"/>
                        </a:rPr>
                        <a:t>1 000 000,00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r>
              <a:tr h="187325">
                <a:tc>
                  <a:txBody>
                    <a:bodyPr/>
                    <a:lstStyle/>
                    <a:p>
                      <a:pPr algn="ctr" fontAlgn="b"/>
                      <a:r>
                        <a:rPr lang="pl-PL" sz="1200" b="1" i="0" u="none" strike="noStrike">
                          <a:solidFill>
                            <a:srgbClr val="000000"/>
                          </a:solidFill>
                          <a:latin typeface="Times New Roman"/>
                        </a:rPr>
                        <a:t>2010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b"/>
                      <a:r>
                        <a:rPr lang="pl-PL" sz="1200" b="0" i="0" u="none" strike="noStrike">
                          <a:solidFill>
                            <a:srgbClr val="000000"/>
                          </a:solidFill>
                          <a:latin typeface="Times New Roman"/>
                        </a:rPr>
                        <a:t>204 225,00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b"/>
                      <a:r>
                        <a:rPr lang="pl-PL" sz="1200" b="0" i="0" u="none" strike="noStrike" dirty="0">
                          <a:solidFill>
                            <a:srgbClr val="000000"/>
                          </a:solidFill>
                          <a:latin typeface="Times New Roman"/>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r>
              <a:tr h="187325">
                <a:tc>
                  <a:txBody>
                    <a:bodyPr/>
                    <a:lstStyle/>
                    <a:p>
                      <a:pPr algn="ctr" fontAlgn="b"/>
                      <a:r>
                        <a:rPr lang="pl-PL" sz="1200" b="1" i="0" u="none" strike="noStrike">
                          <a:solidFill>
                            <a:srgbClr val="000000"/>
                          </a:solidFill>
                          <a:latin typeface="Times New Roman"/>
                        </a:rPr>
                        <a:t>2011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b"/>
                      <a:r>
                        <a:rPr lang="pl-PL" sz="1200" b="0" i="0" u="none" strike="noStrike">
                          <a:solidFill>
                            <a:srgbClr val="000000"/>
                          </a:solidFill>
                          <a:latin typeface="Times New Roman"/>
                        </a:rPr>
                        <a:t>891 653,46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b"/>
                      <a:r>
                        <a:rPr lang="pl-PL" sz="1200" b="0" i="0" u="none" strike="noStrike" dirty="0">
                          <a:solidFill>
                            <a:srgbClr val="000000"/>
                          </a:solidFill>
                          <a:latin typeface="Times New Roman"/>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r>
              <a:tr h="187325">
                <a:tc>
                  <a:txBody>
                    <a:bodyPr/>
                    <a:lstStyle/>
                    <a:p>
                      <a:pPr algn="ctr" fontAlgn="b"/>
                      <a:r>
                        <a:rPr lang="pl-PL" sz="1200" b="1" i="0" u="none" strike="noStrike" dirty="0" smtClean="0">
                          <a:solidFill>
                            <a:srgbClr val="000000"/>
                          </a:solidFill>
                          <a:latin typeface="Times New Roman"/>
                        </a:rPr>
                        <a:t>Razem: </a:t>
                      </a:r>
                      <a:endParaRPr lang="pl-PL" sz="1200" b="1" i="0" u="none" strike="noStrike" dirty="0">
                        <a:solidFill>
                          <a:srgbClr val="000000"/>
                        </a:solidFill>
                        <a:latin typeface="Times New Roman"/>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b"/>
                      <a:r>
                        <a:rPr lang="pl-PL" sz="1200" b="1" i="0" u="none" strike="noStrike" dirty="0" smtClean="0">
                          <a:solidFill>
                            <a:srgbClr val="000000"/>
                          </a:solidFill>
                          <a:latin typeface="Times New Roman"/>
                        </a:rPr>
                        <a:t>7 122 729,46</a:t>
                      </a:r>
                      <a:endParaRPr lang="pl-PL" sz="1200" b="1" i="0" u="none" strike="noStrike" dirty="0">
                        <a:solidFill>
                          <a:srgbClr val="000000"/>
                        </a:solidFill>
                        <a:latin typeface="Times New Roman"/>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b"/>
                      <a:r>
                        <a:rPr lang="pl-PL" sz="1200" b="1" i="0" u="none" strike="noStrike" dirty="0" smtClean="0">
                          <a:solidFill>
                            <a:srgbClr val="000000"/>
                          </a:solidFill>
                          <a:latin typeface="Times New Roman"/>
                        </a:rPr>
                        <a:t>3 335 494,00</a:t>
                      </a:r>
                      <a:endParaRPr lang="pl-PL" sz="1200" b="1" i="0" u="none" strike="noStrike" dirty="0">
                        <a:solidFill>
                          <a:srgbClr val="000000"/>
                        </a:solidFill>
                        <a:latin typeface="Times New Roman"/>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r>
            </a:tbl>
          </a:graphicData>
        </a:graphic>
      </p:graphicFrame>
      <p:graphicFrame>
        <p:nvGraphicFramePr>
          <p:cNvPr id="5" name="Wykres 4"/>
          <p:cNvGraphicFramePr/>
          <p:nvPr/>
        </p:nvGraphicFramePr>
        <p:xfrm>
          <a:off x="0" y="476672"/>
          <a:ext cx="9144000" cy="3528392"/>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ytuł 2"/>
          <p:cNvSpPr>
            <a:spLocks noGrp="1"/>
          </p:cNvSpPr>
          <p:nvPr>
            <p:ph type="title"/>
          </p:nvPr>
        </p:nvSpPr>
        <p:spPr>
          <a:xfrm>
            <a:off x="0" y="0"/>
            <a:ext cx="9144000" cy="692696"/>
          </a:xfrm>
        </p:spPr>
        <p:txBody>
          <a:bodyPr>
            <a:normAutofit fontScale="90000"/>
          </a:bodyPr>
          <a:lstStyle/>
          <a:p>
            <a:pPr algn="ctr" fontAlgn="auto">
              <a:spcAft>
                <a:spcPts val="0"/>
              </a:spcAft>
              <a:defRPr/>
            </a:pPr>
            <a:r>
              <a:rPr lang="pl-PL" sz="2000" u="sng" dirty="0" smtClean="0">
                <a:solidFill>
                  <a:schemeClr val="tx1"/>
                </a:solidFill>
              </a:rPr>
              <a:t>Działalność usługowa </a:t>
            </a:r>
            <a:r>
              <a:rPr lang="pl-PL" sz="2000" dirty="0" smtClean="0">
                <a:solidFill>
                  <a:schemeClr val="tx1"/>
                </a:solidFill>
              </a:rPr>
              <a:t>– wydatki majątkowe Gminy Miejskiej Chojnice na przestrzeni lat 1998-2011.</a:t>
            </a:r>
            <a:endParaRPr lang="pl-PL" sz="2000" dirty="0">
              <a:solidFill>
                <a:schemeClr val="tx1"/>
              </a:solidFill>
            </a:endParaRPr>
          </a:p>
        </p:txBody>
      </p:sp>
      <p:graphicFrame>
        <p:nvGraphicFramePr>
          <p:cNvPr id="5" name="Tabela 4"/>
          <p:cNvGraphicFramePr>
            <a:graphicFrameLocks noGrp="1"/>
          </p:cNvGraphicFramePr>
          <p:nvPr/>
        </p:nvGraphicFramePr>
        <p:xfrm>
          <a:off x="1042988" y="3933825"/>
          <a:ext cx="6886575" cy="2925763"/>
        </p:xfrm>
        <a:graphic>
          <a:graphicData uri="http://schemas.openxmlformats.org/drawingml/2006/table">
            <a:tbl>
              <a:tblPr/>
              <a:tblGrid>
                <a:gridCol w="2173777"/>
                <a:gridCol w="2309270"/>
                <a:gridCol w="2403527"/>
              </a:tblGrid>
              <a:tr h="182860">
                <a:tc>
                  <a:txBody>
                    <a:bodyPr/>
                    <a:lstStyle/>
                    <a:p>
                      <a:pPr algn="ctr" fontAlgn="b"/>
                      <a:r>
                        <a:rPr lang="pl-PL" sz="1200" b="0" i="0" u="none" strike="noStrike" dirty="0">
                          <a:solidFill>
                            <a:srgbClr val="000000"/>
                          </a:solidFill>
                          <a:latin typeface="Times New Roman" pitchFamily="18" charset="0"/>
                          <a:cs typeface="Times New Roman" pitchFamily="18"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b"/>
                      <a:r>
                        <a:rPr lang="pl-PL" sz="1200" b="1" i="0" u="none" strike="noStrike">
                          <a:solidFill>
                            <a:srgbClr val="000000"/>
                          </a:solidFill>
                          <a:latin typeface="Times New Roman" pitchFamily="18" charset="0"/>
                          <a:cs typeface="Times New Roman" pitchFamily="18" charset="0"/>
                        </a:rPr>
                        <a:t>inwestycje własne</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b"/>
                      <a:r>
                        <a:rPr lang="pl-PL" sz="1200" b="1" i="0" u="none" strike="noStrike">
                          <a:solidFill>
                            <a:srgbClr val="000000"/>
                          </a:solidFill>
                          <a:latin typeface="Times New Roman" pitchFamily="18" charset="0"/>
                          <a:cs typeface="Times New Roman" pitchFamily="18" charset="0"/>
                        </a:rPr>
                        <a:t>aporty</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r>
              <a:tr h="182860">
                <a:tc>
                  <a:txBody>
                    <a:bodyPr/>
                    <a:lstStyle/>
                    <a:p>
                      <a:pPr algn="ctr" fontAlgn="b"/>
                      <a:r>
                        <a:rPr lang="pl-PL" sz="1200" b="1" i="0" u="none" strike="noStrike" dirty="0">
                          <a:solidFill>
                            <a:srgbClr val="000000"/>
                          </a:solidFill>
                          <a:latin typeface="Times New Roman" pitchFamily="18" charset="0"/>
                          <a:cs typeface="Times New Roman" pitchFamily="18" charset="0"/>
                        </a:rPr>
                        <a:t>1998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b"/>
                      <a:r>
                        <a:rPr lang="pl-PL" sz="1200" b="0" i="0" u="none" strike="noStrike">
                          <a:solidFill>
                            <a:srgbClr val="000000"/>
                          </a:solidFill>
                          <a:latin typeface="Times New Roman" pitchFamily="18" charset="0"/>
                          <a:cs typeface="Times New Roman" pitchFamily="18" charset="0"/>
                        </a:rPr>
                        <a:t>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b"/>
                      <a:r>
                        <a:rPr lang="pl-PL" sz="1200" b="0" i="0" u="none" strike="noStrike">
                          <a:solidFill>
                            <a:srgbClr val="000000"/>
                          </a:solidFill>
                          <a:latin typeface="Times New Roman" pitchFamily="18" charset="0"/>
                          <a:cs typeface="Times New Roman" pitchFamily="18"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r>
              <a:tr h="182860">
                <a:tc>
                  <a:txBody>
                    <a:bodyPr/>
                    <a:lstStyle/>
                    <a:p>
                      <a:pPr algn="ctr" fontAlgn="b"/>
                      <a:r>
                        <a:rPr lang="pl-PL" sz="1200" b="1" i="0" u="none" strike="noStrike" dirty="0">
                          <a:solidFill>
                            <a:srgbClr val="000000"/>
                          </a:solidFill>
                          <a:latin typeface="Times New Roman" pitchFamily="18" charset="0"/>
                          <a:cs typeface="Times New Roman" pitchFamily="18" charset="0"/>
                        </a:rPr>
                        <a:t>1999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b"/>
                      <a:r>
                        <a:rPr lang="pl-PL" sz="1200" b="0" i="0" u="none" strike="noStrike" dirty="0">
                          <a:solidFill>
                            <a:srgbClr val="000000"/>
                          </a:solidFill>
                          <a:latin typeface="Times New Roman" pitchFamily="18" charset="0"/>
                          <a:cs typeface="Times New Roman" pitchFamily="18" charset="0"/>
                        </a:rPr>
                        <a:t>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b"/>
                      <a:r>
                        <a:rPr lang="pl-PL" sz="1200" b="0" i="0" u="none" strike="noStrike">
                          <a:solidFill>
                            <a:srgbClr val="000000"/>
                          </a:solidFill>
                          <a:latin typeface="Times New Roman" pitchFamily="18" charset="0"/>
                          <a:cs typeface="Times New Roman" pitchFamily="18"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r>
              <a:tr h="182860">
                <a:tc>
                  <a:txBody>
                    <a:bodyPr/>
                    <a:lstStyle/>
                    <a:p>
                      <a:pPr algn="ctr" fontAlgn="b"/>
                      <a:r>
                        <a:rPr lang="pl-PL" sz="1200" b="1" i="0" u="none" strike="noStrike" dirty="0">
                          <a:solidFill>
                            <a:srgbClr val="000000"/>
                          </a:solidFill>
                          <a:latin typeface="Times New Roman" pitchFamily="18" charset="0"/>
                          <a:cs typeface="Times New Roman" pitchFamily="18" charset="0"/>
                        </a:rPr>
                        <a:t>2000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b"/>
                      <a:r>
                        <a:rPr lang="pl-PL" sz="1200" b="0" i="0" u="none" strike="noStrike" dirty="0">
                          <a:solidFill>
                            <a:srgbClr val="000000"/>
                          </a:solidFill>
                          <a:latin typeface="Times New Roman" pitchFamily="18" charset="0"/>
                          <a:cs typeface="Times New Roman" pitchFamily="18" charset="0"/>
                        </a:rPr>
                        <a:t>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b"/>
                      <a:r>
                        <a:rPr lang="pl-PL" sz="1200" b="0" i="0" u="none" strike="noStrike">
                          <a:solidFill>
                            <a:srgbClr val="000000"/>
                          </a:solidFill>
                          <a:latin typeface="Times New Roman" pitchFamily="18" charset="0"/>
                          <a:cs typeface="Times New Roman" pitchFamily="18"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r>
              <a:tr h="182860">
                <a:tc>
                  <a:txBody>
                    <a:bodyPr/>
                    <a:lstStyle/>
                    <a:p>
                      <a:pPr algn="ctr" fontAlgn="b"/>
                      <a:r>
                        <a:rPr lang="pl-PL" sz="1200" b="1" i="0" u="none" strike="noStrike">
                          <a:solidFill>
                            <a:srgbClr val="000000"/>
                          </a:solidFill>
                          <a:latin typeface="Times New Roman" pitchFamily="18" charset="0"/>
                          <a:cs typeface="Times New Roman" pitchFamily="18" charset="0"/>
                        </a:rPr>
                        <a:t>2001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b"/>
                      <a:r>
                        <a:rPr lang="pl-PL" sz="1200" b="0" i="0" u="none" strike="noStrike" dirty="0">
                          <a:solidFill>
                            <a:srgbClr val="000000"/>
                          </a:solidFill>
                          <a:latin typeface="Times New Roman" pitchFamily="18" charset="0"/>
                          <a:cs typeface="Times New Roman" pitchFamily="18" charset="0"/>
                        </a:rPr>
                        <a:t>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b"/>
                      <a:r>
                        <a:rPr lang="pl-PL" sz="1200" b="0" i="0" u="none" strike="noStrike">
                          <a:solidFill>
                            <a:srgbClr val="000000"/>
                          </a:solidFill>
                          <a:latin typeface="Times New Roman" pitchFamily="18" charset="0"/>
                          <a:cs typeface="Times New Roman" pitchFamily="18"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r>
              <a:tr h="182860">
                <a:tc>
                  <a:txBody>
                    <a:bodyPr/>
                    <a:lstStyle/>
                    <a:p>
                      <a:pPr algn="ctr" fontAlgn="b"/>
                      <a:r>
                        <a:rPr lang="pl-PL" sz="1200" b="1" i="0" u="none" strike="noStrike">
                          <a:solidFill>
                            <a:srgbClr val="000000"/>
                          </a:solidFill>
                          <a:latin typeface="Times New Roman" pitchFamily="18" charset="0"/>
                          <a:cs typeface="Times New Roman" pitchFamily="18" charset="0"/>
                        </a:rPr>
                        <a:t>2002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b"/>
                      <a:r>
                        <a:rPr lang="pl-PL" sz="1200" b="0" i="0" u="none" strike="noStrike" dirty="0">
                          <a:solidFill>
                            <a:srgbClr val="000000"/>
                          </a:solidFill>
                          <a:latin typeface="Times New Roman" pitchFamily="18" charset="0"/>
                          <a:cs typeface="Times New Roman" pitchFamily="18" charset="0"/>
                        </a:rPr>
                        <a:t>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b"/>
                      <a:r>
                        <a:rPr lang="pl-PL" sz="1200" b="0" i="0" u="none" strike="noStrike">
                          <a:solidFill>
                            <a:srgbClr val="000000"/>
                          </a:solidFill>
                          <a:latin typeface="Times New Roman" pitchFamily="18" charset="0"/>
                          <a:cs typeface="Times New Roman" pitchFamily="18"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r>
              <a:tr h="182860">
                <a:tc>
                  <a:txBody>
                    <a:bodyPr/>
                    <a:lstStyle/>
                    <a:p>
                      <a:pPr algn="ctr" fontAlgn="b"/>
                      <a:r>
                        <a:rPr lang="pl-PL" sz="1200" b="1" i="0" u="none" strike="noStrike">
                          <a:solidFill>
                            <a:srgbClr val="000000"/>
                          </a:solidFill>
                          <a:latin typeface="Times New Roman" pitchFamily="18" charset="0"/>
                          <a:cs typeface="Times New Roman" pitchFamily="18" charset="0"/>
                        </a:rPr>
                        <a:t>2003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b"/>
                      <a:r>
                        <a:rPr lang="pl-PL" sz="1200" b="0" i="0" u="none" strike="noStrike" dirty="0">
                          <a:solidFill>
                            <a:srgbClr val="000000"/>
                          </a:solidFill>
                          <a:latin typeface="Times New Roman" pitchFamily="18" charset="0"/>
                          <a:cs typeface="Times New Roman" pitchFamily="18" charset="0"/>
                        </a:rPr>
                        <a:t>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b"/>
                      <a:r>
                        <a:rPr lang="pl-PL" sz="1200" b="0" i="0" u="none" strike="noStrike" dirty="0">
                          <a:solidFill>
                            <a:srgbClr val="000000"/>
                          </a:solidFill>
                          <a:latin typeface="Times New Roman" pitchFamily="18" charset="0"/>
                          <a:cs typeface="Times New Roman" pitchFamily="18"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r>
              <a:tr h="182860">
                <a:tc>
                  <a:txBody>
                    <a:bodyPr/>
                    <a:lstStyle/>
                    <a:p>
                      <a:pPr algn="ctr" fontAlgn="b"/>
                      <a:r>
                        <a:rPr lang="pl-PL" sz="1200" b="1" i="0" u="none" strike="noStrike">
                          <a:solidFill>
                            <a:srgbClr val="000000"/>
                          </a:solidFill>
                          <a:latin typeface="Times New Roman" pitchFamily="18" charset="0"/>
                          <a:cs typeface="Times New Roman" pitchFamily="18" charset="0"/>
                        </a:rPr>
                        <a:t>2004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b"/>
                      <a:r>
                        <a:rPr lang="pl-PL" sz="1200" b="0" i="0" u="none" strike="noStrike" dirty="0">
                          <a:solidFill>
                            <a:srgbClr val="000000"/>
                          </a:solidFill>
                          <a:latin typeface="Times New Roman" pitchFamily="18" charset="0"/>
                          <a:cs typeface="Times New Roman" pitchFamily="18" charset="0"/>
                        </a:rPr>
                        <a:t>31 100,00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b"/>
                      <a:r>
                        <a:rPr lang="pl-PL" sz="1200" b="0" i="0" u="none" strike="noStrike" dirty="0">
                          <a:solidFill>
                            <a:srgbClr val="000000"/>
                          </a:solidFill>
                          <a:latin typeface="Times New Roman" pitchFamily="18" charset="0"/>
                          <a:cs typeface="Times New Roman" pitchFamily="18"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r>
              <a:tr h="182860">
                <a:tc>
                  <a:txBody>
                    <a:bodyPr/>
                    <a:lstStyle/>
                    <a:p>
                      <a:pPr algn="ctr" fontAlgn="b"/>
                      <a:r>
                        <a:rPr lang="pl-PL" sz="1200" b="1" i="0" u="none" strike="noStrike">
                          <a:solidFill>
                            <a:srgbClr val="000000"/>
                          </a:solidFill>
                          <a:latin typeface="Times New Roman" pitchFamily="18" charset="0"/>
                          <a:cs typeface="Times New Roman" pitchFamily="18" charset="0"/>
                        </a:rPr>
                        <a:t>2005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b"/>
                      <a:r>
                        <a:rPr lang="pl-PL" sz="1200" b="0" i="0" u="none" strike="noStrike" dirty="0">
                          <a:solidFill>
                            <a:srgbClr val="000000"/>
                          </a:solidFill>
                          <a:latin typeface="Times New Roman" pitchFamily="18" charset="0"/>
                          <a:cs typeface="Times New Roman" pitchFamily="18" charset="0"/>
                        </a:rPr>
                        <a:t>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b"/>
                      <a:r>
                        <a:rPr lang="pl-PL" sz="1200" b="0" i="0" u="none" strike="noStrike" dirty="0">
                          <a:solidFill>
                            <a:srgbClr val="000000"/>
                          </a:solidFill>
                          <a:latin typeface="Times New Roman" pitchFamily="18" charset="0"/>
                          <a:cs typeface="Times New Roman" pitchFamily="18"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r>
              <a:tr h="182860">
                <a:tc>
                  <a:txBody>
                    <a:bodyPr/>
                    <a:lstStyle/>
                    <a:p>
                      <a:pPr algn="ctr" fontAlgn="b"/>
                      <a:r>
                        <a:rPr lang="pl-PL" sz="1200" b="1" i="0" u="none" strike="noStrike">
                          <a:solidFill>
                            <a:srgbClr val="000000"/>
                          </a:solidFill>
                          <a:latin typeface="Times New Roman" pitchFamily="18" charset="0"/>
                          <a:cs typeface="Times New Roman" pitchFamily="18" charset="0"/>
                        </a:rPr>
                        <a:t>2006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b"/>
                      <a:r>
                        <a:rPr lang="pl-PL" sz="1200" b="0" i="0" u="none" strike="noStrike" dirty="0">
                          <a:solidFill>
                            <a:srgbClr val="000000"/>
                          </a:solidFill>
                          <a:latin typeface="Times New Roman" pitchFamily="18" charset="0"/>
                          <a:cs typeface="Times New Roman" pitchFamily="18" charset="0"/>
                        </a:rPr>
                        <a:t>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b"/>
                      <a:r>
                        <a:rPr lang="pl-PL" sz="1200" b="0" i="0" u="none" strike="noStrike" dirty="0">
                          <a:solidFill>
                            <a:srgbClr val="000000"/>
                          </a:solidFill>
                          <a:latin typeface="Times New Roman" pitchFamily="18" charset="0"/>
                          <a:cs typeface="Times New Roman" pitchFamily="18"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r>
              <a:tr h="182860">
                <a:tc>
                  <a:txBody>
                    <a:bodyPr/>
                    <a:lstStyle/>
                    <a:p>
                      <a:pPr algn="ctr" fontAlgn="b"/>
                      <a:r>
                        <a:rPr lang="pl-PL" sz="1200" b="1" i="0" u="none" strike="noStrike">
                          <a:solidFill>
                            <a:srgbClr val="000000"/>
                          </a:solidFill>
                          <a:latin typeface="Times New Roman" pitchFamily="18" charset="0"/>
                          <a:cs typeface="Times New Roman" pitchFamily="18" charset="0"/>
                        </a:rPr>
                        <a:t>2007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b"/>
                      <a:r>
                        <a:rPr lang="pl-PL" sz="1200" b="0" i="0" u="none" strike="noStrike">
                          <a:solidFill>
                            <a:srgbClr val="000000"/>
                          </a:solidFill>
                          <a:latin typeface="Times New Roman" pitchFamily="18" charset="0"/>
                          <a:cs typeface="Times New Roman" pitchFamily="18" charset="0"/>
                        </a:rPr>
                        <a:t>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b"/>
                      <a:r>
                        <a:rPr lang="pl-PL" sz="1200" b="0" i="0" u="none" strike="noStrike" dirty="0">
                          <a:solidFill>
                            <a:srgbClr val="000000"/>
                          </a:solidFill>
                          <a:latin typeface="Times New Roman" pitchFamily="18" charset="0"/>
                          <a:cs typeface="Times New Roman" pitchFamily="18"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r>
              <a:tr h="182860">
                <a:tc>
                  <a:txBody>
                    <a:bodyPr/>
                    <a:lstStyle/>
                    <a:p>
                      <a:pPr algn="ctr" fontAlgn="b"/>
                      <a:r>
                        <a:rPr lang="pl-PL" sz="1200" b="1" i="0" u="none" strike="noStrike">
                          <a:solidFill>
                            <a:srgbClr val="000000"/>
                          </a:solidFill>
                          <a:latin typeface="Times New Roman" pitchFamily="18" charset="0"/>
                          <a:cs typeface="Times New Roman" pitchFamily="18" charset="0"/>
                        </a:rPr>
                        <a:t>2008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b"/>
                      <a:r>
                        <a:rPr lang="pl-PL" sz="1200" b="0" i="0" u="none" strike="noStrike">
                          <a:solidFill>
                            <a:srgbClr val="000000"/>
                          </a:solidFill>
                          <a:latin typeface="Times New Roman" pitchFamily="18" charset="0"/>
                          <a:cs typeface="Times New Roman" pitchFamily="18" charset="0"/>
                        </a:rPr>
                        <a:t>8 000,00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b"/>
                      <a:r>
                        <a:rPr lang="pl-PL" sz="1200" b="0" i="0" u="none" strike="noStrike" dirty="0">
                          <a:solidFill>
                            <a:srgbClr val="000000"/>
                          </a:solidFill>
                          <a:latin typeface="Times New Roman" pitchFamily="18" charset="0"/>
                          <a:cs typeface="Times New Roman" pitchFamily="18" charset="0"/>
                        </a:rPr>
                        <a:t>50 000,00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r>
              <a:tr h="182860">
                <a:tc>
                  <a:txBody>
                    <a:bodyPr/>
                    <a:lstStyle/>
                    <a:p>
                      <a:pPr algn="ctr" fontAlgn="b"/>
                      <a:r>
                        <a:rPr lang="pl-PL" sz="1200" b="1" i="0" u="none" strike="noStrike">
                          <a:solidFill>
                            <a:srgbClr val="000000"/>
                          </a:solidFill>
                          <a:latin typeface="Times New Roman" pitchFamily="18" charset="0"/>
                          <a:cs typeface="Times New Roman" pitchFamily="18" charset="0"/>
                        </a:rPr>
                        <a:t>2009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b"/>
                      <a:r>
                        <a:rPr lang="pl-PL" sz="1200" b="0" i="0" u="none" strike="noStrike">
                          <a:solidFill>
                            <a:srgbClr val="000000"/>
                          </a:solidFill>
                          <a:latin typeface="Times New Roman" pitchFamily="18" charset="0"/>
                          <a:cs typeface="Times New Roman" pitchFamily="18" charset="0"/>
                        </a:rPr>
                        <a:t>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b"/>
                      <a:r>
                        <a:rPr lang="pl-PL" sz="1200" b="0" i="0" u="none" strike="noStrike" dirty="0">
                          <a:solidFill>
                            <a:srgbClr val="000000"/>
                          </a:solidFill>
                          <a:latin typeface="Times New Roman" pitchFamily="18" charset="0"/>
                          <a:cs typeface="Times New Roman" pitchFamily="18"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r>
              <a:tr h="182860">
                <a:tc>
                  <a:txBody>
                    <a:bodyPr/>
                    <a:lstStyle/>
                    <a:p>
                      <a:pPr algn="ctr" fontAlgn="b"/>
                      <a:r>
                        <a:rPr lang="pl-PL" sz="1200" b="1" i="0" u="none" strike="noStrike">
                          <a:solidFill>
                            <a:srgbClr val="000000"/>
                          </a:solidFill>
                          <a:latin typeface="Times New Roman" pitchFamily="18" charset="0"/>
                          <a:cs typeface="Times New Roman" pitchFamily="18" charset="0"/>
                        </a:rPr>
                        <a:t>2010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b"/>
                      <a:r>
                        <a:rPr lang="pl-PL" sz="1200" b="0" i="0" u="none" strike="noStrike">
                          <a:solidFill>
                            <a:srgbClr val="000000"/>
                          </a:solidFill>
                          <a:latin typeface="Times New Roman" pitchFamily="18" charset="0"/>
                          <a:cs typeface="Times New Roman" pitchFamily="18" charset="0"/>
                        </a:rPr>
                        <a:t>28 000,00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b"/>
                      <a:r>
                        <a:rPr lang="pl-PL" sz="1200" b="0" i="0" u="none" strike="noStrike" dirty="0">
                          <a:solidFill>
                            <a:srgbClr val="000000"/>
                          </a:solidFill>
                          <a:latin typeface="Times New Roman" pitchFamily="18" charset="0"/>
                          <a:cs typeface="Times New Roman" pitchFamily="18"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r>
              <a:tr h="182860">
                <a:tc>
                  <a:txBody>
                    <a:bodyPr/>
                    <a:lstStyle/>
                    <a:p>
                      <a:pPr algn="ctr" fontAlgn="b"/>
                      <a:r>
                        <a:rPr lang="pl-PL" sz="1200" b="1" i="0" u="none" strike="noStrike">
                          <a:solidFill>
                            <a:srgbClr val="000000"/>
                          </a:solidFill>
                          <a:latin typeface="Times New Roman" pitchFamily="18" charset="0"/>
                          <a:cs typeface="Times New Roman" pitchFamily="18" charset="0"/>
                        </a:rPr>
                        <a:t>2011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b"/>
                      <a:r>
                        <a:rPr lang="pl-PL" sz="1200" b="0" i="0" u="none" strike="noStrike">
                          <a:solidFill>
                            <a:srgbClr val="000000"/>
                          </a:solidFill>
                          <a:latin typeface="Times New Roman" pitchFamily="18" charset="0"/>
                          <a:cs typeface="Times New Roman" pitchFamily="18" charset="0"/>
                        </a:rPr>
                        <a:t>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b"/>
                      <a:r>
                        <a:rPr lang="pl-PL" sz="1200" b="0" i="0" u="none" strike="noStrike" dirty="0">
                          <a:solidFill>
                            <a:srgbClr val="000000"/>
                          </a:solidFill>
                          <a:latin typeface="Times New Roman" pitchFamily="18" charset="0"/>
                          <a:cs typeface="Times New Roman" pitchFamily="18"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r>
              <a:tr h="182860">
                <a:tc>
                  <a:txBody>
                    <a:bodyPr/>
                    <a:lstStyle/>
                    <a:p>
                      <a:pPr algn="ctr" fontAlgn="b"/>
                      <a:r>
                        <a:rPr lang="pl-PL" sz="1200" b="1" i="0" u="none" strike="noStrike" dirty="0" smtClean="0">
                          <a:solidFill>
                            <a:srgbClr val="000000"/>
                          </a:solidFill>
                          <a:latin typeface="Times New Roman" pitchFamily="18" charset="0"/>
                          <a:cs typeface="Times New Roman" pitchFamily="18" charset="0"/>
                        </a:rPr>
                        <a:t>Razem: </a:t>
                      </a:r>
                      <a:endParaRPr lang="pl-PL" sz="1200" b="1" i="0" u="none" strike="noStrike" dirty="0">
                        <a:solidFill>
                          <a:srgbClr val="000000"/>
                        </a:solidFill>
                        <a:latin typeface="Times New Roman" pitchFamily="18" charset="0"/>
                        <a:cs typeface="Times New Roman" pitchFamily="18" charset="0"/>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b"/>
                      <a:r>
                        <a:rPr lang="pl-PL" sz="1200" b="1" i="0" u="none" strike="noStrike" dirty="0" smtClean="0">
                          <a:solidFill>
                            <a:srgbClr val="000000"/>
                          </a:solidFill>
                          <a:latin typeface="Times New Roman" pitchFamily="18" charset="0"/>
                          <a:cs typeface="Times New Roman" pitchFamily="18" charset="0"/>
                        </a:rPr>
                        <a:t>67 100,00</a:t>
                      </a:r>
                      <a:endParaRPr lang="pl-PL" sz="1200" b="1" i="0" u="none" strike="noStrike" dirty="0">
                        <a:solidFill>
                          <a:srgbClr val="000000"/>
                        </a:solidFill>
                        <a:latin typeface="Times New Roman" pitchFamily="18" charset="0"/>
                        <a:cs typeface="Times New Roman" pitchFamily="18" charset="0"/>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b"/>
                      <a:r>
                        <a:rPr lang="pl-PL" sz="1200" b="1" i="0" u="none" strike="noStrike" dirty="0" smtClean="0">
                          <a:solidFill>
                            <a:srgbClr val="000000"/>
                          </a:solidFill>
                          <a:latin typeface="Times New Roman" pitchFamily="18" charset="0"/>
                          <a:cs typeface="Times New Roman" pitchFamily="18" charset="0"/>
                        </a:rPr>
                        <a:t>50 000,00</a:t>
                      </a:r>
                      <a:endParaRPr lang="pl-PL" sz="1200" b="1" i="0" u="none" strike="noStrike" dirty="0">
                        <a:solidFill>
                          <a:srgbClr val="000000"/>
                        </a:solidFill>
                        <a:latin typeface="Times New Roman" pitchFamily="18" charset="0"/>
                        <a:cs typeface="Times New Roman" pitchFamily="18" charset="0"/>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r>
            </a:tbl>
          </a:graphicData>
        </a:graphic>
      </p:graphicFrame>
      <p:graphicFrame>
        <p:nvGraphicFramePr>
          <p:cNvPr id="6" name="Wykres 5"/>
          <p:cNvGraphicFramePr/>
          <p:nvPr/>
        </p:nvGraphicFramePr>
        <p:xfrm>
          <a:off x="0" y="620688"/>
          <a:ext cx="9144000" cy="3456384"/>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ytuł 2"/>
          <p:cNvSpPr>
            <a:spLocks noGrp="1"/>
          </p:cNvSpPr>
          <p:nvPr>
            <p:ph type="title"/>
          </p:nvPr>
        </p:nvSpPr>
        <p:spPr>
          <a:xfrm>
            <a:off x="0" y="0"/>
            <a:ext cx="9144000" cy="620688"/>
          </a:xfrm>
        </p:spPr>
        <p:txBody>
          <a:bodyPr>
            <a:normAutofit fontScale="90000"/>
          </a:bodyPr>
          <a:lstStyle/>
          <a:p>
            <a:pPr algn="ctr" fontAlgn="auto">
              <a:spcAft>
                <a:spcPts val="0"/>
              </a:spcAft>
              <a:defRPr/>
            </a:pPr>
            <a:r>
              <a:rPr lang="pl-PL" sz="2000" u="sng" dirty="0" smtClean="0">
                <a:solidFill>
                  <a:schemeClr val="tx1"/>
                </a:solidFill>
              </a:rPr>
              <a:t>Działalność usługowa </a:t>
            </a:r>
            <a:r>
              <a:rPr lang="pl-PL" sz="2000" dirty="0" smtClean="0">
                <a:solidFill>
                  <a:schemeClr val="tx1"/>
                </a:solidFill>
              </a:rPr>
              <a:t>– źródła finansowania inwestycji własnych Gminy Miejskiej Chojnice na przestrzeni lat 1998-2011.</a:t>
            </a:r>
            <a:endParaRPr lang="pl-PL" sz="2000" dirty="0">
              <a:solidFill>
                <a:schemeClr val="tx1"/>
              </a:solidFill>
            </a:endParaRPr>
          </a:p>
        </p:txBody>
      </p:sp>
      <p:graphicFrame>
        <p:nvGraphicFramePr>
          <p:cNvPr id="4" name="Symbol zastępczy zawartości 3"/>
          <p:cNvGraphicFramePr>
            <a:graphicFrameLocks noGrp="1"/>
          </p:cNvGraphicFramePr>
          <p:nvPr>
            <p:ph idx="1"/>
          </p:nvPr>
        </p:nvGraphicFramePr>
        <p:xfrm>
          <a:off x="0" y="214290"/>
          <a:ext cx="8964488" cy="6167038"/>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 name="Wykres 4"/>
          <p:cNvGraphicFramePr/>
          <p:nvPr/>
        </p:nvGraphicFramePr>
        <p:xfrm>
          <a:off x="3563888" y="3789040"/>
          <a:ext cx="5472608" cy="2952328"/>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1000108"/>
            <a:ext cx="8229600" cy="3571900"/>
          </a:xfrm>
        </p:spPr>
        <p:txBody>
          <a:bodyPr>
            <a:noAutofit/>
          </a:bodyPr>
          <a:lstStyle/>
          <a:p>
            <a:pPr algn="ctr" fontAlgn="auto">
              <a:spcAft>
                <a:spcPts val="0"/>
              </a:spcAft>
              <a:defRPr/>
            </a:pPr>
            <a:r>
              <a:rPr lang="pl-PL" sz="2800" dirty="0" smtClean="0"/>
              <a:t>Kształtowanie się wydatków inwestycyjnych zgodnie z podziałem funkcjonalnym –            w układzie działowym, w zależności od przeznaczenia środków na finansowanie różnych sfer działalności. </a:t>
            </a:r>
            <a:endParaRPr lang="pl-PL" sz="2800" dirty="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ytuł 2"/>
          <p:cNvSpPr>
            <a:spLocks noGrp="1"/>
          </p:cNvSpPr>
          <p:nvPr>
            <p:ph type="title"/>
          </p:nvPr>
        </p:nvSpPr>
        <p:spPr>
          <a:xfrm>
            <a:off x="0" y="0"/>
            <a:ext cx="9144000" cy="836712"/>
          </a:xfrm>
        </p:spPr>
        <p:txBody>
          <a:bodyPr>
            <a:noAutofit/>
          </a:bodyPr>
          <a:lstStyle/>
          <a:p>
            <a:pPr algn="ctr" fontAlgn="auto">
              <a:spcAft>
                <a:spcPts val="0"/>
              </a:spcAft>
              <a:defRPr/>
            </a:pPr>
            <a:r>
              <a:rPr lang="pl-PL" sz="2400" dirty="0" smtClean="0">
                <a:solidFill>
                  <a:schemeClr val="tx1"/>
                </a:solidFill>
              </a:rPr>
              <a:t>Kształtowanie się wydatków inwestycyjnych zgodnie z podziałem funkcjonalnym – w układzie działowym.</a:t>
            </a:r>
            <a:endParaRPr lang="pl-PL" sz="2400" dirty="0">
              <a:solidFill>
                <a:schemeClr val="tx1"/>
              </a:solidFill>
            </a:endParaRPr>
          </a:p>
        </p:txBody>
      </p:sp>
      <p:graphicFrame>
        <p:nvGraphicFramePr>
          <p:cNvPr id="4" name="Symbol zastępczy zawartości 3"/>
          <p:cNvGraphicFramePr>
            <a:graphicFrameLocks noGrp="1"/>
          </p:cNvGraphicFramePr>
          <p:nvPr>
            <p:ph idx="1"/>
          </p:nvPr>
        </p:nvGraphicFramePr>
        <p:xfrm>
          <a:off x="0" y="836712"/>
          <a:ext cx="9144000" cy="5449808"/>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ytuł 2"/>
          <p:cNvSpPr>
            <a:spLocks noGrp="1"/>
          </p:cNvSpPr>
          <p:nvPr>
            <p:ph type="title"/>
          </p:nvPr>
        </p:nvSpPr>
        <p:spPr>
          <a:xfrm>
            <a:off x="0" y="0"/>
            <a:ext cx="9144000" cy="642918"/>
          </a:xfrm>
        </p:spPr>
        <p:txBody>
          <a:bodyPr/>
          <a:lstStyle/>
          <a:p>
            <a:pPr algn="ctr" fontAlgn="auto">
              <a:spcAft>
                <a:spcPts val="0"/>
              </a:spcAft>
              <a:defRPr/>
            </a:pPr>
            <a:r>
              <a:rPr lang="pl-PL" sz="1600" dirty="0" smtClean="0">
                <a:solidFill>
                  <a:schemeClr val="tx1"/>
                </a:solidFill>
              </a:rPr>
              <a:t>Procentowy udział środków zewnętrznych w finansowaniu inwestycji miejskich w latach 1998-2011w układzie działowym.</a:t>
            </a:r>
            <a:endParaRPr lang="pl-PL" sz="1600" dirty="0">
              <a:solidFill>
                <a:schemeClr val="tx1"/>
              </a:solidFill>
            </a:endParaRPr>
          </a:p>
        </p:txBody>
      </p:sp>
      <p:sp>
        <p:nvSpPr>
          <p:cNvPr id="57347" name="pole tekstowe 4"/>
          <p:cNvSpPr txBox="1">
            <a:spLocks noChangeArrowheads="1"/>
          </p:cNvSpPr>
          <p:nvPr/>
        </p:nvSpPr>
        <p:spPr bwMode="auto">
          <a:xfrm>
            <a:off x="0" y="5357813"/>
            <a:ext cx="9144000"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Lucida Sans Unicode" panose="020B0602030504020204" pitchFamily="34" charset="0"/>
              </a:defRPr>
            </a:lvl1pPr>
            <a:lvl2pPr marL="742950" indent="-285750">
              <a:defRPr>
                <a:solidFill>
                  <a:schemeClr val="tx1"/>
                </a:solidFill>
                <a:latin typeface="Lucida Sans Unicode" panose="020B0602030504020204" pitchFamily="34" charset="0"/>
              </a:defRPr>
            </a:lvl2pPr>
            <a:lvl3pPr marL="1143000" indent="-228600">
              <a:defRPr>
                <a:solidFill>
                  <a:schemeClr val="tx1"/>
                </a:solidFill>
                <a:latin typeface="Lucida Sans Unicode" panose="020B0602030504020204" pitchFamily="34" charset="0"/>
              </a:defRPr>
            </a:lvl3pPr>
            <a:lvl4pPr marL="1600200" indent="-228600">
              <a:defRPr>
                <a:solidFill>
                  <a:schemeClr val="tx1"/>
                </a:solidFill>
                <a:latin typeface="Lucida Sans Unicode" panose="020B0602030504020204" pitchFamily="34" charset="0"/>
              </a:defRPr>
            </a:lvl4pPr>
            <a:lvl5pPr marL="2057400" indent="-228600">
              <a:defRPr>
                <a:solidFill>
                  <a:schemeClr val="tx1"/>
                </a:solidFill>
                <a:latin typeface="Lucida Sans Unicode" panose="020B0602030504020204" pitchFamily="34" charset="0"/>
              </a:defRPr>
            </a:lvl5pPr>
            <a:lvl6pPr marL="2514600" indent="-228600" fontAlgn="base">
              <a:spcBef>
                <a:spcPct val="0"/>
              </a:spcBef>
              <a:spcAft>
                <a:spcPct val="0"/>
              </a:spcAft>
              <a:defRPr>
                <a:solidFill>
                  <a:schemeClr val="tx1"/>
                </a:solidFill>
                <a:latin typeface="Lucida Sans Unicode" panose="020B0602030504020204" pitchFamily="34" charset="0"/>
              </a:defRPr>
            </a:lvl6pPr>
            <a:lvl7pPr marL="2971800" indent="-228600" fontAlgn="base">
              <a:spcBef>
                <a:spcPct val="0"/>
              </a:spcBef>
              <a:spcAft>
                <a:spcPct val="0"/>
              </a:spcAft>
              <a:defRPr>
                <a:solidFill>
                  <a:schemeClr val="tx1"/>
                </a:solidFill>
                <a:latin typeface="Lucida Sans Unicode" panose="020B0602030504020204" pitchFamily="34" charset="0"/>
              </a:defRPr>
            </a:lvl7pPr>
            <a:lvl8pPr marL="3429000" indent="-228600" fontAlgn="base">
              <a:spcBef>
                <a:spcPct val="0"/>
              </a:spcBef>
              <a:spcAft>
                <a:spcPct val="0"/>
              </a:spcAft>
              <a:defRPr>
                <a:solidFill>
                  <a:schemeClr val="tx1"/>
                </a:solidFill>
                <a:latin typeface="Lucida Sans Unicode" panose="020B0602030504020204" pitchFamily="34" charset="0"/>
              </a:defRPr>
            </a:lvl8pPr>
            <a:lvl9pPr marL="3886200" indent="-228600" fontAlgn="base">
              <a:spcBef>
                <a:spcPct val="0"/>
              </a:spcBef>
              <a:spcAft>
                <a:spcPct val="0"/>
              </a:spcAft>
              <a:defRPr>
                <a:solidFill>
                  <a:schemeClr val="tx1"/>
                </a:solidFill>
                <a:latin typeface="Lucida Sans Unicode" panose="020B0602030504020204" pitchFamily="34" charset="0"/>
              </a:defRPr>
            </a:lvl9pPr>
          </a:lstStyle>
          <a:p>
            <a:pPr algn="just"/>
            <a:r>
              <a:rPr lang="pl-PL" altLang="pl-PL" sz="1200" b="1">
                <a:latin typeface="Arial" panose="020B0604020202020204" pitchFamily="34" charset="0"/>
              </a:rPr>
              <a:t>         Środki własne: 154 672 967,79 zł</a:t>
            </a:r>
          </a:p>
          <a:p>
            <a:pPr algn="just"/>
            <a:endParaRPr lang="pl-PL" altLang="pl-PL" sz="1200" b="1">
              <a:latin typeface="Arial" panose="020B0604020202020204" pitchFamily="34" charset="0"/>
            </a:endParaRPr>
          </a:p>
          <a:p>
            <a:pPr algn="just"/>
            <a:r>
              <a:rPr lang="pl-PL" altLang="pl-PL" sz="1200" b="1">
                <a:latin typeface="Arial" panose="020B0604020202020204" pitchFamily="34" charset="0"/>
              </a:rPr>
              <a:t>         Środki zewnętrzne: 48 138 515, 82 zł</a:t>
            </a:r>
          </a:p>
          <a:p>
            <a:pPr algn="just"/>
            <a:endParaRPr lang="pl-PL" altLang="pl-PL" sz="1200">
              <a:latin typeface="Arial" panose="020B0604020202020204" pitchFamily="34" charset="0"/>
            </a:endParaRPr>
          </a:p>
        </p:txBody>
      </p:sp>
      <p:graphicFrame>
        <p:nvGraphicFramePr>
          <p:cNvPr id="6" name="Wykres 5"/>
          <p:cNvGraphicFramePr/>
          <p:nvPr/>
        </p:nvGraphicFramePr>
        <p:xfrm>
          <a:off x="0" y="571480"/>
          <a:ext cx="9144000" cy="4786346"/>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4090466"/>
          </a:xfrm>
        </p:spPr>
        <p:txBody>
          <a:bodyPr>
            <a:normAutofit fontScale="90000"/>
          </a:bodyPr>
          <a:lstStyle/>
          <a:p>
            <a:pPr fontAlgn="auto">
              <a:spcAft>
                <a:spcPts val="0"/>
              </a:spcAft>
              <a:defRPr/>
            </a:pPr>
            <a:r>
              <a:rPr lang="pl-PL" sz="4000" dirty="0" smtClean="0"/>
              <a:t>Inwestycje zrealizowane przez Gminę Miejską Chojnice przy </a:t>
            </a:r>
            <a:r>
              <a:rPr lang="pl-PL" sz="4000" u="sng" dirty="0" smtClean="0"/>
              <a:t>wsparciu finansowym Unii Europejskiej w ramach RPO WP na lata 2007-2013</a:t>
            </a:r>
            <a:br>
              <a:rPr lang="pl-PL" sz="4000" u="sng" dirty="0" smtClean="0"/>
            </a:br>
            <a:r>
              <a:rPr lang="pl-PL" sz="4000" u="sng" dirty="0" smtClean="0"/>
              <a:t>- projekty infrastrukturalne.</a:t>
            </a:r>
            <a:r>
              <a:rPr lang="pl-PL" dirty="0" smtClean="0"/>
              <a:t/>
            </a:r>
            <a:br>
              <a:rPr lang="pl-PL" dirty="0" smtClean="0"/>
            </a:br>
            <a:endParaRPr lang="pl-PL" dirty="0"/>
          </a:p>
        </p:txBody>
      </p:sp>
      <p:pic>
        <p:nvPicPr>
          <p:cNvPr id="58371" name="Obraz 2" descr="LISTOWNIK_BENEFICJENTA-nagl-kolo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5650" y="4076700"/>
            <a:ext cx="7561263" cy="1081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ytuł 2"/>
          <p:cNvSpPr>
            <a:spLocks noGrp="1"/>
          </p:cNvSpPr>
          <p:nvPr>
            <p:ph type="title"/>
          </p:nvPr>
        </p:nvSpPr>
        <p:spPr>
          <a:xfrm>
            <a:off x="0" y="0"/>
            <a:ext cx="9144000" cy="1417638"/>
          </a:xfrm>
        </p:spPr>
        <p:txBody>
          <a:bodyPr/>
          <a:lstStyle/>
          <a:p>
            <a:pPr algn="ctr" fontAlgn="auto">
              <a:spcAft>
                <a:spcPts val="0"/>
              </a:spcAft>
              <a:defRPr/>
            </a:pPr>
            <a:r>
              <a:rPr lang="pl-PL" sz="2000" dirty="0" smtClean="0">
                <a:solidFill>
                  <a:schemeClr val="tx1"/>
                </a:solidFill>
              </a:rPr>
              <a:t>Struktura </a:t>
            </a:r>
            <a:r>
              <a:rPr lang="pl-PL" sz="2000" u="sng" dirty="0" smtClean="0">
                <a:solidFill>
                  <a:schemeClr val="tx1"/>
                </a:solidFill>
              </a:rPr>
              <a:t>wydatków majątkowych </a:t>
            </a:r>
            <a:r>
              <a:rPr lang="pl-PL" sz="2000" dirty="0" smtClean="0">
                <a:solidFill>
                  <a:schemeClr val="tx1"/>
                </a:solidFill>
              </a:rPr>
              <a:t>Gminy Miejskiej Chojnice w latach 1998-2011.</a:t>
            </a:r>
            <a:r>
              <a:rPr lang="pl-PL" dirty="0" smtClean="0"/>
              <a:t/>
            </a:r>
            <a:br>
              <a:rPr lang="pl-PL" dirty="0" smtClean="0"/>
            </a:br>
            <a:endParaRPr lang="pl-PL" dirty="0"/>
          </a:p>
        </p:txBody>
      </p:sp>
      <p:graphicFrame>
        <p:nvGraphicFramePr>
          <p:cNvPr id="6" name="Tabela 5"/>
          <p:cNvGraphicFramePr>
            <a:graphicFrameLocks noGrp="1"/>
          </p:cNvGraphicFramePr>
          <p:nvPr/>
        </p:nvGraphicFramePr>
        <p:xfrm>
          <a:off x="684213" y="785813"/>
          <a:ext cx="7959725" cy="5430837"/>
        </p:xfrm>
        <a:graphic>
          <a:graphicData uri="http://schemas.openxmlformats.org/drawingml/2006/table">
            <a:tbl>
              <a:tblPr/>
              <a:tblGrid>
                <a:gridCol w="1594379"/>
                <a:gridCol w="1793700"/>
                <a:gridCol w="1785799"/>
                <a:gridCol w="1406485"/>
                <a:gridCol w="1379362"/>
              </a:tblGrid>
              <a:tr h="436540">
                <a:tc>
                  <a:txBody>
                    <a:bodyPr/>
                    <a:lstStyle/>
                    <a:p>
                      <a:pPr algn="ctr" fontAlgn="b"/>
                      <a:r>
                        <a:rPr lang="pl-PL" sz="1400" b="0" i="0" u="none" strike="noStrike" dirty="0">
                          <a:latin typeface="Arial"/>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t"/>
                      <a:r>
                        <a:rPr lang="pl-PL" sz="1400" b="1" i="0" u="none" strike="noStrike" dirty="0">
                          <a:solidFill>
                            <a:srgbClr val="000000"/>
                          </a:solidFill>
                          <a:latin typeface="Czcionka tekstu podstawowego"/>
                        </a:rPr>
                        <a:t>wydatki majątkowe</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t"/>
                      <a:r>
                        <a:rPr lang="pl-PL" sz="1400" b="1" i="0" u="none" strike="noStrike">
                          <a:solidFill>
                            <a:srgbClr val="000000"/>
                          </a:solidFill>
                          <a:latin typeface="Czcionka tekstu podstawowego"/>
                        </a:rPr>
                        <a:t>inwestycje własne</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t"/>
                      <a:r>
                        <a:rPr lang="pl-PL" sz="1400" b="1" i="0" u="none" strike="noStrike">
                          <a:solidFill>
                            <a:srgbClr val="000000"/>
                          </a:solidFill>
                          <a:latin typeface="Czcionka tekstu podstawowego"/>
                        </a:rPr>
                        <a:t>inwestycje obce</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t"/>
                      <a:r>
                        <a:rPr lang="pl-PL" sz="1400" b="1" i="0" u="none" strike="noStrike">
                          <a:solidFill>
                            <a:srgbClr val="000000"/>
                          </a:solidFill>
                          <a:latin typeface="Czcionka tekstu podstawowego"/>
                        </a:rPr>
                        <a:t>aporty</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r>
              <a:tr h="336316">
                <a:tc>
                  <a:txBody>
                    <a:bodyPr/>
                    <a:lstStyle/>
                    <a:p>
                      <a:pPr algn="ctr" fontAlgn="b"/>
                      <a:r>
                        <a:rPr lang="pl-PL" sz="1400" b="1" i="0" u="none" strike="noStrike">
                          <a:solidFill>
                            <a:srgbClr val="000000"/>
                          </a:solidFill>
                          <a:latin typeface="Czcionka tekstu podstawowego"/>
                        </a:rPr>
                        <a:t>1998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b"/>
                      <a:r>
                        <a:rPr lang="pl-PL" sz="1400" b="1" i="0" u="none" strike="noStrike" dirty="0">
                          <a:solidFill>
                            <a:srgbClr val="000000"/>
                          </a:solidFill>
                          <a:latin typeface="Czcionka tekstu podstawowego"/>
                        </a:rPr>
                        <a:t>5 734 700,00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b"/>
                      <a:r>
                        <a:rPr lang="pl-PL" sz="1400" b="0" i="0" u="none" strike="noStrike">
                          <a:latin typeface="Arial"/>
                        </a:rPr>
                        <a:t>4 811 900,00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b"/>
                      <a:r>
                        <a:rPr lang="pl-PL" sz="1400" b="0" i="0" u="none" strike="noStrike">
                          <a:latin typeface="Arial"/>
                        </a:rPr>
                        <a:t>27 500,00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b"/>
                      <a:r>
                        <a:rPr lang="pl-PL" sz="1400" b="0" i="0" u="none" strike="noStrike">
                          <a:latin typeface="Arial"/>
                        </a:rPr>
                        <a:t>895 300,00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r>
              <a:tr h="336316">
                <a:tc>
                  <a:txBody>
                    <a:bodyPr/>
                    <a:lstStyle/>
                    <a:p>
                      <a:pPr algn="ctr" fontAlgn="b"/>
                      <a:r>
                        <a:rPr lang="pl-PL" sz="1400" b="1" i="0" u="none" strike="noStrike">
                          <a:solidFill>
                            <a:srgbClr val="000000"/>
                          </a:solidFill>
                          <a:latin typeface="Czcionka tekstu podstawowego"/>
                        </a:rPr>
                        <a:t>1999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b"/>
                      <a:r>
                        <a:rPr lang="pl-PL" sz="1400" b="1" i="0" u="none" strike="noStrike" dirty="0">
                          <a:solidFill>
                            <a:srgbClr val="000000"/>
                          </a:solidFill>
                          <a:latin typeface="Czcionka tekstu podstawowego"/>
                        </a:rPr>
                        <a:t>6 454 992,00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b"/>
                      <a:r>
                        <a:rPr lang="pl-PL" sz="1400" b="0" i="0" u="none" strike="noStrike">
                          <a:latin typeface="Arial"/>
                        </a:rPr>
                        <a:t>5 942 192,00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b"/>
                      <a:r>
                        <a:rPr lang="pl-PL" sz="1400" b="0" i="0" u="none" strike="noStrike">
                          <a:latin typeface="Arial"/>
                        </a:rPr>
                        <a:t>19 800,00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b"/>
                      <a:r>
                        <a:rPr lang="pl-PL" sz="1400" b="0" i="0" u="none" strike="noStrike">
                          <a:latin typeface="Arial"/>
                        </a:rPr>
                        <a:t>493 000,00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r>
              <a:tr h="336316">
                <a:tc>
                  <a:txBody>
                    <a:bodyPr/>
                    <a:lstStyle/>
                    <a:p>
                      <a:pPr algn="ctr" fontAlgn="b"/>
                      <a:r>
                        <a:rPr lang="pl-PL" sz="1400" b="1" i="0" u="none" strike="noStrike">
                          <a:solidFill>
                            <a:srgbClr val="000000"/>
                          </a:solidFill>
                          <a:latin typeface="Czcionka tekstu podstawowego"/>
                        </a:rPr>
                        <a:t>2000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b"/>
                      <a:r>
                        <a:rPr lang="pl-PL" sz="1400" b="1" i="0" u="none" strike="noStrike" dirty="0">
                          <a:solidFill>
                            <a:srgbClr val="000000"/>
                          </a:solidFill>
                          <a:latin typeface="Czcionka tekstu podstawowego"/>
                        </a:rPr>
                        <a:t>17 713 692,00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b"/>
                      <a:r>
                        <a:rPr lang="pl-PL" sz="1400" b="0" i="0" u="none" strike="noStrike" dirty="0">
                          <a:latin typeface="Arial"/>
                        </a:rPr>
                        <a:t>15 </a:t>
                      </a:r>
                      <a:r>
                        <a:rPr lang="pl-PL" sz="1400" b="0" i="0" u="none" strike="noStrike" dirty="0" smtClean="0">
                          <a:latin typeface="Arial"/>
                        </a:rPr>
                        <a:t>779 </a:t>
                      </a:r>
                      <a:r>
                        <a:rPr lang="pl-PL" sz="1400" b="0" i="0" u="none" strike="noStrike" dirty="0">
                          <a:latin typeface="Arial"/>
                        </a:rPr>
                        <a:t>985,00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b"/>
                      <a:r>
                        <a:rPr lang="pl-PL" sz="1400" b="0" i="0" u="none" strike="noStrike">
                          <a:latin typeface="Arial"/>
                        </a:rPr>
                        <a:t>553 707,00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b"/>
                      <a:r>
                        <a:rPr lang="pl-PL" sz="1400" b="0" i="0" u="none" strike="noStrike">
                          <a:latin typeface="Arial"/>
                        </a:rPr>
                        <a:t>1 380 000,00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r>
              <a:tr h="336316">
                <a:tc>
                  <a:txBody>
                    <a:bodyPr/>
                    <a:lstStyle/>
                    <a:p>
                      <a:pPr algn="ctr" fontAlgn="b"/>
                      <a:r>
                        <a:rPr lang="pl-PL" sz="1400" b="1" i="0" u="none" strike="noStrike">
                          <a:solidFill>
                            <a:srgbClr val="000000"/>
                          </a:solidFill>
                          <a:latin typeface="Czcionka tekstu podstawowego"/>
                        </a:rPr>
                        <a:t>2001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b"/>
                      <a:r>
                        <a:rPr lang="pl-PL" sz="1400" b="1" i="0" u="none" strike="noStrike" dirty="0">
                          <a:solidFill>
                            <a:srgbClr val="000000"/>
                          </a:solidFill>
                          <a:latin typeface="Czcionka tekstu podstawowego"/>
                        </a:rPr>
                        <a:t>14 459 015,00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b"/>
                      <a:r>
                        <a:rPr lang="pl-PL" sz="1400" b="0" i="0" u="none" strike="noStrike" dirty="0">
                          <a:latin typeface="Arial"/>
                        </a:rPr>
                        <a:t>12 971 599,00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b"/>
                      <a:r>
                        <a:rPr lang="pl-PL" sz="1400" b="0" i="0" u="none" strike="noStrike">
                          <a:latin typeface="Arial"/>
                        </a:rPr>
                        <a:t>908 416,00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b"/>
                      <a:r>
                        <a:rPr lang="pl-PL" sz="1400" b="0" i="0" u="none" strike="noStrike">
                          <a:latin typeface="Arial"/>
                        </a:rPr>
                        <a:t>579 000,00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r>
              <a:tr h="336316">
                <a:tc>
                  <a:txBody>
                    <a:bodyPr/>
                    <a:lstStyle/>
                    <a:p>
                      <a:pPr algn="ctr" fontAlgn="b"/>
                      <a:r>
                        <a:rPr lang="pl-PL" sz="1400" b="1" i="0" u="none" strike="noStrike">
                          <a:solidFill>
                            <a:srgbClr val="000000"/>
                          </a:solidFill>
                          <a:latin typeface="Czcionka tekstu podstawowego"/>
                        </a:rPr>
                        <a:t>2002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b"/>
                      <a:r>
                        <a:rPr lang="pl-PL" sz="1400" b="1" i="0" u="none" strike="noStrike" dirty="0">
                          <a:solidFill>
                            <a:srgbClr val="000000"/>
                          </a:solidFill>
                          <a:latin typeface="Czcionka tekstu podstawowego"/>
                        </a:rPr>
                        <a:t>9 447 007,00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b"/>
                      <a:r>
                        <a:rPr lang="pl-PL" sz="1400" b="0" i="0" u="none" strike="noStrike" dirty="0">
                          <a:latin typeface="Arial"/>
                        </a:rPr>
                        <a:t>7 537 015,00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b"/>
                      <a:r>
                        <a:rPr lang="pl-PL" sz="1400" b="0" i="0" u="none" strike="noStrike">
                          <a:latin typeface="Arial"/>
                        </a:rPr>
                        <a:t>1 520 298,00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b"/>
                      <a:r>
                        <a:rPr lang="pl-PL" sz="1400" b="0" i="0" u="none" strike="noStrike">
                          <a:latin typeface="Arial"/>
                        </a:rPr>
                        <a:t>389 694,00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r>
              <a:tr h="336316">
                <a:tc>
                  <a:txBody>
                    <a:bodyPr/>
                    <a:lstStyle/>
                    <a:p>
                      <a:pPr algn="ctr" fontAlgn="b"/>
                      <a:r>
                        <a:rPr lang="pl-PL" sz="1400" b="1" i="0" u="none" strike="noStrike">
                          <a:solidFill>
                            <a:srgbClr val="000000"/>
                          </a:solidFill>
                          <a:latin typeface="Czcionka tekstu podstawowego"/>
                        </a:rPr>
                        <a:t>2003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b"/>
                      <a:r>
                        <a:rPr lang="pl-PL" sz="1400" b="1" i="0" u="none" strike="noStrike">
                          <a:solidFill>
                            <a:srgbClr val="000000"/>
                          </a:solidFill>
                          <a:latin typeface="Czcionka tekstu podstawowego"/>
                        </a:rPr>
                        <a:t>2 068 539,00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b"/>
                      <a:r>
                        <a:rPr lang="pl-PL" sz="1400" b="0" i="0" u="none" strike="noStrike" dirty="0">
                          <a:latin typeface="Arial"/>
                        </a:rPr>
                        <a:t>1 334 938,00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b"/>
                      <a:r>
                        <a:rPr lang="pl-PL" sz="1400" b="0" i="0" u="none" strike="noStrike">
                          <a:latin typeface="Arial"/>
                        </a:rPr>
                        <a:t>100 101,00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b"/>
                      <a:r>
                        <a:rPr lang="pl-PL" sz="1400" b="0" i="0" u="none" strike="noStrike">
                          <a:latin typeface="Arial"/>
                        </a:rPr>
                        <a:t>633 500,00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r>
              <a:tr h="336316">
                <a:tc>
                  <a:txBody>
                    <a:bodyPr/>
                    <a:lstStyle/>
                    <a:p>
                      <a:pPr algn="ctr" fontAlgn="b"/>
                      <a:r>
                        <a:rPr lang="pl-PL" sz="1400" b="1" i="0" u="none" strike="noStrike">
                          <a:solidFill>
                            <a:srgbClr val="000000"/>
                          </a:solidFill>
                          <a:latin typeface="Czcionka tekstu podstawowego"/>
                        </a:rPr>
                        <a:t>2004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b"/>
                      <a:r>
                        <a:rPr lang="pl-PL" sz="1400" b="1" i="0" u="none" strike="noStrike">
                          <a:solidFill>
                            <a:srgbClr val="000000"/>
                          </a:solidFill>
                          <a:latin typeface="Czcionka tekstu podstawowego"/>
                        </a:rPr>
                        <a:t>11 785 039,00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b"/>
                      <a:r>
                        <a:rPr lang="pl-PL" sz="1400" b="0" i="0" u="none" strike="noStrike" dirty="0">
                          <a:latin typeface="Arial"/>
                        </a:rPr>
                        <a:t>8 984 650,00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b"/>
                      <a:r>
                        <a:rPr lang="pl-PL" sz="1400" b="0" i="0" u="none" strike="noStrike" dirty="0">
                          <a:latin typeface="Arial"/>
                        </a:rPr>
                        <a:t>2 646 889,00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b"/>
                      <a:r>
                        <a:rPr lang="pl-PL" sz="1400" b="0" i="0" u="none" strike="noStrike">
                          <a:latin typeface="Arial"/>
                        </a:rPr>
                        <a:t>153 500,00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r>
              <a:tr h="336316">
                <a:tc>
                  <a:txBody>
                    <a:bodyPr/>
                    <a:lstStyle/>
                    <a:p>
                      <a:pPr algn="ctr" fontAlgn="b"/>
                      <a:r>
                        <a:rPr lang="pl-PL" sz="1400" b="1" i="0" u="none" strike="noStrike">
                          <a:solidFill>
                            <a:srgbClr val="000000"/>
                          </a:solidFill>
                          <a:latin typeface="Czcionka tekstu podstawowego"/>
                        </a:rPr>
                        <a:t>2005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b"/>
                      <a:r>
                        <a:rPr lang="pl-PL" sz="1400" b="1" i="0" u="none" strike="noStrike">
                          <a:solidFill>
                            <a:srgbClr val="000000"/>
                          </a:solidFill>
                          <a:latin typeface="Czcionka tekstu podstawowego"/>
                        </a:rPr>
                        <a:t>8 888 010,00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b"/>
                      <a:r>
                        <a:rPr lang="pl-PL" sz="1400" b="0" i="0" u="none" strike="noStrike">
                          <a:latin typeface="Arial"/>
                        </a:rPr>
                        <a:t>7 413 010,00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b"/>
                      <a:r>
                        <a:rPr lang="pl-PL" sz="1400" b="0" i="0" u="none" strike="noStrike" dirty="0">
                          <a:latin typeface="Arial"/>
                        </a:rPr>
                        <a:t>1 000 000,00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b"/>
                      <a:r>
                        <a:rPr lang="pl-PL" sz="1400" b="0" i="0" u="none" strike="noStrike">
                          <a:latin typeface="Arial"/>
                        </a:rPr>
                        <a:t>475 000,00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r>
              <a:tr h="336316">
                <a:tc>
                  <a:txBody>
                    <a:bodyPr/>
                    <a:lstStyle/>
                    <a:p>
                      <a:pPr algn="ctr" fontAlgn="b"/>
                      <a:r>
                        <a:rPr lang="pl-PL" sz="1400" b="1" i="0" u="none" strike="noStrike">
                          <a:solidFill>
                            <a:srgbClr val="000000"/>
                          </a:solidFill>
                          <a:latin typeface="Czcionka tekstu podstawowego"/>
                        </a:rPr>
                        <a:t>2006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b"/>
                      <a:r>
                        <a:rPr lang="pl-PL" sz="1400" b="1" i="0" u="none" strike="noStrike" dirty="0">
                          <a:solidFill>
                            <a:srgbClr val="000000"/>
                          </a:solidFill>
                          <a:latin typeface="Czcionka tekstu podstawowego"/>
                        </a:rPr>
                        <a:t>38 056 666,00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b"/>
                      <a:r>
                        <a:rPr lang="pl-PL" sz="1400" b="0" i="0" u="none" strike="noStrike">
                          <a:latin typeface="Arial"/>
                        </a:rPr>
                        <a:t>35 568 166,00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b"/>
                      <a:r>
                        <a:rPr lang="pl-PL" sz="1400" b="0" i="0" u="none" strike="noStrike" dirty="0">
                          <a:latin typeface="Arial"/>
                        </a:rPr>
                        <a:t>1 288 500,00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b"/>
                      <a:r>
                        <a:rPr lang="pl-PL" sz="1400" b="0" i="0" u="none" strike="noStrike">
                          <a:latin typeface="Arial"/>
                        </a:rPr>
                        <a:t>1 200 000,00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r>
              <a:tr h="336316">
                <a:tc>
                  <a:txBody>
                    <a:bodyPr/>
                    <a:lstStyle/>
                    <a:p>
                      <a:pPr algn="ctr" fontAlgn="b"/>
                      <a:r>
                        <a:rPr lang="pl-PL" sz="1400" b="1" i="0" u="none" strike="noStrike">
                          <a:solidFill>
                            <a:srgbClr val="000000"/>
                          </a:solidFill>
                          <a:latin typeface="Czcionka tekstu podstawowego"/>
                        </a:rPr>
                        <a:t>2007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b"/>
                      <a:r>
                        <a:rPr lang="pl-PL" sz="1400" b="1" i="0" u="none" strike="noStrike" dirty="0">
                          <a:solidFill>
                            <a:srgbClr val="000000"/>
                          </a:solidFill>
                          <a:latin typeface="Czcionka tekstu podstawowego"/>
                        </a:rPr>
                        <a:t>17 911 439,00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b"/>
                      <a:r>
                        <a:rPr lang="pl-PL" sz="1400" b="0" i="0" u="none" strike="noStrike">
                          <a:latin typeface="Arial"/>
                        </a:rPr>
                        <a:t>15 893 366,00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b"/>
                      <a:r>
                        <a:rPr lang="pl-PL" sz="1400" b="0" i="0" u="none" strike="noStrike" dirty="0">
                          <a:latin typeface="Arial"/>
                        </a:rPr>
                        <a:t>68 073,00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b"/>
                      <a:r>
                        <a:rPr lang="pl-PL" sz="1400" b="0" i="0" u="none" strike="noStrike" dirty="0">
                          <a:latin typeface="Arial"/>
                        </a:rPr>
                        <a:t>1 950 000,00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r>
              <a:tr h="336316">
                <a:tc>
                  <a:txBody>
                    <a:bodyPr/>
                    <a:lstStyle/>
                    <a:p>
                      <a:pPr algn="ctr" fontAlgn="b"/>
                      <a:r>
                        <a:rPr lang="pl-PL" sz="1400" b="1" i="0" u="none" strike="noStrike">
                          <a:solidFill>
                            <a:srgbClr val="000000"/>
                          </a:solidFill>
                          <a:latin typeface="Czcionka tekstu podstawowego"/>
                        </a:rPr>
                        <a:t>2008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b"/>
                      <a:r>
                        <a:rPr lang="pl-PL" sz="1400" b="1" i="0" u="none" strike="noStrike" dirty="0">
                          <a:solidFill>
                            <a:srgbClr val="000000"/>
                          </a:solidFill>
                          <a:latin typeface="Czcionka tekstu podstawowego"/>
                        </a:rPr>
                        <a:t>13 607 971,00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b"/>
                      <a:r>
                        <a:rPr lang="pl-PL" sz="1400" b="0" i="0" u="none" strike="noStrike">
                          <a:latin typeface="Arial"/>
                        </a:rPr>
                        <a:t>11 886 609,00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b"/>
                      <a:r>
                        <a:rPr lang="pl-PL" sz="1400" b="0" i="0" u="none" strike="noStrike" dirty="0">
                          <a:latin typeface="Arial"/>
                        </a:rPr>
                        <a:t>213 162,00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b"/>
                      <a:r>
                        <a:rPr lang="pl-PL" sz="1400" b="0" i="0" u="none" strike="noStrike" dirty="0">
                          <a:latin typeface="Arial"/>
                        </a:rPr>
                        <a:t>1 508 200,00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r>
              <a:tr h="336316">
                <a:tc>
                  <a:txBody>
                    <a:bodyPr/>
                    <a:lstStyle/>
                    <a:p>
                      <a:pPr algn="ctr" fontAlgn="b"/>
                      <a:r>
                        <a:rPr lang="pl-PL" sz="1400" b="1" i="0" u="none" strike="noStrike">
                          <a:solidFill>
                            <a:srgbClr val="000000"/>
                          </a:solidFill>
                          <a:latin typeface="Czcionka tekstu podstawowego"/>
                        </a:rPr>
                        <a:t>2009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b"/>
                      <a:r>
                        <a:rPr lang="pl-PL" sz="1400" b="1" i="0" u="none" strike="noStrike" dirty="0">
                          <a:solidFill>
                            <a:srgbClr val="000000"/>
                          </a:solidFill>
                          <a:latin typeface="Czcionka tekstu podstawowego"/>
                        </a:rPr>
                        <a:t>29 630 195,00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b"/>
                      <a:r>
                        <a:rPr lang="pl-PL" sz="1400" b="0" i="0" u="none" strike="noStrike">
                          <a:latin typeface="Arial"/>
                        </a:rPr>
                        <a:t>28 015 695,00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b"/>
                      <a:r>
                        <a:rPr lang="pl-PL" sz="1400" b="0" i="0" u="none" strike="noStrike">
                          <a:latin typeface="Arial"/>
                        </a:rPr>
                        <a:t>490 000,00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b"/>
                      <a:r>
                        <a:rPr lang="pl-PL" sz="1400" b="0" i="0" u="none" strike="noStrike" dirty="0">
                          <a:latin typeface="Arial"/>
                        </a:rPr>
                        <a:t>1 124 500,00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r>
              <a:tr h="336316">
                <a:tc>
                  <a:txBody>
                    <a:bodyPr/>
                    <a:lstStyle/>
                    <a:p>
                      <a:pPr algn="ctr" fontAlgn="b"/>
                      <a:r>
                        <a:rPr lang="pl-PL" sz="1400" b="1" i="0" u="none" strike="noStrike">
                          <a:solidFill>
                            <a:srgbClr val="000000"/>
                          </a:solidFill>
                          <a:latin typeface="Czcionka tekstu podstawowego"/>
                        </a:rPr>
                        <a:t>2010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b"/>
                      <a:r>
                        <a:rPr lang="pl-PL" sz="1400" b="1" i="0" u="none" strike="noStrike" dirty="0">
                          <a:solidFill>
                            <a:srgbClr val="000000"/>
                          </a:solidFill>
                          <a:latin typeface="Czcionka tekstu podstawowego"/>
                        </a:rPr>
                        <a:t>31 356 191,54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b"/>
                      <a:r>
                        <a:rPr lang="pl-PL" sz="1400" b="0" i="0" u="none" strike="noStrike">
                          <a:latin typeface="Arial"/>
                        </a:rPr>
                        <a:t>29 474 643,54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b"/>
                      <a:r>
                        <a:rPr lang="pl-PL" sz="1400" b="0" i="0" u="none" strike="noStrike">
                          <a:latin typeface="Arial"/>
                        </a:rPr>
                        <a:t>715 748,00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b"/>
                      <a:r>
                        <a:rPr lang="pl-PL" sz="1400" b="0" i="0" u="none" strike="noStrike" dirty="0">
                          <a:latin typeface="Arial"/>
                        </a:rPr>
                        <a:t>1 165 800,00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r>
              <a:tr h="336316">
                <a:tc>
                  <a:txBody>
                    <a:bodyPr/>
                    <a:lstStyle/>
                    <a:p>
                      <a:pPr algn="ctr" fontAlgn="b"/>
                      <a:r>
                        <a:rPr lang="pl-PL" sz="1400" b="1" i="0" u="none" strike="noStrike">
                          <a:solidFill>
                            <a:srgbClr val="000000"/>
                          </a:solidFill>
                          <a:latin typeface="Czcionka tekstu podstawowego"/>
                        </a:rPr>
                        <a:t>2011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b"/>
                      <a:r>
                        <a:rPr lang="pl-PL" sz="1400" b="1" i="0" u="none" strike="noStrike" dirty="0">
                          <a:solidFill>
                            <a:srgbClr val="000000"/>
                          </a:solidFill>
                          <a:latin typeface="Czcionka tekstu podstawowego"/>
                        </a:rPr>
                        <a:t>20 181 310,60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b"/>
                      <a:r>
                        <a:rPr lang="pl-PL" sz="1400" b="0" i="0" u="none" strike="noStrike">
                          <a:latin typeface="Arial"/>
                        </a:rPr>
                        <a:t>17 197 715,07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b"/>
                      <a:r>
                        <a:rPr lang="pl-PL" sz="1400" b="0" i="0" u="none" strike="noStrike">
                          <a:latin typeface="Arial"/>
                        </a:rPr>
                        <a:t>2 017 795,53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b"/>
                      <a:r>
                        <a:rPr lang="pl-PL" sz="1400" b="0" i="0" u="none" strike="noStrike" dirty="0">
                          <a:latin typeface="Arial"/>
                        </a:rPr>
                        <a:t>965 800,00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r>
              <a:tr h="285869">
                <a:tc>
                  <a:txBody>
                    <a:bodyPr/>
                    <a:lstStyle/>
                    <a:p>
                      <a:pPr algn="ctr" fontAlgn="b"/>
                      <a:r>
                        <a:rPr lang="pl-PL" sz="1400" b="1" i="0" u="none" strike="noStrike">
                          <a:latin typeface="Arial"/>
                        </a:rPr>
                        <a:t>razem:</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b"/>
                      <a:r>
                        <a:rPr lang="pl-PL" sz="1400" b="1" i="0" u="none" strike="noStrike" dirty="0">
                          <a:latin typeface="Arial"/>
                        </a:rPr>
                        <a:t>227 294 767,14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b"/>
                      <a:r>
                        <a:rPr lang="pl-PL" sz="1400" b="1" i="0" u="none" strike="noStrike" dirty="0">
                          <a:latin typeface="Arial"/>
                        </a:rPr>
                        <a:t>202 </a:t>
                      </a:r>
                      <a:r>
                        <a:rPr lang="pl-PL" sz="1400" b="1" i="0" u="none" strike="noStrike" dirty="0" smtClean="0">
                          <a:latin typeface="Arial"/>
                        </a:rPr>
                        <a:t>811 </a:t>
                      </a:r>
                      <a:r>
                        <a:rPr lang="pl-PL" sz="1400" b="1" i="0" u="none" strike="noStrike" dirty="0">
                          <a:latin typeface="Arial"/>
                        </a:rPr>
                        <a:t>483,61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b"/>
                      <a:r>
                        <a:rPr lang="pl-PL" sz="1400" b="1" i="0" u="none" strike="noStrike" dirty="0">
                          <a:latin typeface="Arial"/>
                        </a:rPr>
                        <a:t>11 569 989,53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b"/>
                      <a:r>
                        <a:rPr lang="pl-PL" sz="1400" b="1" i="0" u="none" strike="noStrike" dirty="0">
                          <a:latin typeface="Arial"/>
                        </a:rPr>
                        <a:t>12 913 294,00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r>
            </a:tbl>
          </a:graphicData>
        </a:graphic>
      </p:graphicFrame>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ela 3"/>
          <p:cNvGraphicFramePr>
            <a:graphicFrameLocks noGrp="1"/>
          </p:cNvGraphicFramePr>
          <p:nvPr/>
        </p:nvGraphicFramePr>
        <p:xfrm>
          <a:off x="0" y="0"/>
          <a:ext cx="9144000" cy="6858000"/>
        </p:xfrm>
        <a:graphic>
          <a:graphicData uri="http://schemas.openxmlformats.org/drawingml/2006/table">
            <a:tbl>
              <a:tblPr/>
              <a:tblGrid>
                <a:gridCol w="322263"/>
                <a:gridCol w="1938337"/>
                <a:gridCol w="785813"/>
                <a:gridCol w="935037"/>
                <a:gridCol w="982663"/>
                <a:gridCol w="2917825"/>
                <a:gridCol w="1262062"/>
              </a:tblGrid>
              <a:tr h="438150">
                <a:tc>
                  <a:txBody>
                    <a:bodyPr/>
                    <a:lstStyle>
                      <a:lvl1pPr>
                        <a:spcBef>
                          <a:spcPts val="400"/>
                        </a:spcBef>
                        <a:buClr>
                          <a:schemeClr val="accent1"/>
                        </a:buClr>
                        <a:buSzPct val="68000"/>
                        <a:buFont typeface="Wingdings 3" panose="05040102010807070707" pitchFamily="18" charset="2"/>
                        <a:defRPr sz="23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defRPr sz="21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defRPr sz="19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defRPr sz="17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defRPr sz="1600">
                          <a:solidFill>
                            <a:schemeClr val="tx1"/>
                          </a:solidFill>
                          <a:latin typeface="Lucida Sans Unicode" panose="020B0602030504020204" pitchFamily="34" charset="0"/>
                        </a:defRPr>
                      </a:lvl5pPr>
                      <a:lvl6pPr marL="2514600" indent="-228600"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6pPr>
                      <a:lvl7pPr marL="2971800" indent="-228600"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7pPr>
                      <a:lvl8pPr marL="3429000" indent="-228600"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8pPr>
                      <a:lvl9pPr marL="3886200" indent="-228600"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9pPr>
                    </a:lstStyle>
                    <a:p>
                      <a:pPr marL="0" marR="0" lvl="0" indent="0" algn="just" defTabSz="914400" rtl="0" eaLnBrk="1" fontAlgn="base" latinLnBrk="0" hangingPunct="1">
                        <a:lnSpc>
                          <a:spcPct val="115000"/>
                        </a:lnSpc>
                        <a:spcBef>
                          <a:spcPct val="0"/>
                        </a:spcBef>
                        <a:spcAft>
                          <a:spcPct val="0"/>
                        </a:spcAft>
                        <a:buClrTx/>
                        <a:buSzTx/>
                        <a:buFontTx/>
                        <a:buNone/>
                        <a:tabLst/>
                      </a:pPr>
                      <a:r>
                        <a:rPr kumimoji="0" lang="pl-PL" altLang="pl-PL" sz="1100" b="1" i="0" u="none" strike="noStrike" cap="none" normalizeH="0" baseline="0" smtClean="0">
                          <a:ln>
                            <a:noFill/>
                          </a:ln>
                          <a:solidFill>
                            <a:srgbClr val="1FAECD"/>
                          </a:solidFill>
                          <a:effectLst/>
                          <a:latin typeface="Times New Roman" panose="02020603050405020304" pitchFamily="18" charset="0"/>
                          <a:ea typeface="Calibri" panose="020F0502020204030204" pitchFamily="34" charset="0"/>
                          <a:cs typeface="Times New Roman" panose="02020603050405020304" pitchFamily="18" charset="0"/>
                        </a:rPr>
                        <a:t>Lp.</a:t>
                      </a:r>
                      <a:endParaRPr kumimoji="0" lang="pl-PL" altLang="pl-PL" sz="1100" b="0" i="0" u="none" strike="noStrike" cap="none" normalizeH="0" baseline="0" smtClean="0">
                        <a:ln>
                          <a:noFill/>
                        </a:ln>
                        <a:solidFill>
                          <a:srgbClr val="1FAECD"/>
                        </a:solidFill>
                        <a:effectLst/>
                        <a:latin typeface="Calibri" panose="020F0502020204030204" pitchFamily="34" charset="0"/>
                        <a:ea typeface="Calibri" panose="020F0502020204030204" pitchFamily="34" charset="0"/>
                        <a:cs typeface="Times New Roman" panose="02020603050405020304" pitchFamily="18" charset="0"/>
                      </a:endParaRPr>
                    </a:p>
                  </a:txBody>
                  <a:tcPr marL="37863" marR="37863"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ts val="400"/>
                        </a:spcBef>
                        <a:buClr>
                          <a:schemeClr val="accent1"/>
                        </a:buClr>
                        <a:buSzPct val="68000"/>
                        <a:buFont typeface="Wingdings 3" panose="05040102010807070707" pitchFamily="18" charset="2"/>
                        <a:defRPr sz="23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defRPr sz="21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defRPr sz="19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defRPr sz="17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defRPr sz="1600">
                          <a:solidFill>
                            <a:schemeClr val="tx1"/>
                          </a:solidFill>
                          <a:latin typeface="Lucida Sans Unicode" panose="020B0602030504020204" pitchFamily="34" charset="0"/>
                        </a:defRPr>
                      </a:lvl5pPr>
                      <a:lvl6pPr marL="2514600" indent="-228600"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6pPr>
                      <a:lvl7pPr marL="2971800" indent="-228600"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7pPr>
                      <a:lvl8pPr marL="3429000" indent="-228600"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8pPr>
                      <a:lvl9pPr marL="3886200" indent="-228600"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pl-PL" altLang="pl-PL" sz="1100" b="1" i="0" u="none" strike="noStrike" cap="none" normalizeH="0" baseline="0" smtClean="0">
                          <a:ln>
                            <a:noFill/>
                          </a:ln>
                          <a:solidFill>
                            <a:srgbClr val="1FAECD"/>
                          </a:solidFill>
                          <a:effectLst/>
                          <a:latin typeface="Times New Roman" panose="02020603050405020304" pitchFamily="18" charset="0"/>
                          <a:ea typeface="Calibri" panose="020F0502020204030204" pitchFamily="34" charset="0"/>
                          <a:cs typeface="Times New Roman" panose="02020603050405020304" pitchFamily="18" charset="0"/>
                        </a:rPr>
                        <a:t>Nazwa projektu</a:t>
                      </a:r>
                      <a:endParaRPr kumimoji="0" lang="pl-PL" altLang="pl-PL" sz="1100" b="0" i="0" u="none" strike="noStrike" cap="none" normalizeH="0" baseline="0" smtClean="0">
                        <a:ln>
                          <a:noFill/>
                        </a:ln>
                        <a:solidFill>
                          <a:srgbClr val="1FAECD"/>
                        </a:solidFill>
                        <a:effectLst/>
                        <a:latin typeface="Calibri" panose="020F0502020204030204" pitchFamily="34" charset="0"/>
                        <a:ea typeface="Calibri" panose="020F0502020204030204" pitchFamily="34" charset="0"/>
                        <a:cs typeface="Times New Roman" panose="02020603050405020304" pitchFamily="18" charset="0"/>
                      </a:endParaRPr>
                    </a:p>
                  </a:txBody>
                  <a:tcPr marL="37863" marR="37863"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ts val="400"/>
                        </a:spcBef>
                        <a:buClr>
                          <a:schemeClr val="accent1"/>
                        </a:buClr>
                        <a:buSzPct val="68000"/>
                        <a:buFont typeface="Wingdings 3" panose="05040102010807070707" pitchFamily="18" charset="2"/>
                        <a:defRPr sz="23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defRPr sz="21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defRPr sz="19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defRPr sz="17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defRPr sz="1600">
                          <a:solidFill>
                            <a:schemeClr val="tx1"/>
                          </a:solidFill>
                          <a:latin typeface="Lucida Sans Unicode" panose="020B0602030504020204" pitchFamily="34" charset="0"/>
                        </a:defRPr>
                      </a:lvl5pPr>
                      <a:lvl6pPr marL="2514600" indent="-228600"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6pPr>
                      <a:lvl7pPr marL="2971800" indent="-228600"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7pPr>
                      <a:lvl8pPr marL="3429000" indent="-228600"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8pPr>
                      <a:lvl9pPr marL="3886200" indent="-228600"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pl-PL" altLang="pl-PL" sz="1100" b="1" i="0" u="none" strike="noStrike" cap="none" normalizeH="0" baseline="0" smtClean="0">
                          <a:ln>
                            <a:noFill/>
                          </a:ln>
                          <a:solidFill>
                            <a:srgbClr val="1FAECD"/>
                          </a:solidFill>
                          <a:effectLst/>
                          <a:latin typeface="Times New Roman" panose="02020603050405020304" pitchFamily="18" charset="0"/>
                          <a:ea typeface="Calibri" panose="020F0502020204030204" pitchFamily="34" charset="0"/>
                          <a:cs typeface="Times New Roman" panose="02020603050405020304" pitchFamily="18" charset="0"/>
                        </a:rPr>
                        <a:t>Okres realizacji</a:t>
                      </a:r>
                      <a:endParaRPr kumimoji="0" lang="pl-PL" altLang="pl-PL" sz="1100" b="0" i="0" u="none" strike="noStrike" cap="none" normalizeH="0" baseline="0" smtClean="0">
                        <a:ln>
                          <a:noFill/>
                        </a:ln>
                        <a:solidFill>
                          <a:srgbClr val="1FAECD"/>
                        </a:solidFill>
                        <a:effectLst/>
                        <a:latin typeface="Calibri" panose="020F0502020204030204" pitchFamily="34" charset="0"/>
                        <a:ea typeface="Calibri" panose="020F0502020204030204" pitchFamily="34" charset="0"/>
                        <a:cs typeface="Times New Roman" panose="02020603050405020304" pitchFamily="18" charset="0"/>
                      </a:endParaRPr>
                    </a:p>
                  </a:txBody>
                  <a:tcPr marL="37863" marR="37863"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ts val="400"/>
                        </a:spcBef>
                        <a:buClr>
                          <a:schemeClr val="accent1"/>
                        </a:buClr>
                        <a:buSzPct val="68000"/>
                        <a:buFont typeface="Wingdings 3" panose="05040102010807070707" pitchFamily="18" charset="2"/>
                        <a:defRPr sz="23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defRPr sz="21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defRPr sz="19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defRPr sz="17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defRPr sz="1600">
                          <a:solidFill>
                            <a:schemeClr val="tx1"/>
                          </a:solidFill>
                          <a:latin typeface="Lucida Sans Unicode" panose="020B0602030504020204" pitchFamily="34" charset="0"/>
                        </a:defRPr>
                      </a:lvl5pPr>
                      <a:lvl6pPr marL="2514600" indent="-228600"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6pPr>
                      <a:lvl7pPr marL="2971800" indent="-228600"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7pPr>
                      <a:lvl8pPr marL="3429000" indent="-228600"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8pPr>
                      <a:lvl9pPr marL="3886200" indent="-228600"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pl-PL" altLang="pl-PL" sz="1100" b="1" i="0" u="none" strike="noStrike" cap="none" normalizeH="0" baseline="0" smtClean="0">
                          <a:ln>
                            <a:noFill/>
                          </a:ln>
                          <a:solidFill>
                            <a:srgbClr val="1FAECD"/>
                          </a:solidFill>
                          <a:effectLst/>
                          <a:latin typeface="Times New Roman" panose="02020603050405020304" pitchFamily="18" charset="0"/>
                          <a:ea typeface="Calibri" panose="020F0502020204030204" pitchFamily="34" charset="0"/>
                          <a:cs typeface="Times New Roman" panose="02020603050405020304" pitchFamily="18" charset="0"/>
                        </a:rPr>
                        <a:t>Źródła finansowania</a:t>
                      </a:r>
                      <a:endParaRPr kumimoji="0" lang="pl-PL" altLang="pl-PL" sz="1100" b="0" i="0" u="none" strike="noStrike" cap="none" normalizeH="0" baseline="0" smtClean="0">
                        <a:ln>
                          <a:noFill/>
                        </a:ln>
                        <a:solidFill>
                          <a:srgbClr val="1FAECD"/>
                        </a:solidFill>
                        <a:effectLst/>
                        <a:latin typeface="Calibri" panose="020F0502020204030204" pitchFamily="34" charset="0"/>
                        <a:ea typeface="Calibri" panose="020F0502020204030204" pitchFamily="34" charset="0"/>
                        <a:cs typeface="Times New Roman" panose="02020603050405020304" pitchFamily="18" charset="0"/>
                      </a:endParaRPr>
                    </a:p>
                  </a:txBody>
                  <a:tcPr marL="37863" marR="37863"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ts val="400"/>
                        </a:spcBef>
                        <a:buClr>
                          <a:schemeClr val="accent1"/>
                        </a:buClr>
                        <a:buSzPct val="68000"/>
                        <a:buFont typeface="Wingdings 3" panose="05040102010807070707" pitchFamily="18" charset="2"/>
                        <a:defRPr sz="23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defRPr sz="21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defRPr sz="19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defRPr sz="17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defRPr sz="1600">
                          <a:solidFill>
                            <a:schemeClr val="tx1"/>
                          </a:solidFill>
                          <a:latin typeface="Lucida Sans Unicode" panose="020B0602030504020204" pitchFamily="34" charset="0"/>
                        </a:defRPr>
                      </a:lvl5pPr>
                      <a:lvl6pPr marL="2514600" indent="-228600"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6pPr>
                      <a:lvl7pPr marL="2971800" indent="-228600"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7pPr>
                      <a:lvl8pPr marL="3429000" indent="-228600"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8pPr>
                      <a:lvl9pPr marL="3886200" indent="-228600"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pl-PL" altLang="pl-PL" sz="1100" b="1" i="0" u="none" strike="noStrike" cap="none" normalizeH="0" baseline="0" smtClean="0">
                          <a:ln>
                            <a:noFill/>
                          </a:ln>
                          <a:solidFill>
                            <a:srgbClr val="1FAECD"/>
                          </a:solidFill>
                          <a:effectLst/>
                          <a:latin typeface="Times New Roman" panose="02020603050405020304" pitchFamily="18" charset="0"/>
                          <a:ea typeface="Calibri" panose="020F0502020204030204" pitchFamily="34" charset="0"/>
                          <a:cs typeface="Times New Roman" panose="02020603050405020304" pitchFamily="18" charset="0"/>
                        </a:rPr>
                        <a:t>Wartość projektu</a:t>
                      </a:r>
                      <a:endParaRPr kumimoji="0" lang="pl-PL" altLang="pl-PL" sz="1100" b="0" i="0" u="none" strike="noStrike" cap="none" normalizeH="0" baseline="0" smtClean="0">
                        <a:ln>
                          <a:noFill/>
                        </a:ln>
                        <a:solidFill>
                          <a:srgbClr val="1FAECD"/>
                        </a:solidFill>
                        <a:effectLst/>
                        <a:latin typeface="Calibri" panose="020F0502020204030204" pitchFamily="34" charset="0"/>
                        <a:ea typeface="Calibri" panose="020F0502020204030204" pitchFamily="34" charset="0"/>
                        <a:cs typeface="Times New Roman" panose="02020603050405020304" pitchFamily="18" charset="0"/>
                      </a:endParaRPr>
                    </a:p>
                  </a:txBody>
                  <a:tcPr marL="37863" marR="37863"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ts val="400"/>
                        </a:spcBef>
                        <a:buClr>
                          <a:schemeClr val="accent1"/>
                        </a:buClr>
                        <a:buSzPct val="68000"/>
                        <a:buFont typeface="Wingdings 3" panose="05040102010807070707" pitchFamily="18" charset="2"/>
                        <a:defRPr sz="23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defRPr sz="21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defRPr sz="19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defRPr sz="17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defRPr sz="1600">
                          <a:solidFill>
                            <a:schemeClr val="tx1"/>
                          </a:solidFill>
                          <a:latin typeface="Lucida Sans Unicode" panose="020B0602030504020204" pitchFamily="34" charset="0"/>
                        </a:defRPr>
                      </a:lvl5pPr>
                      <a:lvl6pPr marL="2514600" indent="-228600"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6pPr>
                      <a:lvl7pPr marL="2971800" indent="-228600"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7pPr>
                      <a:lvl8pPr marL="3429000" indent="-228600"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8pPr>
                      <a:lvl9pPr marL="3886200" indent="-228600"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pl-PL" altLang="pl-PL" sz="1100" b="1" i="0" u="none" strike="noStrike" cap="none" normalizeH="0" baseline="0" smtClean="0">
                          <a:ln>
                            <a:noFill/>
                          </a:ln>
                          <a:solidFill>
                            <a:srgbClr val="1FAECD"/>
                          </a:solidFill>
                          <a:effectLst/>
                          <a:latin typeface="Times New Roman" panose="02020603050405020304" pitchFamily="18" charset="0"/>
                          <a:ea typeface="Calibri" panose="020F0502020204030204" pitchFamily="34" charset="0"/>
                          <a:cs typeface="Times New Roman" panose="02020603050405020304" pitchFamily="18" charset="0"/>
                        </a:rPr>
                        <a:t>Skrócony opis projektu</a:t>
                      </a:r>
                      <a:endParaRPr kumimoji="0" lang="pl-PL" altLang="pl-PL" sz="1100" b="0" i="0" u="none" strike="noStrike" cap="none" normalizeH="0" baseline="0" smtClean="0">
                        <a:ln>
                          <a:noFill/>
                        </a:ln>
                        <a:solidFill>
                          <a:srgbClr val="1FAECD"/>
                        </a:solidFill>
                        <a:effectLst/>
                        <a:latin typeface="Calibri" panose="020F0502020204030204" pitchFamily="34" charset="0"/>
                        <a:ea typeface="Calibri" panose="020F0502020204030204" pitchFamily="34" charset="0"/>
                        <a:cs typeface="Times New Roman" panose="02020603050405020304" pitchFamily="18" charset="0"/>
                      </a:endParaRPr>
                    </a:p>
                  </a:txBody>
                  <a:tcPr marL="37863" marR="37863"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ts val="400"/>
                        </a:spcBef>
                        <a:buClr>
                          <a:schemeClr val="accent1"/>
                        </a:buClr>
                        <a:buSzPct val="68000"/>
                        <a:buFont typeface="Wingdings 3" panose="05040102010807070707" pitchFamily="18" charset="2"/>
                        <a:defRPr sz="23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defRPr sz="21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defRPr sz="19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defRPr sz="17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defRPr sz="1600">
                          <a:solidFill>
                            <a:schemeClr val="tx1"/>
                          </a:solidFill>
                          <a:latin typeface="Lucida Sans Unicode" panose="020B0602030504020204" pitchFamily="34" charset="0"/>
                        </a:defRPr>
                      </a:lvl5pPr>
                      <a:lvl6pPr marL="2514600" indent="-228600"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6pPr>
                      <a:lvl7pPr marL="2971800" indent="-228600"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7pPr>
                      <a:lvl8pPr marL="3429000" indent="-228600"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8pPr>
                      <a:lvl9pPr marL="3886200" indent="-228600"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pl-PL" altLang="pl-PL" sz="1100" b="1" i="0" u="none" strike="noStrike" cap="none" normalizeH="0" baseline="0" smtClean="0">
                          <a:ln>
                            <a:noFill/>
                          </a:ln>
                          <a:solidFill>
                            <a:srgbClr val="1FAECD"/>
                          </a:solidFill>
                          <a:effectLst/>
                          <a:latin typeface="Times New Roman" panose="02020603050405020304" pitchFamily="18" charset="0"/>
                          <a:ea typeface="Calibri" panose="020F0502020204030204" pitchFamily="34" charset="0"/>
                          <a:cs typeface="Times New Roman" panose="02020603050405020304" pitchFamily="18" charset="0"/>
                        </a:rPr>
                        <a:t>Beneficjent/Partnerzy</a:t>
                      </a:r>
                      <a:endParaRPr kumimoji="0" lang="pl-PL" altLang="pl-PL" sz="1100" b="0" i="0" u="none" strike="noStrike" cap="none" normalizeH="0" baseline="0" smtClean="0">
                        <a:ln>
                          <a:noFill/>
                        </a:ln>
                        <a:solidFill>
                          <a:srgbClr val="1FAECD"/>
                        </a:solidFill>
                        <a:effectLst/>
                        <a:latin typeface="Calibri" panose="020F0502020204030204" pitchFamily="34" charset="0"/>
                        <a:ea typeface="Calibri" panose="020F0502020204030204" pitchFamily="34" charset="0"/>
                        <a:cs typeface="Times New Roman" panose="02020603050405020304" pitchFamily="18" charset="0"/>
                      </a:endParaRPr>
                    </a:p>
                  </a:txBody>
                  <a:tcPr marL="37863" marR="37863"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481263">
                <a:tc>
                  <a:txBody>
                    <a:bodyPr/>
                    <a:lstStyle>
                      <a:lvl1pPr>
                        <a:spcBef>
                          <a:spcPts val="400"/>
                        </a:spcBef>
                        <a:buClr>
                          <a:schemeClr val="accent1"/>
                        </a:buClr>
                        <a:buSzPct val="68000"/>
                        <a:buFont typeface="Wingdings 3" panose="05040102010807070707" pitchFamily="18" charset="2"/>
                        <a:defRPr sz="23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defRPr sz="21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defRPr sz="19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defRPr sz="17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defRPr sz="1600">
                          <a:solidFill>
                            <a:schemeClr val="tx1"/>
                          </a:solidFill>
                          <a:latin typeface="Lucida Sans Unicode" panose="020B0602030504020204" pitchFamily="34" charset="0"/>
                        </a:defRPr>
                      </a:lvl5pPr>
                      <a:lvl6pPr marL="2514600" indent="-228600"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6pPr>
                      <a:lvl7pPr marL="2971800" indent="-228600"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7pPr>
                      <a:lvl8pPr marL="3429000" indent="-228600"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8pPr>
                      <a:lvl9pPr marL="3886200" indent="-228600"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pl-PL" altLang="pl-PL" sz="1100" b="1" i="0" u="none" strike="noStrike" cap="none" normalizeH="0" baseline="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1.</a:t>
                      </a:r>
                      <a:endParaRPr kumimoji="0" lang="pl-PL" altLang="pl-PL" sz="1100" b="1" i="0" u="none" strike="noStrike" cap="none" normalizeH="0" baseline="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7863" marR="3786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ts val="400"/>
                        </a:spcBef>
                        <a:buClr>
                          <a:schemeClr val="accent1"/>
                        </a:buClr>
                        <a:buSzPct val="68000"/>
                        <a:buFont typeface="Wingdings 3" panose="05040102010807070707" pitchFamily="18" charset="2"/>
                        <a:defRPr sz="23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defRPr sz="21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defRPr sz="19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defRPr sz="17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defRPr sz="1600">
                          <a:solidFill>
                            <a:schemeClr val="tx1"/>
                          </a:solidFill>
                          <a:latin typeface="Lucida Sans Unicode" panose="020B0602030504020204" pitchFamily="34" charset="0"/>
                        </a:defRPr>
                      </a:lvl5pPr>
                      <a:lvl6pPr marL="2514600" indent="-228600"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6pPr>
                      <a:lvl7pPr marL="2971800" indent="-228600"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7pPr>
                      <a:lvl8pPr marL="3429000" indent="-228600"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8pPr>
                      <a:lvl9pPr marL="3886200" indent="-228600"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pl-PL" altLang="pl-PL" sz="1100" b="1" i="0" u="none" strike="noStrike" cap="none" normalizeH="0" baseline="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Poprawa bilansu wodnego w mieście Chojnice poprzez przebudowę i rozbudowę systemu odbioru, odprowadzania i oczyszczania wód opadowych i roztopowych w części zlewni </a:t>
                      </a:r>
                      <a:endParaRPr kumimoji="0" lang="pl-PL" altLang="pl-PL" sz="1100" b="1" i="0" u="none" strike="noStrike" cap="none" normalizeH="0" baseline="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base" latinLnBrk="0" hangingPunct="1">
                        <a:lnSpc>
                          <a:spcPct val="115000"/>
                        </a:lnSpc>
                        <a:spcBef>
                          <a:spcPct val="0"/>
                        </a:spcBef>
                        <a:spcAft>
                          <a:spcPct val="0"/>
                        </a:spcAft>
                        <a:buClrTx/>
                        <a:buSzTx/>
                        <a:buFontTx/>
                        <a:buNone/>
                        <a:tabLst/>
                      </a:pPr>
                      <a:r>
                        <a:rPr kumimoji="0" lang="pl-PL" altLang="pl-PL" sz="1100" b="1" i="0" u="none" strike="noStrike" cap="none" normalizeH="0" baseline="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Strugi Jarcewskiej.</a:t>
                      </a:r>
                      <a:endParaRPr kumimoji="0" lang="pl-PL" altLang="pl-PL" sz="1100" b="1" i="0" u="none" strike="noStrike" cap="none" normalizeH="0" baseline="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7863" marR="3786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ts val="400"/>
                        </a:spcBef>
                        <a:buClr>
                          <a:schemeClr val="accent1"/>
                        </a:buClr>
                        <a:buSzPct val="68000"/>
                        <a:buFont typeface="Wingdings 3" panose="05040102010807070707" pitchFamily="18" charset="2"/>
                        <a:defRPr sz="23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defRPr sz="21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defRPr sz="19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defRPr sz="17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defRPr sz="1600">
                          <a:solidFill>
                            <a:schemeClr val="tx1"/>
                          </a:solidFill>
                          <a:latin typeface="Lucida Sans Unicode" panose="020B0602030504020204" pitchFamily="34" charset="0"/>
                        </a:defRPr>
                      </a:lvl5pPr>
                      <a:lvl6pPr marL="2514600" indent="-228600"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6pPr>
                      <a:lvl7pPr marL="2971800" indent="-228600"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7pPr>
                      <a:lvl8pPr marL="3429000" indent="-228600"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8pPr>
                      <a:lvl9pPr marL="3886200" indent="-228600"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pl-PL" altLang="pl-PL" sz="1100" b="0" i="0" u="none" strike="noStrike" cap="none" normalizeH="0" baseline="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2009-2010</a:t>
                      </a:r>
                      <a:endParaRPr kumimoji="0" lang="pl-PL" altLang="pl-PL" sz="1100" b="0" i="0" u="none" strike="noStrike" cap="none" normalizeH="0" baseline="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base" latinLnBrk="0" hangingPunct="1">
                        <a:lnSpc>
                          <a:spcPct val="115000"/>
                        </a:lnSpc>
                        <a:spcBef>
                          <a:spcPct val="0"/>
                        </a:spcBef>
                        <a:spcAft>
                          <a:spcPct val="0"/>
                        </a:spcAft>
                        <a:buClrTx/>
                        <a:buSzTx/>
                        <a:buFontTx/>
                        <a:buNone/>
                        <a:tabLst/>
                      </a:pPr>
                      <a:r>
                        <a:rPr kumimoji="0" lang="pl-PL" altLang="pl-PL" sz="1100" b="0" i="0" u="none" strike="noStrike" cap="none" normalizeH="0" baseline="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I/2011 finansowe zakończenie</a:t>
                      </a:r>
                      <a:endParaRPr kumimoji="0" lang="pl-PL" altLang="pl-PL" sz="1100" b="0" i="0" u="none" strike="noStrike" cap="none" normalizeH="0" baseline="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7863" marR="3786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ts val="400"/>
                        </a:spcBef>
                        <a:buClr>
                          <a:schemeClr val="accent1"/>
                        </a:buClr>
                        <a:buSzPct val="68000"/>
                        <a:buFont typeface="Wingdings 3" panose="05040102010807070707" pitchFamily="18" charset="2"/>
                        <a:defRPr sz="23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defRPr sz="21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defRPr sz="19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defRPr sz="17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defRPr sz="1600">
                          <a:solidFill>
                            <a:schemeClr val="tx1"/>
                          </a:solidFill>
                          <a:latin typeface="Lucida Sans Unicode" panose="020B0602030504020204" pitchFamily="34" charset="0"/>
                        </a:defRPr>
                      </a:lvl5pPr>
                      <a:lvl6pPr marL="2514600" indent="-228600"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6pPr>
                      <a:lvl7pPr marL="2971800" indent="-228600"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7pPr>
                      <a:lvl8pPr marL="3429000" indent="-228600"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8pPr>
                      <a:lvl9pPr marL="3886200" indent="-228600"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9pPr>
                    </a:lstStyle>
                    <a:p>
                      <a:pPr marL="0" marR="0" lvl="0" indent="0" algn="l" defTabSz="914400" rtl="0" eaLnBrk="1" fontAlgn="base" latinLnBrk="0" hangingPunct="1">
                        <a:lnSpc>
                          <a:spcPct val="115000"/>
                        </a:lnSpc>
                        <a:spcBef>
                          <a:spcPct val="0"/>
                        </a:spcBef>
                        <a:spcAft>
                          <a:spcPct val="0"/>
                        </a:spcAft>
                        <a:buClrTx/>
                        <a:buSzTx/>
                        <a:buFontTx/>
                        <a:buNone/>
                        <a:tabLst/>
                      </a:pPr>
                      <a:endParaRPr kumimoji="0" lang="pl-PL" altLang="pl-PL" sz="1100" b="0" i="0" u="none" strike="noStrike" cap="none" normalizeH="0" baseline="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lvl="0" indent="0" algn="l" defTabSz="914400" rtl="0" eaLnBrk="1" fontAlgn="base" latinLnBrk="0" hangingPunct="1">
                        <a:lnSpc>
                          <a:spcPct val="115000"/>
                        </a:lnSpc>
                        <a:spcBef>
                          <a:spcPct val="0"/>
                        </a:spcBef>
                        <a:spcAft>
                          <a:spcPct val="0"/>
                        </a:spcAft>
                        <a:buClrTx/>
                        <a:buSzTx/>
                        <a:buFontTx/>
                        <a:buNone/>
                        <a:tabLst/>
                      </a:pPr>
                      <a:r>
                        <a:rPr kumimoji="0" lang="pl-PL" altLang="pl-PL" sz="1100" b="0" i="0" u="none" strike="noStrike" cap="none" normalizeH="0" baseline="0" smtClean="0">
                          <a:ln>
                            <a:noFill/>
                          </a:ln>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rPr>
                        <a:t>EFRR</a:t>
                      </a:r>
                      <a:endParaRPr kumimoji="0" lang="pl-PL" altLang="pl-PL" sz="1100" b="0" i="0" u="none" strike="noStrike" cap="none" normalizeH="0" baseline="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base" latinLnBrk="0" hangingPunct="1">
                        <a:lnSpc>
                          <a:spcPct val="115000"/>
                        </a:lnSpc>
                        <a:spcBef>
                          <a:spcPct val="0"/>
                        </a:spcBef>
                        <a:spcAft>
                          <a:spcPct val="0"/>
                        </a:spcAft>
                        <a:buClrTx/>
                        <a:buSzTx/>
                        <a:buFontTx/>
                        <a:buNone/>
                        <a:tabLst/>
                      </a:pPr>
                      <a:r>
                        <a:rPr kumimoji="0" lang="pl-PL" altLang="pl-PL" sz="1100" b="0" i="0" u="none" strike="noStrike" cap="none" normalizeH="0" baseline="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Starostwo Powiatowe</a:t>
                      </a:r>
                      <a:endParaRPr kumimoji="0" lang="pl-PL" altLang="pl-PL" sz="1100" b="0" i="0" u="none" strike="noStrike" cap="none" normalizeH="0" baseline="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base" latinLnBrk="0" hangingPunct="1">
                        <a:lnSpc>
                          <a:spcPct val="115000"/>
                        </a:lnSpc>
                        <a:spcBef>
                          <a:spcPct val="0"/>
                        </a:spcBef>
                        <a:spcAft>
                          <a:spcPct val="0"/>
                        </a:spcAft>
                        <a:buClrTx/>
                        <a:buSzTx/>
                        <a:buFontTx/>
                        <a:buNone/>
                        <a:tabLst/>
                      </a:pPr>
                      <a:r>
                        <a:rPr kumimoji="0" lang="pl-PL" altLang="pl-PL" sz="1100" b="0" i="0" u="none" strike="noStrike" cap="none" normalizeH="0" baseline="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Gmina Miejska Chojnice</a:t>
                      </a:r>
                      <a:endParaRPr kumimoji="0" lang="pl-PL" altLang="pl-PL" sz="1100" b="0" i="0" u="none" strike="noStrike" cap="none" normalizeH="0" baseline="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7863" marR="3786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ts val="400"/>
                        </a:spcBef>
                        <a:buClr>
                          <a:schemeClr val="accent1"/>
                        </a:buClr>
                        <a:buSzPct val="68000"/>
                        <a:buFont typeface="Wingdings 3" panose="05040102010807070707" pitchFamily="18" charset="2"/>
                        <a:defRPr sz="23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defRPr sz="21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defRPr sz="19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defRPr sz="17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defRPr sz="1600">
                          <a:solidFill>
                            <a:schemeClr val="tx1"/>
                          </a:solidFill>
                          <a:latin typeface="Lucida Sans Unicode" panose="020B0602030504020204" pitchFamily="34" charset="0"/>
                        </a:defRPr>
                      </a:lvl5pPr>
                      <a:lvl6pPr marL="2514600" indent="-228600"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6pPr>
                      <a:lvl7pPr marL="2971800" indent="-228600"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7pPr>
                      <a:lvl8pPr marL="3429000" indent="-228600"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8pPr>
                      <a:lvl9pPr marL="3886200" indent="-228600"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pl-PL" altLang="pl-PL" sz="1100" b="1" i="0" u="sng" strike="noStrike" cap="none" normalizeH="0" baseline="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10.199.363,51</a:t>
                      </a:r>
                      <a:endParaRPr kumimoji="0" lang="pl-PL" altLang="pl-PL" sz="1100" b="0" i="0" u="none" strike="noStrike" cap="none" normalizeH="0" baseline="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base" latinLnBrk="0" hangingPunct="1">
                        <a:lnSpc>
                          <a:spcPct val="115000"/>
                        </a:lnSpc>
                        <a:spcBef>
                          <a:spcPct val="0"/>
                        </a:spcBef>
                        <a:spcAft>
                          <a:spcPct val="0"/>
                        </a:spcAft>
                        <a:buClrTx/>
                        <a:buSzTx/>
                        <a:buFontTx/>
                        <a:buNone/>
                        <a:tabLst/>
                      </a:pPr>
                      <a:r>
                        <a:rPr kumimoji="0" lang="pl-PL" altLang="pl-PL" sz="1100" b="1" i="0" u="none" strike="noStrike" cap="none" normalizeH="0" baseline="0" smtClean="0">
                          <a:ln>
                            <a:noFill/>
                          </a:ln>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rPr>
                        <a:t>7.582.346,86</a:t>
                      </a:r>
                      <a:endParaRPr kumimoji="0" lang="pl-PL" altLang="pl-PL" sz="1100" b="0" i="0" u="none" strike="noStrike" cap="none" normalizeH="0" baseline="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base" latinLnBrk="0" hangingPunct="1">
                        <a:lnSpc>
                          <a:spcPct val="115000"/>
                        </a:lnSpc>
                        <a:spcBef>
                          <a:spcPct val="0"/>
                        </a:spcBef>
                        <a:spcAft>
                          <a:spcPct val="0"/>
                        </a:spcAft>
                        <a:buClrTx/>
                        <a:buSzTx/>
                        <a:buFontTx/>
                        <a:buNone/>
                        <a:tabLst/>
                      </a:pPr>
                      <a:r>
                        <a:rPr kumimoji="0" lang="pl-PL" altLang="pl-PL" sz="1100" b="0" i="0" u="none" strike="noStrike" cap="none" normalizeH="0" baseline="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550.000,00</a:t>
                      </a:r>
                      <a:endParaRPr kumimoji="0" lang="pl-PL" altLang="pl-PL" sz="1100" b="0" i="0" u="none" strike="noStrike" cap="none" normalizeH="0" baseline="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base" latinLnBrk="0" hangingPunct="1">
                        <a:lnSpc>
                          <a:spcPct val="115000"/>
                        </a:lnSpc>
                        <a:spcBef>
                          <a:spcPct val="0"/>
                        </a:spcBef>
                        <a:spcAft>
                          <a:spcPct val="0"/>
                        </a:spcAft>
                        <a:buClrTx/>
                        <a:buSzTx/>
                        <a:buFontTx/>
                        <a:buNone/>
                        <a:tabLst/>
                      </a:pPr>
                      <a:endParaRPr kumimoji="0" lang="pl-PL" altLang="pl-PL" sz="1100" b="0" i="0" u="none" strike="noStrike" cap="none" normalizeH="0" baseline="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lvl="0" indent="0" algn="l" defTabSz="914400" rtl="0" eaLnBrk="1" fontAlgn="base" latinLnBrk="0" hangingPunct="1">
                        <a:lnSpc>
                          <a:spcPct val="115000"/>
                        </a:lnSpc>
                        <a:spcBef>
                          <a:spcPct val="0"/>
                        </a:spcBef>
                        <a:spcAft>
                          <a:spcPct val="0"/>
                        </a:spcAft>
                        <a:buClrTx/>
                        <a:buSzTx/>
                        <a:buFontTx/>
                        <a:buNone/>
                        <a:tabLst/>
                      </a:pPr>
                      <a:endParaRPr kumimoji="0" lang="pl-PL" altLang="pl-PL" sz="1100" b="0" i="0" u="none" strike="noStrike" cap="none" normalizeH="0" baseline="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lvl="0" indent="0" algn="l" defTabSz="914400" rtl="0" eaLnBrk="1" fontAlgn="base" latinLnBrk="0" hangingPunct="1">
                        <a:lnSpc>
                          <a:spcPct val="115000"/>
                        </a:lnSpc>
                        <a:spcBef>
                          <a:spcPct val="0"/>
                        </a:spcBef>
                        <a:spcAft>
                          <a:spcPct val="0"/>
                        </a:spcAft>
                        <a:buClrTx/>
                        <a:buSzTx/>
                        <a:buFontTx/>
                        <a:buNone/>
                        <a:tabLst/>
                      </a:pPr>
                      <a:r>
                        <a:rPr kumimoji="0" lang="pl-PL" altLang="pl-PL" sz="1100" b="0" i="0" u="none" strike="noStrike" cap="none" normalizeH="0" baseline="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2.067.016,65</a:t>
                      </a:r>
                      <a:endParaRPr kumimoji="0" lang="pl-PL" altLang="pl-PL" sz="1100" b="0" i="0" u="none" strike="noStrike" cap="none" normalizeH="0" baseline="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7863" marR="3786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ts val="400"/>
                        </a:spcBef>
                        <a:buClr>
                          <a:schemeClr val="accent1"/>
                        </a:buClr>
                        <a:buSzPct val="68000"/>
                        <a:buFont typeface="Wingdings 3" panose="05040102010807070707" pitchFamily="18" charset="2"/>
                        <a:defRPr sz="23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defRPr sz="21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defRPr sz="19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defRPr sz="17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defRPr sz="1600">
                          <a:solidFill>
                            <a:schemeClr val="tx1"/>
                          </a:solidFill>
                          <a:latin typeface="Lucida Sans Unicode" panose="020B0602030504020204" pitchFamily="34" charset="0"/>
                        </a:defRPr>
                      </a:lvl5pPr>
                      <a:lvl6pPr marL="2514600" indent="-228600"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6pPr>
                      <a:lvl7pPr marL="2971800" indent="-228600"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7pPr>
                      <a:lvl8pPr marL="3429000" indent="-228600"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8pPr>
                      <a:lvl9pPr marL="3886200" indent="-228600"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9pPr>
                    </a:lstStyle>
                    <a:p>
                      <a:pPr marL="0" marR="0" lvl="0" indent="0" algn="just" defTabSz="914400" rtl="0" eaLnBrk="1" fontAlgn="base" latinLnBrk="0" hangingPunct="1">
                        <a:lnSpc>
                          <a:spcPct val="115000"/>
                        </a:lnSpc>
                        <a:spcBef>
                          <a:spcPct val="0"/>
                        </a:spcBef>
                        <a:spcAft>
                          <a:spcPct val="0"/>
                        </a:spcAft>
                        <a:buClrTx/>
                        <a:buSzTx/>
                        <a:buFontTx/>
                        <a:buNone/>
                        <a:tabLst/>
                      </a:pPr>
                      <a:r>
                        <a:rPr kumimoji="0" lang="pl-PL" altLang="pl-PL" sz="1100" b="0" i="0" u="none" strike="noStrike" cap="none" normalizeH="0" baseline="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Projekt zakłada przebudowę systemu odbioru, odprowadzania i oczyszczania wód opadowych i roztopowych na obszarze 16ha zielonej strefy centrum (Park 1000-lecia). Projekt obejmuje: rowy odwadniające, istniejący zbiornik wody, 2 nowe zbiorniki, obiekty inżynierskie, urządzenia oczyszczające, przepompownię. Nowopowstały układ służyć będzie poprawie bilansu wodnego oraz podniesieniu poziomu retencji wód deszczowych, w tym przepływów powodziowych.</a:t>
                      </a:r>
                      <a:endParaRPr kumimoji="0" lang="pl-PL" altLang="pl-PL" sz="1100" b="0" i="0" u="none" strike="noStrike" cap="none" normalizeH="0" baseline="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7863" marR="3786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ts val="400"/>
                        </a:spcBef>
                        <a:buClr>
                          <a:schemeClr val="accent1"/>
                        </a:buClr>
                        <a:buSzPct val="68000"/>
                        <a:buFont typeface="Wingdings 3" panose="05040102010807070707" pitchFamily="18" charset="2"/>
                        <a:defRPr sz="23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defRPr sz="21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defRPr sz="19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defRPr sz="17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defRPr sz="1600">
                          <a:solidFill>
                            <a:schemeClr val="tx1"/>
                          </a:solidFill>
                          <a:latin typeface="Lucida Sans Unicode" panose="020B0602030504020204" pitchFamily="34" charset="0"/>
                        </a:defRPr>
                      </a:lvl5pPr>
                      <a:lvl6pPr marL="2514600" indent="-228600"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6pPr>
                      <a:lvl7pPr marL="2971800" indent="-228600"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7pPr>
                      <a:lvl8pPr marL="3429000" indent="-228600"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8pPr>
                      <a:lvl9pPr marL="3886200" indent="-228600"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pl-PL" altLang="pl-PL" sz="1100" b="0" i="0" u="sng" strike="noStrike" cap="none" normalizeH="0" baseline="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Beneficjent: </a:t>
                      </a:r>
                      <a:endParaRPr kumimoji="0" lang="pl-PL" altLang="pl-PL" sz="1100" b="0" i="0" u="none" strike="noStrike" cap="none" normalizeH="0" baseline="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base" latinLnBrk="0" hangingPunct="1">
                        <a:lnSpc>
                          <a:spcPct val="115000"/>
                        </a:lnSpc>
                        <a:spcBef>
                          <a:spcPct val="0"/>
                        </a:spcBef>
                        <a:spcAft>
                          <a:spcPct val="0"/>
                        </a:spcAft>
                        <a:buClrTx/>
                        <a:buSzTx/>
                        <a:buFontTx/>
                        <a:buNone/>
                        <a:tabLst/>
                      </a:pPr>
                      <a:r>
                        <a:rPr kumimoji="0" lang="pl-PL" altLang="pl-PL" sz="1100" b="0" i="0" u="none" strike="noStrike" cap="none" normalizeH="0" baseline="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Gmina Miejska Chojnice</a:t>
                      </a:r>
                      <a:endParaRPr kumimoji="0" lang="pl-PL" altLang="pl-PL" sz="1100" b="0" i="0" u="none" strike="noStrike" cap="none" normalizeH="0" baseline="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base" latinLnBrk="0" hangingPunct="1">
                        <a:lnSpc>
                          <a:spcPct val="115000"/>
                        </a:lnSpc>
                        <a:spcBef>
                          <a:spcPct val="0"/>
                        </a:spcBef>
                        <a:spcAft>
                          <a:spcPct val="0"/>
                        </a:spcAft>
                        <a:buClrTx/>
                        <a:buSzTx/>
                        <a:buFontTx/>
                        <a:buNone/>
                        <a:tabLst/>
                      </a:pPr>
                      <a:r>
                        <a:rPr kumimoji="0" lang="pl-PL" altLang="pl-PL" sz="1100" b="0" i="0" u="sng" strike="noStrike" cap="none" normalizeH="0" baseline="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Partner: </a:t>
                      </a:r>
                      <a:endParaRPr kumimoji="0" lang="pl-PL" altLang="pl-PL" sz="1100" b="0" i="0" u="none" strike="noStrike" cap="none" normalizeH="0" baseline="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base" latinLnBrk="0" hangingPunct="1">
                        <a:lnSpc>
                          <a:spcPct val="115000"/>
                        </a:lnSpc>
                        <a:spcBef>
                          <a:spcPct val="0"/>
                        </a:spcBef>
                        <a:spcAft>
                          <a:spcPct val="0"/>
                        </a:spcAft>
                        <a:buClrTx/>
                        <a:buSzTx/>
                        <a:buFontTx/>
                        <a:buNone/>
                        <a:tabLst/>
                      </a:pPr>
                      <a:r>
                        <a:rPr kumimoji="0" lang="pl-PL" altLang="pl-PL" sz="1100" b="0" i="0" u="none" strike="noStrike" cap="none" normalizeH="0" baseline="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Powiat Chojnicki</a:t>
                      </a:r>
                      <a:endParaRPr kumimoji="0" lang="pl-PL" altLang="pl-PL" sz="1100" b="0" i="0" u="none" strike="noStrike" cap="none" normalizeH="0" baseline="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7863" marR="3786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335213">
                <a:tc>
                  <a:txBody>
                    <a:bodyPr/>
                    <a:lstStyle>
                      <a:lvl1pPr>
                        <a:spcBef>
                          <a:spcPts val="400"/>
                        </a:spcBef>
                        <a:buClr>
                          <a:schemeClr val="accent1"/>
                        </a:buClr>
                        <a:buSzPct val="68000"/>
                        <a:buFont typeface="Wingdings 3" panose="05040102010807070707" pitchFamily="18" charset="2"/>
                        <a:defRPr sz="23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defRPr sz="21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defRPr sz="19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defRPr sz="17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defRPr sz="1600">
                          <a:solidFill>
                            <a:schemeClr val="tx1"/>
                          </a:solidFill>
                          <a:latin typeface="Lucida Sans Unicode" panose="020B0602030504020204" pitchFamily="34" charset="0"/>
                        </a:defRPr>
                      </a:lvl5pPr>
                      <a:lvl6pPr marL="2514600" indent="-228600"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6pPr>
                      <a:lvl7pPr marL="2971800" indent="-228600"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7pPr>
                      <a:lvl8pPr marL="3429000" indent="-228600"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8pPr>
                      <a:lvl9pPr marL="3886200" indent="-228600"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pl-PL" altLang="pl-PL" sz="1100" b="1" i="0" u="none" strike="noStrike" cap="none" normalizeH="0" baseline="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2.</a:t>
                      </a:r>
                      <a:endParaRPr kumimoji="0" lang="pl-PL" altLang="pl-PL" sz="1100" b="1" i="0" u="none" strike="noStrike" cap="none" normalizeH="0" baseline="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7863" marR="3786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ts val="400"/>
                        </a:spcBef>
                        <a:buClr>
                          <a:schemeClr val="accent1"/>
                        </a:buClr>
                        <a:buSzPct val="68000"/>
                        <a:buFont typeface="Wingdings 3" panose="05040102010807070707" pitchFamily="18" charset="2"/>
                        <a:defRPr sz="23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defRPr sz="21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defRPr sz="19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defRPr sz="17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defRPr sz="1600">
                          <a:solidFill>
                            <a:schemeClr val="tx1"/>
                          </a:solidFill>
                          <a:latin typeface="Lucida Sans Unicode" panose="020B0602030504020204" pitchFamily="34" charset="0"/>
                        </a:defRPr>
                      </a:lvl5pPr>
                      <a:lvl6pPr marL="2514600" indent="-228600"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6pPr>
                      <a:lvl7pPr marL="2971800" indent="-228600"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7pPr>
                      <a:lvl8pPr marL="3429000" indent="-228600"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8pPr>
                      <a:lvl9pPr marL="3886200" indent="-228600"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pl-PL" altLang="pl-PL" sz="1100" b="1" i="0" u="none" strike="noStrike" cap="none" normalizeH="0" baseline="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Przebudowa głównej arterii komunikacyjnej Miasta Chojnice stanowiącej fragment międzynarodowego układu komunikacyjnego Berlin-Kaliningrad. </a:t>
                      </a:r>
                      <a:endParaRPr kumimoji="0" lang="pl-PL" altLang="pl-PL" sz="1100" b="1" i="0" u="none" strike="noStrike" cap="none" normalizeH="0" baseline="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7863" marR="3786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ts val="400"/>
                        </a:spcBef>
                        <a:buClr>
                          <a:schemeClr val="accent1"/>
                        </a:buClr>
                        <a:buSzPct val="68000"/>
                        <a:buFont typeface="Wingdings 3" panose="05040102010807070707" pitchFamily="18" charset="2"/>
                        <a:defRPr sz="23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defRPr sz="21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defRPr sz="19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defRPr sz="17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defRPr sz="1600">
                          <a:solidFill>
                            <a:schemeClr val="tx1"/>
                          </a:solidFill>
                          <a:latin typeface="Lucida Sans Unicode" panose="020B0602030504020204" pitchFamily="34" charset="0"/>
                        </a:defRPr>
                      </a:lvl5pPr>
                      <a:lvl6pPr marL="2514600" indent="-228600"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6pPr>
                      <a:lvl7pPr marL="2971800" indent="-228600"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7pPr>
                      <a:lvl8pPr marL="3429000" indent="-228600"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8pPr>
                      <a:lvl9pPr marL="3886200" indent="-228600"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pl-PL" altLang="pl-PL" sz="1100" b="0" i="0" u="none" strike="noStrike" cap="none" normalizeH="0" baseline="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2008-2010</a:t>
                      </a:r>
                      <a:endParaRPr kumimoji="0" lang="pl-PL" altLang="pl-PL" sz="1100" b="0" i="0" u="none" strike="noStrike" cap="none" normalizeH="0" baseline="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base" latinLnBrk="0" hangingPunct="1">
                        <a:lnSpc>
                          <a:spcPct val="115000"/>
                        </a:lnSpc>
                        <a:spcBef>
                          <a:spcPct val="0"/>
                        </a:spcBef>
                        <a:spcAft>
                          <a:spcPct val="0"/>
                        </a:spcAft>
                        <a:buClrTx/>
                        <a:buSzTx/>
                        <a:buFontTx/>
                        <a:buNone/>
                        <a:tabLst/>
                      </a:pPr>
                      <a:r>
                        <a:rPr kumimoji="0" lang="pl-PL" altLang="pl-PL" sz="1100" b="0" i="0" u="none" strike="noStrike" cap="none" normalizeH="0" baseline="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XII/2010 finansowe zakończenie</a:t>
                      </a:r>
                      <a:endParaRPr kumimoji="0" lang="pl-PL" altLang="pl-PL" sz="1100" b="0" i="0" u="none" strike="noStrike" cap="none" normalizeH="0" baseline="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7863" marR="3786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ts val="400"/>
                        </a:spcBef>
                        <a:buClr>
                          <a:schemeClr val="accent1"/>
                        </a:buClr>
                        <a:buSzPct val="68000"/>
                        <a:buFont typeface="Wingdings 3" panose="05040102010807070707" pitchFamily="18" charset="2"/>
                        <a:defRPr sz="23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defRPr sz="21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defRPr sz="19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defRPr sz="17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defRPr sz="1600">
                          <a:solidFill>
                            <a:schemeClr val="tx1"/>
                          </a:solidFill>
                          <a:latin typeface="Lucida Sans Unicode" panose="020B0602030504020204" pitchFamily="34" charset="0"/>
                        </a:defRPr>
                      </a:lvl5pPr>
                      <a:lvl6pPr marL="2514600" indent="-228600"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6pPr>
                      <a:lvl7pPr marL="2971800" indent="-228600"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7pPr>
                      <a:lvl8pPr marL="3429000" indent="-228600"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8pPr>
                      <a:lvl9pPr marL="3886200" indent="-228600"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9pPr>
                    </a:lstStyle>
                    <a:p>
                      <a:pPr marL="0" marR="0" lvl="0" indent="0" algn="l" defTabSz="914400" rtl="0" eaLnBrk="1" fontAlgn="base" latinLnBrk="0" hangingPunct="1">
                        <a:lnSpc>
                          <a:spcPct val="115000"/>
                        </a:lnSpc>
                        <a:spcBef>
                          <a:spcPct val="0"/>
                        </a:spcBef>
                        <a:spcAft>
                          <a:spcPct val="0"/>
                        </a:spcAft>
                        <a:buClrTx/>
                        <a:buSzTx/>
                        <a:buFontTx/>
                        <a:buNone/>
                        <a:tabLst/>
                      </a:pPr>
                      <a:endParaRPr kumimoji="0" lang="pl-PL" altLang="pl-PL" sz="1100" b="0" i="0" u="none" strike="noStrike" cap="none" normalizeH="0" baseline="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lvl="0" indent="0" algn="l" defTabSz="914400" rtl="0" eaLnBrk="1" fontAlgn="base" latinLnBrk="0" hangingPunct="1">
                        <a:lnSpc>
                          <a:spcPct val="115000"/>
                        </a:lnSpc>
                        <a:spcBef>
                          <a:spcPct val="0"/>
                        </a:spcBef>
                        <a:spcAft>
                          <a:spcPct val="0"/>
                        </a:spcAft>
                        <a:buClrTx/>
                        <a:buSzTx/>
                        <a:buFontTx/>
                        <a:buNone/>
                        <a:tabLst/>
                      </a:pPr>
                      <a:r>
                        <a:rPr kumimoji="0" lang="pl-PL" altLang="pl-PL" sz="1100" b="0" i="0" u="none" strike="noStrike" cap="none" normalizeH="0" baseline="0" smtClean="0">
                          <a:ln>
                            <a:noFill/>
                          </a:ln>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rPr>
                        <a:t> </a:t>
                      </a:r>
                    </a:p>
                    <a:p>
                      <a:pPr marL="0" marR="0" lvl="0" indent="0" algn="l" defTabSz="914400" rtl="0" eaLnBrk="1" fontAlgn="base" latinLnBrk="0" hangingPunct="1">
                        <a:lnSpc>
                          <a:spcPct val="115000"/>
                        </a:lnSpc>
                        <a:spcBef>
                          <a:spcPct val="0"/>
                        </a:spcBef>
                        <a:spcAft>
                          <a:spcPct val="0"/>
                        </a:spcAft>
                        <a:buClrTx/>
                        <a:buSzTx/>
                        <a:buFontTx/>
                        <a:buNone/>
                        <a:tabLst/>
                      </a:pPr>
                      <a:r>
                        <a:rPr kumimoji="0" lang="pl-PL" altLang="pl-PL" sz="1100" b="0" i="0" u="none" strike="noStrike" cap="none" normalizeH="0" baseline="0" smtClean="0">
                          <a:ln>
                            <a:noFill/>
                          </a:ln>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rPr>
                        <a:t>EFRR</a:t>
                      </a:r>
                      <a:endParaRPr kumimoji="0" lang="pl-PL" altLang="pl-PL" sz="1100" b="0" i="0" u="none" strike="noStrike" cap="none" normalizeH="0" baseline="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base" latinLnBrk="0" hangingPunct="1">
                        <a:lnSpc>
                          <a:spcPct val="115000"/>
                        </a:lnSpc>
                        <a:spcBef>
                          <a:spcPct val="0"/>
                        </a:spcBef>
                        <a:spcAft>
                          <a:spcPct val="0"/>
                        </a:spcAft>
                        <a:buClrTx/>
                        <a:buSzTx/>
                        <a:buFontTx/>
                        <a:buNone/>
                        <a:tabLst/>
                      </a:pPr>
                      <a:r>
                        <a:rPr kumimoji="0" lang="pl-PL" altLang="pl-PL" sz="1100" b="0" i="0" u="none" strike="noStrike" cap="none" normalizeH="0" baseline="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Gmina Miejska Chojnice</a:t>
                      </a:r>
                      <a:endParaRPr kumimoji="0" lang="pl-PL" altLang="pl-PL" sz="1100" b="0" i="0" u="none" strike="noStrike" cap="none" normalizeH="0" baseline="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7863" marR="3786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ts val="400"/>
                        </a:spcBef>
                        <a:buClr>
                          <a:schemeClr val="accent1"/>
                        </a:buClr>
                        <a:buSzPct val="68000"/>
                        <a:buFont typeface="Wingdings 3" panose="05040102010807070707" pitchFamily="18" charset="2"/>
                        <a:defRPr sz="23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defRPr sz="21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defRPr sz="19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defRPr sz="17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defRPr sz="1600">
                          <a:solidFill>
                            <a:schemeClr val="tx1"/>
                          </a:solidFill>
                          <a:latin typeface="Lucida Sans Unicode" panose="020B0602030504020204" pitchFamily="34" charset="0"/>
                        </a:defRPr>
                      </a:lvl5pPr>
                      <a:lvl6pPr marL="2514600" indent="-228600"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6pPr>
                      <a:lvl7pPr marL="2971800" indent="-228600"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7pPr>
                      <a:lvl8pPr marL="3429000" indent="-228600"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8pPr>
                      <a:lvl9pPr marL="3886200" indent="-228600"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9pPr>
                    </a:lstStyle>
                    <a:p>
                      <a:pPr marL="0" marR="0" lvl="0" indent="0" algn="just" defTabSz="914400" rtl="0" eaLnBrk="1" fontAlgn="base" latinLnBrk="0" hangingPunct="1">
                        <a:lnSpc>
                          <a:spcPct val="150000"/>
                        </a:lnSpc>
                        <a:spcBef>
                          <a:spcPct val="0"/>
                        </a:spcBef>
                        <a:spcAft>
                          <a:spcPct val="0"/>
                        </a:spcAft>
                        <a:buClrTx/>
                        <a:buSzTx/>
                        <a:buFontTx/>
                        <a:buNone/>
                        <a:tabLst/>
                      </a:pPr>
                      <a:r>
                        <a:rPr kumimoji="0" lang="pl-PL" altLang="pl-PL" sz="1100" b="1" i="0" u="sng"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14.141.022,32</a:t>
                      </a:r>
                      <a:endParaRPr kumimoji="0" lang="pl-PL" altLang="pl-PL" sz="1100" b="0" i="0" u="none" strike="noStrike" cap="none" normalizeH="0" baseline="0" smtClean="0">
                        <a:ln>
                          <a:noFill/>
                        </a:ln>
                        <a:solidFill>
                          <a:schemeClr val="tx1"/>
                        </a:solidFill>
                        <a:effectLst/>
                        <a:latin typeface="Calibri" panose="020F0502020204030204" pitchFamily="34" charset="0"/>
                        <a:cs typeface="Times New Roman" panose="02020603050405020304" pitchFamily="18" charset="0"/>
                      </a:endParaRPr>
                    </a:p>
                    <a:p>
                      <a:pPr marL="0" marR="0" lvl="0" indent="0" algn="just" defTabSz="914400" rtl="0" eaLnBrk="1" fontAlgn="base" latinLnBrk="0" hangingPunct="1">
                        <a:lnSpc>
                          <a:spcPct val="150000"/>
                        </a:lnSpc>
                        <a:spcBef>
                          <a:spcPct val="0"/>
                        </a:spcBef>
                        <a:spcAft>
                          <a:spcPct val="0"/>
                        </a:spcAft>
                        <a:buClrTx/>
                        <a:buSzTx/>
                        <a:buFontTx/>
                        <a:buNone/>
                        <a:tabLst/>
                      </a:pPr>
                      <a:r>
                        <a:rPr kumimoji="0" lang="pl-PL" altLang="pl-PL" sz="1100" b="1" i="0" u="none" strike="noStrike" cap="none" normalizeH="0" baseline="0" smtClean="0">
                          <a:ln>
                            <a:noFill/>
                          </a:ln>
                          <a:solidFill>
                            <a:srgbClr val="365F91"/>
                          </a:solidFill>
                          <a:effectLst/>
                          <a:latin typeface="Times New Roman" panose="02020603050405020304" pitchFamily="18" charset="0"/>
                          <a:cs typeface="Times New Roman" panose="02020603050405020304" pitchFamily="18" charset="0"/>
                        </a:rPr>
                        <a:t>9.919.994,25 zł</a:t>
                      </a:r>
                      <a:endParaRPr kumimoji="0" lang="pl-PL" altLang="pl-PL" sz="1100" b="0" i="0" u="none" strike="noStrike" cap="none" normalizeH="0" baseline="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base" latinLnBrk="0" hangingPunct="1">
                        <a:lnSpc>
                          <a:spcPct val="115000"/>
                        </a:lnSpc>
                        <a:spcBef>
                          <a:spcPct val="0"/>
                        </a:spcBef>
                        <a:spcAft>
                          <a:spcPct val="0"/>
                        </a:spcAft>
                        <a:buClrTx/>
                        <a:buSzTx/>
                        <a:buFontTx/>
                        <a:buNone/>
                        <a:tabLst/>
                      </a:pPr>
                      <a:r>
                        <a:rPr kumimoji="0" lang="pl-PL" altLang="pl-PL" sz="11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 </a:t>
                      </a:r>
                    </a:p>
                    <a:p>
                      <a:pPr marL="0" marR="0" lvl="0" indent="0" algn="l" defTabSz="914400" rtl="0" eaLnBrk="1" fontAlgn="base" latinLnBrk="0" hangingPunct="1">
                        <a:lnSpc>
                          <a:spcPct val="115000"/>
                        </a:lnSpc>
                        <a:spcBef>
                          <a:spcPct val="0"/>
                        </a:spcBef>
                        <a:spcAft>
                          <a:spcPct val="0"/>
                        </a:spcAft>
                        <a:buClrTx/>
                        <a:buSzTx/>
                        <a:buFontTx/>
                        <a:buNone/>
                        <a:tabLst/>
                      </a:pPr>
                      <a:r>
                        <a:rPr kumimoji="0" lang="pl-PL" altLang="pl-PL" sz="11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4.221.028,07 zł</a:t>
                      </a:r>
                      <a:endParaRPr kumimoji="0" lang="pl-PL" altLang="pl-PL" sz="1100" b="0" i="0" u="none" strike="noStrike" cap="none" normalizeH="0" baseline="0" smtClean="0">
                        <a:ln>
                          <a:noFill/>
                        </a:ln>
                        <a:solidFill>
                          <a:schemeClr val="tx1"/>
                        </a:solidFill>
                        <a:effectLst/>
                        <a:latin typeface="Calibri" panose="020F0502020204030204" pitchFamily="34" charset="0"/>
                        <a:cs typeface="Calibri" panose="020F0502020204030204" pitchFamily="34" charset="0"/>
                      </a:endParaRPr>
                    </a:p>
                  </a:txBody>
                  <a:tcPr marL="37863" marR="3786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ts val="400"/>
                        </a:spcBef>
                        <a:buClr>
                          <a:schemeClr val="accent1"/>
                        </a:buClr>
                        <a:buSzPct val="68000"/>
                        <a:buFont typeface="Wingdings 3" panose="05040102010807070707" pitchFamily="18" charset="2"/>
                        <a:defRPr sz="23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defRPr sz="21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defRPr sz="19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defRPr sz="17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defRPr sz="1600">
                          <a:solidFill>
                            <a:schemeClr val="tx1"/>
                          </a:solidFill>
                          <a:latin typeface="Lucida Sans Unicode" panose="020B0602030504020204" pitchFamily="34" charset="0"/>
                        </a:defRPr>
                      </a:lvl5pPr>
                      <a:lvl6pPr marL="2514600" indent="-228600"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6pPr>
                      <a:lvl7pPr marL="2971800" indent="-228600"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7pPr>
                      <a:lvl8pPr marL="3429000" indent="-228600"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8pPr>
                      <a:lvl9pPr marL="3886200" indent="-228600"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pl-PL" altLang="pl-PL" sz="1100" b="0" i="0" u="none" strike="noStrike" cap="none" normalizeH="0" baseline="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Projekt zakłada przebudowę 1,36 km głównej arterii komunikacyjnej Miasta Chojnice. Celem generalnym jest usprawnienie regionalnego systemu transportu drogowego poprzez połączenie trzech różnych dróg wojewódzkich przechodzących przez Miasto Chojnice, poprawę dostępności do sieci wyższego rzędu i zwiększenie przepustowości Chojnic. Inwestycja zlokalizowana została w ciągu ul. Sukienników-Plac Niepodległości-ul. Gdańska.</a:t>
                      </a:r>
                      <a:endParaRPr kumimoji="0" lang="pl-PL" altLang="pl-PL" sz="1100" b="0" i="0" u="none" strike="noStrike" cap="none" normalizeH="0" baseline="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7863" marR="3786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ts val="400"/>
                        </a:spcBef>
                        <a:buClr>
                          <a:schemeClr val="accent1"/>
                        </a:buClr>
                        <a:buSzPct val="68000"/>
                        <a:buFont typeface="Wingdings 3" panose="05040102010807070707" pitchFamily="18" charset="2"/>
                        <a:defRPr sz="23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defRPr sz="21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defRPr sz="19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defRPr sz="17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defRPr sz="1600">
                          <a:solidFill>
                            <a:schemeClr val="tx1"/>
                          </a:solidFill>
                          <a:latin typeface="Lucida Sans Unicode" panose="020B0602030504020204" pitchFamily="34" charset="0"/>
                        </a:defRPr>
                      </a:lvl5pPr>
                      <a:lvl6pPr marL="2514600" indent="-228600"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6pPr>
                      <a:lvl7pPr marL="2971800" indent="-228600"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7pPr>
                      <a:lvl8pPr marL="3429000" indent="-228600"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8pPr>
                      <a:lvl9pPr marL="3886200" indent="-228600"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pl-PL" altLang="pl-PL" sz="1100" b="0" i="0" u="sng" strike="noStrike" cap="none" normalizeH="0" baseline="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Beneficjent: </a:t>
                      </a:r>
                      <a:endParaRPr kumimoji="0" lang="pl-PL" altLang="pl-PL" sz="1100" b="0" i="0" u="none" strike="noStrike" cap="none" normalizeH="0" baseline="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base" latinLnBrk="0" hangingPunct="1">
                        <a:lnSpc>
                          <a:spcPct val="115000"/>
                        </a:lnSpc>
                        <a:spcBef>
                          <a:spcPct val="0"/>
                        </a:spcBef>
                        <a:spcAft>
                          <a:spcPct val="0"/>
                        </a:spcAft>
                        <a:buClrTx/>
                        <a:buSzTx/>
                        <a:buFontTx/>
                        <a:buNone/>
                        <a:tabLst/>
                      </a:pPr>
                      <a:r>
                        <a:rPr kumimoji="0" lang="pl-PL" altLang="pl-PL" sz="1100" b="0" i="0" u="none" strike="noStrike" cap="none" normalizeH="0" baseline="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Gmina Miejska Chojnice</a:t>
                      </a:r>
                      <a:endParaRPr kumimoji="0" lang="pl-PL" altLang="pl-PL" sz="1100" b="0" i="0" u="none" strike="noStrike" cap="none" normalizeH="0" baseline="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7863" marR="3786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604963">
                <a:tc>
                  <a:txBody>
                    <a:bodyPr/>
                    <a:lstStyle>
                      <a:lvl1pPr>
                        <a:spcBef>
                          <a:spcPts val="400"/>
                        </a:spcBef>
                        <a:buClr>
                          <a:schemeClr val="accent1"/>
                        </a:buClr>
                        <a:buSzPct val="68000"/>
                        <a:buFont typeface="Wingdings 3" panose="05040102010807070707" pitchFamily="18" charset="2"/>
                        <a:defRPr sz="23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defRPr sz="21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defRPr sz="19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defRPr sz="17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defRPr sz="1600">
                          <a:solidFill>
                            <a:schemeClr val="tx1"/>
                          </a:solidFill>
                          <a:latin typeface="Lucida Sans Unicode" panose="020B0602030504020204" pitchFamily="34" charset="0"/>
                        </a:defRPr>
                      </a:lvl5pPr>
                      <a:lvl6pPr marL="2514600" indent="-228600"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6pPr>
                      <a:lvl7pPr marL="2971800" indent="-228600"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7pPr>
                      <a:lvl8pPr marL="3429000" indent="-228600"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8pPr>
                      <a:lvl9pPr marL="3886200" indent="-228600"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pl-PL" altLang="pl-PL" sz="1100" b="1" i="0" u="none" strike="noStrike" cap="none" normalizeH="0" baseline="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3.</a:t>
                      </a:r>
                      <a:endParaRPr kumimoji="0" lang="pl-PL" altLang="pl-PL" sz="1100" b="1" i="0" u="none" strike="noStrike" cap="none" normalizeH="0" baseline="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7863" marR="3786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ts val="400"/>
                        </a:spcBef>
                        <a:buClr>
                          <a:schemeClr val="accent1"/>
                        </a:buClr>
                        <a:buSzPct val="68000"/>
                        <a:buFont typeface="Wingdings 3" panose="05040102010807070707" pitchFamily="18" charset="2"/>
                        <a:defRPr sz="23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defRPr sz="21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defRPr sz="19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defRPr sz="17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defRPr sz="1600">
                          <a:solidFill>
                            <a:schemeClr val="tx1"/>
                          </a:solidFill>
                          <a:latin typeface="Lucida Sans Unicode" panose="020B0602030504020204" pitchFamily="34" charset="0"/>
                        </a:defRPr>
                      </a:lvl5pPr>
                      <a:lvl6pPr marL="2514600" indent="-228600"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6pPr>
                      <a:lvl7pPr marL="2971800" indent="-228600"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7pPr>
                      <a:lvl8pPr marL="3429000" indent="-228600"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8pPr>
                      <a:lvl9pPr marL="3886200" indent="-228600"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pl-PL" altLang="pl-PL" sz="1100" b="1" i="0" u="none" strike="noStrike" cap="none" normalizeH="0" baseline="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Zintegrowany System Informacji Turystycznej: Budowa Centrów Informacji Turystycznej – Bramy Kaszubskiego Pierścienia wraz z kampanią promocyjną.</a:t>
                      </a:r>
                      <a:endParaRPr kumimoji="0" lang="pl-PL" altLang="pl-PL" sz="1100" b="1" i="0" u="none" strike="noStrike" cap="none" normalizeH="0" baseline="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7863" marR="3786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ts val="400"/>
                        </a:spcBef>
                        <a:buClr>
                          <a:schemeClr val="accent1"/>
                        </a:buClr>
                        <a:buSzPct val="68000"/>
                        <a:buFont typeface="Wingdings 3" panose="05040102010807070707" pitchFamily="18" charset="2"/>
                        <a:defRPr sz="23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defRPr sz="21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defRPr sz="19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defRPr sz="17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defRPr sz="1600">
                          <a:solidFill>
                            <a:schemeClr val="tx1"/>
                          </a:solidFill>
                          <a:latin typeface="Lucida Sans Unicode" panose="020B0602030504020204" pitchFamily="34" charset="0"/>
                        </a:defRPr>
                      </a:lvl5pPr>
                      <a:lvl6pPr marL="2514600" indent="-228600"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6pPr>
                      <a:lvl7pPr marL="2971800" indent="-228600"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7pPr>
                      <a:lvl8pPr marL="3429000" indent="-228600"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8pPr>
                      <a:lvl9pPr marL="3886200" indent="-228600"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pl-PL" altLang="pl-PL" sz="1100" b="0" i="0" u="none" strike="noStrike" cap="none" normalizeH="0" baseline="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2009-2011</a:t>
                      </a:r>
                      <a:endParaRPr kumimoji="0" lang="pl-PL" altLang="pl-PL" sz="1100" b="0" i="0" u="none" strike="noStrike" cap="none" normalizeH="0" baseline="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base" latinLnBrk="0" hangingPunct="1">
                        <a:lnSpc>
                          <a:spcPct val="115000"/>
                        </a:lnSpc>
                        <a:spcBef>
                          <a:spcPct val="0"/>
                        </a:spcBef>
                        <a:spcAft>
                          <a:spcPct val="0"/>
                        </a:spcAft>
                        <a:buClrTx/>
                        <a:buSzTx/>
                        <a:buFontTx/>
                        <a:buNone/>
                        <a:tabLst/>
                      </a:pPr>
                      <a:r>
                        <a:rPr kumimoji="0" lang="pl-PL" altLang="pl-PL" sz="1100" b="0" i="0" u="none" strike="noStrike" cap="none" normalizeH="0" baseline="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2012r. – finansowe zakończenie</a:t>
                      </a:r>
                      <a:endParaRPr kumimoji="0" lang="pl-PL" altLang="pl-PL" sz="1100" b="0" i="0" u="none" strike="noStrike" cap="none" normalizeH="0" baseline="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7863" marR="3786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ts val="400"/>
                        </a:spcBef>
                        <a:buClr>
                          <a:schemeClr val="accent1"/>
                        </a:buClr>
                        <a:buSzPct val="68000"/>
                        <a:buFont typeface="Wingdings 3" panose="05040102010807070707" pitchFamily="18" charset="2"/>
                        <a:defRPr sz="23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defRPr sz="21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defRPr sz="19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defRPr sz="17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defRPr sz="1600">
                          <a:solidFill>
                            <a:schemeClr val="tx1"/>
                          </a:solidFill>
                          <a:latin typeface="Lucida Sans Unicode" panose="020B0602030504020204" pitchFamily="34" charset="0"/>
                        </a:defRPr>
                      </a:lvl5pPr>
                      <a:lvl6pPr marL="2514600" indent="-228600"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6pPr>
                      <a:lvl7pPr marL="2971800" indent="-228600"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7pPr>
                      <a:lvl8pPr marL="3429000" indent="-228600"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8pPr>
                      <a:lvl9pPr marL="3886200" indent="-228600"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9pPr>
                    </a:lstStyle>
                    <a:p>
                      <a:pPr marL="0" marR="0" lvl="0" indent="0" algn="l" defTabSz="914400" rtl="0" eaLnBrk="1" fontAlgn="base" latinLnBrk="0" hangingPunct="1">
                        <a:lnSpc>
                          <a:spcPct val="115000"/>
                        </a:lnSpc>
                        <a:spcBef>
                          <a:spcPct val="0"/>
                        </a:spcBef>
                        <a:spcAft>
                          <a:spcPct val="0"/>
                        </a:spcAft>
                        <a:buClrTx/>
                        <a:buSzTx/>
                        <a:buFontTx/>
                        <a:buNone/>
                        <a:tabLst/>
                      </a:pPr>
                      <a:endParaRPr kumimoji="0" lang="pl-PL" altLang="pl-PL" sz="1100" b="0" i="0" u="none" strike="noStrike" cap="none" normalizeH="0" baseline="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lvl="0" indent="0" algn="l" defTabSz="914400" rtl="0" eaLnBrk="1" fontAlgn="base" latinLnBrk="0" hangingPunct="1">
                        <a:lnSpc>
                          <a:spcPct val="115000"/>
                        </a:lnSpc>
                        <a:spcBef>
                          <a:spcPct val="0"/>
                        </a:spcBef>
                        <a:spcAft>
                          <a:spcPct val="0"/>
                        </a:spcAft>
                        <a:buClrTx/>
                        <a:buSzTx/>
                        <a:buFontTx/>
                        <a:buNone/>
                        <a:tabLst/>
                      </a:pPr>
                      <a:endParaRPr kumimoji="0" lang="pl-PL" altLang="pl-PL" sz="1100" b="0" i="0" u="none" strike="noStrike" cap="none" normalizeH="0" baseline="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lvl="0" indent="0" algn="l" defTabSz="914400" rtl="0" eaLnBrk="1" fontAlgn="base" latinLnBrk="0" hangingPunct="1">
                        <a:lnSpc>
                          <a:spcPct val="115000"/>
                        </a:lnSpc>
                        <a:spcBef>
                          <a:spcPct val="0"/>
                        </a:spcBef>
                        <a:spcAft>
                          <a:spcPct val="0"/>
                        </a:spcAft>
                        <a:buClrTx/>
                        <a:buSzTx/>
                        <a:buFontTx/>
                        <a:buNone/>
                        <a:tabLst/>
                      </a:pPr>
                      <a:r>
                        <a:rPr kumimoji="0" lang="pl-PL" altLang="pl-PL" sz="1100" b="0" i="0" u="none" strike="noStrike" cap="none" normalizeH="0" baseline="0" smtClean="0">
                          <a:ln>
                            <a:noFill/>
                          </a:ln>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EFRR</a:t>
                      </a:r>
                    </a:p>
                    <a:p>
                      <a:pPr marL="0" marR="0" lvl="0" indent="0" algn="l" defTabSz="914400" rtl="0" eaLnBrk="1" fontAlgn="base" latinLnBrk="0" hangingPunct="1">
                        <a:lnSpc>
                          <a:spcPct val="115000"/>
                        </a:lnSpc>
                        <a:spcBef>
                          <a:spcPct val="0"/>
                        </a:spcBef>
                        <a:spcAft>
                          <a:spcPct val="0"/>
                        </a:spcAft>
                        <a:buClrTx/>
                        <a:buSzTx/>
                        <a:buFontTx/>
                        <a:buNone/>
                        <a:tabLst/>
                      </a:pPr>
                      <a:endParaRPr kumimoji="0" lang="pl-PL" altLang="pl-PL" sz="1100" b="0" i="0" u="none" strike="noStrike" cap="none" normalizeH="0" baseline="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base" latinLnBrk="0" hangingPunct="1">
                        <a:lnSpc>
                          <a:spcPct val="115000"/>
                        </a:lnSpc>
                        <a:spcBef>
                          <a:spcPct val="0"/>
                        </a:spcBef>
                        <a:spcAft>
                          <a:spcPct val="0"/>
                        </a:spcAft>
                        <a:buClrTx/>
                        <a:buSzTx/>
                        <a:buFontTx/>
                        <a:buNone/>
                        <a:tabLst/>
                      </a:pPr>
                      <a:r>
                        <a:rPr kumimoji="0" lang="pl-PL" altLang="pl-PL" sz="1100" b="0" i="0" u="none" strike="noStrike" cap="none" normalizeH="0" baseline="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Gmina Miejska Chojnice</a:t>
                      </a:r>
                      <a:endParaRPr kumimoji="0" lang="pl-PL" altLang="pl-PL" sz="1100" b="0" i="0" u="none" strike="noStrike" cap="none" normalizeH="0" baseline="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7863" marR="3786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ts val="400"/>
                        </a:spcBef>
                        <a:buClr>
                          <a:schemeClr val="accent1"/>
                        </a:buClr>
                        <a:buSzPct val="68000"/>
                        <a:buFont typeface="Wingdings 3" panose="05040102010807070707" pitchFamily="18" charset="2"/>
                        <a:defRPr sz="23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defRPr sz="21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defRPr sz="19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defRPr sz="17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defRPr sz="1600">
                          <a:solidFill>
                            <a:schemeClr val="tx1"/>
                          </a:solidFill>
                          <a:latin typeface="Lucida Sans Unicode" panose="020B0602030504020204" pitchFamily="34" charset="0"/>
                        </a:defRPr>
                      </a:lvl5pPr>
                      <a:lvl6pPr marL="2514600" indent="-228600"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6pPr>
                      <a:lvl7pPr marL="2971800" indent="-228600"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7pPr>
                      <a:lvl8pPr marL="3429000" indent="-228600"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8pPr>
                      <a:lvl9pPr marL="3886200" indent="-228600"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9pPr>
                    </a:lstStyle>
                    <a:p>
                      <a:pPr marL="0" marR="0" lvl="0" indent="0" algn="just" defTabSz="914400" rtl="0" eaLnBrk="1" fontAlgn="base" latinLnBrk="0" hangingPunct="1">
                        <a:lnSpc>
                          <a:spcPct val="150000"/>
                        </a:lnSpc>
                        <a:spcBef>
                          <a:spcPct val="0"/>
                        </a:spcBef>
                        <a:spcAft>
                          <a:spcPct val="0"/>
                        </a:spcAft>
                        <a:buClrTx/>
                        <a:buSzTx/>
                        <a:buFontTx/>
                        <a:buNone/>
                        <a:tabLst/>
                      </a:pPr>
                      <a:r>
                        <a:rPr kumimoji="0" lang="pl-PL" altLang="pl-PL" sz="1100" b="1" i="0" u="sng"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1.117.124,44 zł</a:t>
                      </a:r>
                      <a:endParaRPr kumimoji="0" lang="pl-PL" altLang="pl-PL" sz="1100" b="0" i="0" u="none" strike="noStrike" cap="none" normalizeH="0" baseline="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just" defTabSz="914400" rtl="0" eaLnBrk="1" fontAlgn="base" latinLnBrk="0" hangingPunct="1">
                        <a:lnSpc>
                          <a:spcPct val="150000"/>
                        </a:lnSpc>
                        <a:spcBef>
                          <a:spcPct val="0"/>
                        </a:spcBef>
                        <a:spcAft>
                          <a:spcPct val="0"/>
                        </a:spcAft>
                        <a:buClrTx/>
                        <a:buSzTx/>
                        <a:buFontTx/>
                        <a:buNone/>
                        <a:tabLst/>
                      </a:pPr>
                      <a:r>
                        <a:rPr kumimoji="0" lang="pl-PL" altLang="pl-PL" sz="1100" b="0" i="0" u="none" strike="noStrike" cap="none" normalizeH="0" baseline="0" smtClean="0">
                          <a:ln>
                            <a:noFill/>
                          </a:ln>
                          <a:solidFill>
                            <a:srgbClr val="0070C0"/>
                          </a:solidFill>
                          <a:effectLst/>
                          <a:latin typeface="Times New Roman" panose="02020603050405020304" pitchFamily="18" charset="0"/>
                          <a:cs typeface="Times New Roman" panose="02020603050405020304" pitchFamily="18" charset="0"/>
                        </a:rPr>
                        <a:t>589.943,51 zł</a:t>
                      </a:r>
                    </a:p>
                    <a:p>
                      <a:pPr marL="0" marR="0" lvl="0" indent="0" algn="just" defTabSz="914400" rtl="0" eaLnBrk="1" fontAlgn="base" latinLnBrk="0" hangingPunct="1">
                        <a:lnSpc>
                          <a:spcPct val="150000"/>
                        </a:lnSpc>
                        <a:spcBef>
                          <a:spcPct val="0"/>
                        </a:spcBef>
                        <a:spcAft>
                          <a:spcPct val="0"/>
                        </a:spcAft>
                        <a:buClrTx/>
                        <a:buSzTx/>
                        <a:buFontTx/>
                        <a:buNone/>
                        <a:tabLst/>
                      </a:pPr>
                      <a:endParaRPr kumimoji="0" lang="pl-PL" altLang="pl-PL" sz="11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just" defTabSz="914400" rtl="0" eaLnBrk="1" fontAlgn="base" latinLnBrk="0" hangingPunct="1">
                        <a:lnSpc>
                          <a:spcPct val="150000"/>
                        </a:lnSpc>
                        <a:spcBef>
                          <a:spcPct val="0"/>
                        </a:spcBef>
                        <a:spcAft>
                          <a:spcPct val="0"/>
                        </a:spcAft>
                        <a:buClrTx/>
                        <a:buSzTx/>
                        <a:buFontTx/>
                        <a:buNone/>
                        <a:tabLst/>
                      </a:pPr>
                      <a:r>
                        <a:rPr kumimoji="0" lang="pl-PL" altLang="pl-PL" sz="11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52 718 093 zł</a:t>
                      </a:r>
                    </a:p>
                    <a:p>
                      <a:pPr marL="0" marR="0" lvl="0" indent="0" algn="just" defTabSz="914400" rtl="0" eaLnBrk="1" fontAlgn="base" latinLnBrk="0" hangingPunct="1">
                        <a:lnSpc>
                          <a:spcPct val="150000"/>
                        </a:lnSpc>
                        <a:spcBef>
                          <a:spcPct val="0"/>
                        </a:spcBef>
                        <a:spcAft>
                          <a:spcPct val="0"/>
                        </a:spcAft>
                        <a:buClrTx/>
                        <a:buSzTx/>
                        <a:buFontTx/>
                        <a:buNone/>
                        <a:tabLst/>
                      </a:pPr>
                      <a:endParaRPr kumimoji="0" lang="pl-PL" altLang="pl-PL" sz="1100" b="0" i="0" u="none" strike="noStrike" cap="none" normalizeH="0" baseline="0" smtClean="0">
                        <a:ln>
                          <a:noFill/>
                        </a:ln>
                        <a:solidFill>
                          <a:schemeClr val="tx1"/>
                        </a:solidFill>
                        <a:effectLst/>
                        <a:latin typeface="Calibri" panose="020F0502020204030204" pitchFamily="34" charset="0"/>
                        <a:cs typeface="Calibri" panose="020F0502020204030204" pitchFamily="34" charset="0"/>
                      </a:endParaRPr>
                    </a:p>
                  </a:txBody>
                  <a:tcPr marL="37863" marR="3786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ts val="400"/>
                        </a:spcBef>
                        <a:buClr>
                          <a:schemeClr val="accent1"/>
                        </a:buClr>
                        <a:buSzPct val="68000"/>
                        <a:buFont typeface="Wingdings 3" panose="05040102010807070707" pitchFamily="18" charset="2"/>
                        <a:defRPr sz="23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defRPr sz="21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defRPr sz="19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defRPr sz="17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defRPr sz="1600">
                          <a:solidFill>
                            <a:schemeClr val="tx1"/>
                          </a:solidFill>
                          <a:latin typeface="Lucida Sans Unicode" panose="020B0602030504020204" pitchFamily="34" charset="0"/>
                        </a:defRPr>
                      </a:lvl5pPr>
                      <a:lvl6pPr marL="2514600" indent="-228600"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6pPr>
                      <a:lvl7pPr marL="2971800" indent="-228600"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7pPr>
                      <a:lvl8pPr marL="3429000" indent="-228600"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8pPr>
                      <a:lvl9pPr marL="3886200" indent="-228600"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pl-PL" altLang="pl-PL" sz="1100" b="0" i="0" u="none" strike="noStrike" cap="none" normalizeH="0" baseline="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Projekt partnerski 15 gmin, którego liderem jest Starostwo Powiatowe w Kartuzach. W ramach zadania odtworzono budynek baszty w fosie miejskiej pomiędzy „Bramą Człuchowską” a „Bramą Wronią” przy ul. Podmurnej tworząc w niej centrum informacji turystycznej z zapleczem.</a:t>
                      </a:r>
                      <a:endParaRPr kumimoji="0" lang="pl-PL" altLang="pl-PL" sz="1100" b="0" i="0" u="none" strike="noStrike" cap="none" normalizeH="0" baseline="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7863" marR="3786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ts val="400"/>
                        </a:spcBef>
                        <a:buClr>
                          <a:schemeClr val="accent1"/>
                        </a:buClr>
                        <a:buSzPct val="68000"/>
                        <a:buFont typeface="Wingdings 3" panose="05040102010807070707" pitchFamily="18" charset="2"/>
                        <a:defRPr sz="23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defRPr sz="21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defRPr sz="19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defRPr sz="17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defRPr sz="1600">
                          <a:solidFill>
                            <a:schemeClr val="tx1"/>
                          </a:solidFill>
                          <a:latin typeface="Lucida Sans Unicode" panose="020B0602030504020204" pitchFamily="34" charset="0"/>
                        </a:defRPr>
                      </a:lvl5pPr>
                      <a:lvl6pPr marL="2514600" indent="-228600"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6pPr>
                      <a:lvl7pPr marL="2971800" indent="-228600"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7pPr>
                      <a:lvl8pPr marL="3429000" indent="-228600"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8pPr>
                      <a:lvl9pPr marL="3886200" indent="-228600"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pl-PL" altLang="pl-PL" sz="1100" b="0" i="0" u="sng" strike="noStrike" cap="none" normalizeH="0" baseline="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Beneficjent:</a:t>
                      </a:r>
                      <a:endParaRPr kumimoji="0" lang="pl-PL" altLang="pl-PL" sz="1100" b="0" i="0" u="none" strike="noStrike" cap="none" normalizeH="0" baseline="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base" latinLnBrk="0" hangingPunct="1">
                        <a:lnSpc>
                          <a:spcPct val="115000"/>
                        </a:lnSpc>
                        <a:spcBef>
                          <a:spcPct val="0"/>
                        </a:spcBef>
                        <a:spcAft>
                          <a:spcPct val="0"/>
                        </a:spcAft>
                        <a:buClrTx/>
                        <a:buSzTx/>
                        <a:buFontTx/>
                        <a:buNone/>
                        <a:tabLst/>
                      </a:pPr>
                      <a:r>
                        <a:rPr kumimoji="0" lang="pl-PL" altLang="pl-PL" sz="1100" b="0" i="0" u="none" strike="noStrike" cap="none" normalizeH="0" baseline="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Starostwo Powiatowe Kartuzy</a:t>
                      </a:r>
                      <a:endParaRPr kumimoji="0" lang="pl-PL" altLang="pl-PL" sz="1100" b="0" i="0" u="none" strike="noStrike" cap="none" normalizeH="0" baseline="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7863" marR="3786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ela 3"/>
          <p:cNvGraphicFramePr>
            <a:graphicFrameLocks noGrp="1"/>
          </p:cNvGraphicFramePr>
          <p:nvPr/>
        </p:nvGraphicFramePr>
        <p:xfrm>
          <a:off x="0" y="0"/>
          <a:ext cx="9144000" cy="476250"/>
        </p:xfrm>
        <a:graphic>
          <a:graphicData uri="http://schemas.openxmlformats.org/drawingml/2006/table">
            <a:tbl>
              <a:tblPr/>
              <a:tblGrid>
                <a:gridCol w="321869"/>
                <a:gridCol w="1938528"/>
                <a:gridCol w="786384"/>
                <a:gridCol w="934517"/>
                <a:gridCol w="982066"/>
                <a:gridCol w="2918765"/>
                <a:gridCol w="1261872"/>
              </a:tblGrid>
              <a:tr h="476250">
                <a:tc>
                  <a:txBody>
                    <a:bodyPr/>
                    <a:lstStyle/>
                    <a:p>
                      <a:pPr algn="just">
                        <a:lnSpc>
                          <a:spcPct val="115000"/>
                        </a:lnSpc>
                        <a:spcAft>
                          <a:spcPts val="0"/>
                        </a:spcAft>
                      </a:pPr>
                      <a:r>
                        <a:rPr lang="pl-PL" sz="1000" b="1" dirty="0" smtClean="0">
                          <a:solidFill>
                            <a:srgbClr val="31849B"/>
                          </a:solidFill>
                          <a:latin typeface="Times New Roman"/>
                          <a:ea typeface="Calibri"/>
                          <a:cs typeface="Times New Roman"/>
                        </a:rPr>
                        <a:t>Lp.</a:t>
                      </a:r>
                      <a:endParaRPr lang="pl-PL" sz="11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000" b="1">
                          <a:solidFill>
                            <a:srgbClr val="31849B"/>
                          </a:solidFill>
                          <a:latin typeface="Times New Roman"/>
                          <a:ea typeface="Calibri"/>
                          <a:cs typeface="Times New Roman"/>
                        </a:rPr>
                        <a:t>Nazwa projektu</a:t>
                      </a:r>
                      <a:endParaRPr lang="pl-PL" sz="11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000" b="1">
                          <a:solidFill>
                            <a:srgbClr val="31849B"/>
                          </a:solidFill>
                          <a:latin typeface="Times New Roman"/>
                          <a:ea typeface="Calibri"/>
                          <a:cs typeface="Times New Roman"/>
                        </a:rPr>
                        <a:t>Okres realizacji</a:t>
                      </a:r>
                      <a:endParaRPr lang="pl-PL" sz="11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000" b="1">
                          <a:solidFill>
                            <a:srgbClr val="31849B"/>
                          </a:solidFill>
                          <a:latin typeface="Times New Roman"/>
                          <a:ea typeface="Calibri"/>
                          <a:cs typeface="Times New Roman"/>
                        </a:rPr>
                        <a:t>Źródła finansowania</a:t>
                      </a:r>
                      <a:endParaRPr lang="pl-PL" sz="11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000" b="1">
                          <a:solidFill>
                            <a:srgbClr val="31849B"/>
                          </a:solidFill>
                          <a:latin typeface="Times New Roman"/>
                          <a:ea typeface="Calibri"/>
                          <a:cs typeface="Times New Roman"/>
                        </a:rPr>
                        <a:t>Wartość projektu</a:t>
                      </a:r>
                      <a:endParaRPr lang="pl-PL" sz="11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000" b="1">
                          <a:solidFill>
                            <a:srgbClr val="31849B"/>
                          </a:solidFill>
                          <a:latin typeface="Times New Roman"/>
                          <a:ea typeface="Calibri"/>
                          <a:cs typeface="Times New Roman"/>
                        </a:rPr>
                        <a:t>Skrócony opis projektu</a:t>
                      </a:r>
                      <a:endParaRPr lang="pl-PL" sz="11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000" b="1" dirty="0">
                          <a:solidFill>
                            <a:srgbClr val="31849B"/>
                          </a:solidFill>
                          <a:latin typeface="Times New Roman"/>
                          <a:ea typeface="Calibri"/>
                          <a:cs typeface="Times New Roman"/>
                        </a:rPr>
                        <a:t>Beneficjent/Partnerzy</a:t>
                      </a:r>
                      <a:endParaRPr lang="pl-PL" sz="11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5" name="Tabela 4"/>
          <p:cNvGraphicFramePr>
            <a:graphicFrameLocks noGrp="1"/>
          </p:cNvGraphicFramePr>
          <p:nvPr/>
        </p:nvGraphicFramePr>
        <p:xfrm>
          <a:off x="0" y="476250"/>
          <a:ext cx="9144000" cy="6310313"/>
        </p:xfrm>
        <a:graphic>
          <a:graphicData uri="http://schemas.openxmlformats.org/drawingml/2006/table">
            <a:tbl>
              <a:tblPr/>
              <a:tblGrid>
                <a:gridCol w="321868"/>
                <a:gridCol w="1938527"/>
                <a:gridCol w="786383"/>
                <a:gridCol w="934517"/>
                <a:gridCol w="982067"/>
                <a:gridCol w="2918765"/>
                <a:gridCol w="1261874"/>
              </a:tblGrid>
              <a:tr h="3155156">
                <a:tc>
                  <a:txBody>
                    <a:bodyPr/>
                    <a:lstStyle/>
                    <a:p>
                      <a:pPr>
                        <a:lnSpc>
                          <a:spcPct val="115000"/>
                        </a:lnSpc>
                        <a:spcAft>
                          <a:spcPts val="0"/>
                        </a:spcAft>
                      </a:pPr>
                      <a:r>
                        <a:rPr lang="pl-PL" sz="1200" b="1" dirty="0">
                          <a:latin typeface="Times New Roman"/>
                          <a:ea typeface="Calibri"/>
                          <a:cs typeface="Times New Roman"/>
                        </a:rPr>
                        <a:t>4.</a:t>
                      </a:r>
                      <a:endParaRPr lang="pl-PL" sz="1200" b="1" dirty="0">
                        <a:latin typeface="Calibri"/>
                        <a:ea typeface="Calibri"/>
                        <a:cs typeface="Times New Roman"/>
                      </a:endParaRPr>
                    </a:p>
                  </a:txBody>
                  <a:tcPr marL="34571" marR="345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pl-PL" sz="1200" b="1" dirty="0">
                          <a:latin typeface="Times New Roman"/>
                          <a:ea typeface="Calibri"/>
                          <a:cs typeface="Times New Roman"/>
                        </a:rPr>
                        <a:t>Rekultywacja 15 składowisk odpadów komunalnych zlokalizowanych na obszarze działania Zakładu Zagospodarowania Odpadów w Nowym Dworze.</a:t>
                      </a:r>
                      <a:endParaRPr lang="pl-PL" sz="1200" b="1" dirty="0">
                        <a:latin typeface="Calibri"/>
                        <a:ea typeface="Calibri"/>
                        <a:cs typeface="Times New Roman"/>
                      </a:endParaRPr>
                    </a:p>
                    <a:p>
                      <a:pPr>
                        <a:lnSpc>
                          <a:spcPct val="115000"/>
                        </a:lnSpc>
                        <a:spcAft>
                          <a:spcPts val="0"/>
                        </a:spcAft>
                      </a:pPr>
                      <a:r>
                        <a:rPr lang="pl-PL" sz="1200" b="1" dirty="0">
                          <a:solidFill>
                            <a:srgbClr val="C0504D"/>
                          </a:solidFill>
                          <a:latin typeface="Times New Roman"/>
                          <a:ea typeface="Calibri"/>
                          <a:cs typeface="Times New Roman"/>
                        </a:rPr>
                        <a:t>Projekt w trakcie realizacji</a:t>
                      </a:r>
                      <a:endParaRPr lang="pl-PL" sz="1200" b="1" dirty="0">
                        <a:latin typeface="Calibri"/>
                        <a:ea typeface="Calibri"/>
                        <a:cs typeface="Times New Roman"/>
                      </a:endParaRPr>
                    </a:p>
                  </a:txBody>
                  <a:tcPr marL="34571" marR="345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pl-PL" sz="1200">
                          <a:latin typeface="Times New Roman"/>
                          <a:ea typeface="Calibri"/>
                          <a:cs typeface="Times New Roman"/>
                        </a:rPr>
                        <a:t>2010-2015</a:t>
                      </a:r>
                      <a:endParaRPr lang="pl-PL" sz="1200">
                        <a:latin typeface="Calibri"/>
                        <a:ea typeface="Calibri"/>
                        <a:cs typeface="Times New Roman"/>
                      </a:endParaRPr>
                    </a:p>
                    <a:p>
                      <a:pPr>
                        <a:lnSpc>
                          <a:spcPct val="115000"/>
                        </a:lnSpc>
                        <a:spcAft>
                          <a:spcPts val="0"/>
                        </a:spcAft>
                      </a:pPr>
                      <a:r>
                        <a:rPr lang="pl-PL" sz="1200">
                          <a:latin typeface="Times New Roman"/>
                          <a:ea typeface="Calibri"/>
                          <a:cs typeface="Times New Roman"/>
                        </a:rPr>
                        <a:t>V/2015 finansowe zakończenie</a:t>
                      </a:r>
                      <a:endParaRPr lang="pl-PL" sz="1200">
                        <a:latin typeface="Calibri"/>
                        <a:ea typeface="Calibri"/>
                        <a:cs typeface="Times New Roman"/>
                      </a:endParaRPr>
                    </a:p>
                  </a:txBody>
                  <a:tcPr marL="34571" marR="345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pl-PL" sz="1200" dirty="0">
                        <a:latin typeface="Times New Roman"/>
                        <a:ea typeface="Calibri"/>
                        <a:cs typeface="Times New Roman"/>
                      </a:endParaRPr>
                    </a:p>
                    <a:p>
                      <a:pPr>
                        <a:lnSpc>
                          <a:spcPct val="115000"/>
                        </a:lnSpc>
                        <a:spcAft>
                          <a:spcPts val="0"/>
                        </a:spcAft>
                      </a:pPr>
                      <a:endParaRPr lang="pl-PL" sz="1200" dirty="0" smtClean="0">
                        <a:solidFill>
                          <a:srgbClr val="365F91"/>
                        </a:solidFill>
                        <a:latin typeface="Times New Roman"/>
                        <a:ea typeface="Calibri"/>
                        <a:cs typeface="Times New Roman"/>
                      </a:endParaRPr>
                    </a:p>
                    <a:p>
                      <a:pPr>
                        <a:lnSpc>
                          <a:spcPct val="115000"/>
                        </a:lnSpc>
                        <a:spcAft>
                          <a:spcPts val="0"/>
                        </a:spcAft>
                      </a:pPr>
                      <a:endParaRPr lang="pl-PL" sz="1200" dirty="0" smtClean="0">
                        <a:solidFill>
                          <a:srgbClr val="365F91"/>
                        </a:solidFill>
                        <a:latin typeface="Times New Roman"/>
                        <a:ea typeface="Calibri"/>
                        <a:cs typeface="Times New Roman"/>
                      </a:endParaRPr>
                    </a:p>
                    <a:p>
                      <a:pPr>
                        <a:lnSpc>
                          <a:spcPct val="115000"/>
                        </a:lnSpc>
                        <a:spcAft>
                          <a:spcPts val="0"/>
                        </a:spcAft>
                      </a:pPr>
                      <a:endParaRPr lang="pl-PL" sz="1200" dirty="0" smtClean="0">
                        <a:solidFill>
                          <a:srgbClr val="365F91"/>
                        </a:solidFill>
                        <a:latin typeface="Times New Roman"/>
                        <a:ea typeface="Calibri"/>
                        <a:cs typeface="Times New Roman"/>
                      </a:endParaRPr>
                    </a:p>
                    <a:p>
                      <a:pPr>
                        <a:lnSpc>
                          <a:spcPct val="115000"/>
                        </a:lnSpc>
                        <a:spcAft>
                          <a:spcPts val="0"/>
                        </a:spcAft>
                      </a:pPr>
                      <a:endParaRPr lang="pl-PL" sz="1200" dirty="0" smtClean="0">
                        <a:solidFill>
                          <a:srgbClr val="365F91"/>
                        </a:solidFill>
                        <a:latin typeface="Times New Roman"/>
                        <a:ea typeface="Calibri"/>
                        <a:cs typeface="Times New Roman"/>
                      </a:endParaRPr>
                    </a:p>
                    <a:p>
                      <a:pPr>
                        <a:lnSpc>
                          <a:spcPct val="115000"/>
                        </a:lnSpc>
                        <a:spcAft>
                          <a:spcPts val="0"/>
                        </a:spcAft>
                      </a:pPr>
                      <a:endParaRPr lang="pl-PL" sz="1200" dirty="0" smtClean="0">
                        <a:solidFill>
                          <a:srgbClr val="365F91"/>
                        </a:solidFill>
                        <a:latin typeface="Times New Roman"/>
                        <a:ea typeface="Calibri"/>
                        <a:cs typeface="Times New Roman"/>
                      </a:endParaRPr>
                    </a:p>
                    <a:p>
                      <a:pPr>
                        <a:lnSpc>
                          <a:spcPct val="115000"/>
                        </a:lnSpc>
                        <a:spcAft>
                          <a:spcPts val="0"/>
                        </a:spcAft>
                      </a:pPr>
                      <a:r>
                        <a:rPr lang="pl-PL" sz="1200" dirty="0" smtClean="0">
                          <a:solidFill>
                            <a:srgbClr val="365F91"/>
                          </a:solidFill>
                          <a:latin typeface="Times New Roman"/>
                          <a:ea typeface="Calibri"/>
                          <a:cs typeface="Times New Roman"/>
                        </a:rPr>
                        <a:t>EFRR</a:t>
                      </a:r>
                      <a:endParaRPr lang="pl-PL" sz="1200" dirty="0">
                        <a:latin typeface="Calibri"/>
                        <a:ea typeface="Calibri"/>
                        <a:cs typeface="Times New Roman"/>
                      </a:endParaRPr>
                    </a:p>
                    <a:p>
                      <a:pPr>
                        <a:lnSpc>
                          <a:spcPct val="115000"/>
                        </a:lnSpc>
                        <a:spcAft>
                          <a:spcPts val="0"/>
                        </a:spcAft>
                      </a:pPr>
                      <a:endParaRPr lang="pl-PL" sz="1200" dirty="0" smtClean="0">
                        <a:latin typeface="Times New Roman"/>
                        <a:ea typeface="Calibri"/>
                        <a:cs typeface="Times New Roman"/>
                      </a:endParaRPr>
                    </a:p>
                    <a:p>
                      <a:pPr>
                        <a:lnSpc>
                          <a:spcPct val="115000"/>
                        </a:lnSpc>
                        <a:spcAft>
                          <a:spcPts val="0"/>
                        </a:spcAft>
                      </a:pPr>
                      <a:r>
                        <a:rPr lang="pl-PL" sz="1200" dirty="0" smtClean="0">
                          <a:latin typeface="Times New Roman"/>
                          <a:ea typeface="Calibri"/>
                          <a:cs typeface="Times New Roman"/>
                        </a:rPr>
                        <a:t>10 </a:t>
                      </a:r>
                      <a:r>
                        <a:rPr lang="pl-PL" sz="1200" dirty="0">
                          <a:latin typeface="Times New Roman"/>
                          <a:ea typeface="Calibri"/>
                          <a:cs typeface="Times New Roman"/>
                        </a:rPr>
                        <a:t>gmin: </a:t>
                      </a:r>
                      <a:endParaRPr lang="pl-PL" sz="1200" dirty="0">
                        <a:latin typeface="Calibri"/>
                        <a:ea typeface="Calibri"/>
                        <a:cs typeface="Times New Roman"/>
                      </a:endParaRPr>
                    </a:p>
                  </a:txBody>
                  <a:tcPr marL="34571" marR="345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pl-PL" sz="1200" b="1" u="sng" dirty="0">
                          <a:latin typeface="Times New Roman"/>
                          <a:ea typeface="Calibri"/>
                          <a:cs typeface="Times New Roman"/>
                        </a:rPr>
                        <a:t>10.706.619,16</a:t>
                      </a:r>
                      <a:endParaRPr lang="pl-PL" sz="1200" dirty="0">
                        <a:latin typeface="Calibri"/>
                        <a:ea typeface="Calibri"/>
                        <a:cs typeface="Times New Roman"/>
                      </a:endParaRPr>
                    </a:p>
                    <a:p>
                      <a:pPr>
                        <a:lnSpc>
                          <a:spcPct val="115000"/>
                        </a:lnSpc>
                        <a:spcAft>
                          <a:spcPts val="0"/>
                        </a:spcAft>
                      </a:pPr>
                      <a:r>
                        <a:rPr lang="pl-PL" sz="1200" dirty="0">
                          <a:latin typeface="Times New Roman"/>
                          <a:ea typeface="Calibri"/>
                          <a:cs typeface="Times New Roman"/>
                        </a:rPr>
                        <a:t>(założone wydatki wg wniosku </a:t>
                      </a:r>
                      <a:r>
                        <a:rPr lang="pl-PL" sz="1200" dirty="0" err="1">
                          <a:latin typeface="Times New Roman"/>
                          <a:ea typeface="Calibri"/>
                          <a:cs typeface="Times New Roman"/>
                        </a:rPr>
                        <a:t>aplikac</a:t>
                      </a:r>
                      <a:r>
                        <a:rPr lang="pl-PL" sz="1200" dirty="0">
                          <a:latin typeface="Times New Roman"/>
                          <a:ea typeface="Calibri"/>
                          <a:cs typeface="Times New Roman"/>
                        </a:rPr>
                        <a:t>.)</a:t>
                      </a:r>
                      <a:endParaRPr lang="pl-PL" sz="1200" dirty="0">
                        <a:latin typeface="Calibri"/>
                        <a:ea typeface="Calibri"/>
                        <a:cs typeface="Times New Roman"/>
                      </a:endParaRPr>
                    </a:p>
                    <a:p>
                      <a:pPr>
                        <a:lnSpc>
                          <a:spcPct val="115000"/>
                        </a:lnSpc>
                        <a:spcAft>
                          <a:spcPts val="0"/>
                        </a:spcAft>
                      </a:pPr>
                      <a:r>
                        <a:rPr lang="pl-PL" sz="1200" dirty="0">
                          <a:latin typeface="Times New Roman"/>
                          <a:ea typeface="Calibri"/>
                          <a:cs typeface="Times New Roman"/>
                        </a:rPr>
                        <a:t>w tym:</a:t>
                      </a:r>
                      <a:endParaRPr lang="pl-PL" sz="1200" dirty="0">
                        <a:latin typeface="Calibri"/>
                        <a:ea typeface="Calibri"/>
                        <a:cs typeface="Times New Roman"/>
                      </a:endParaRPr>
                    </a:p>
                    <a:p>
                      <a:pPr>
                        <a:lnSpc>
                          <a:spcPct val="115000"/>
                        </a:lnSpc>
                        <a:spcAft>
                          <a:spcPts val="0"/>
                        </a:spcAft>
                      </a:pPr>
                      <a:r>
                        <a:rPr lang="pl-PL" sz="1200" b="1" dirty="0" smtClean="0">
                          <a:solidFill>
                            <a:srgbClr val="365F91"/>
                          </a:solidFill>
                          <a:latin typeface="Times New Roman"/>
                          <a:ea typeface="Calibri"/>
                          <a:cs typeface="Times New Roman"/>
                        </a:rPr>
                        <a:t>7.494.633,42</a:t>
                      </a:r>
                      <a:r>
                        <a:rPr lang="pl-PL" sz="1200" b="1" baseline="0" dirty="0" smtClean="0">
                          <a:solidFill>
                            <a:srgbClr val="365F91"/>
                          </a:solidFill>
                          <a:latin typeface="Times New Roman"/>
                          <a:ea typeface="Calibri"/>
                          <a:cs typeface="Times New Roman"/>
                        </a:rPr>
                        <a:t> zł</a:t>
                      </a:r>
                      <a:endParaRPr lang="pl-PL" sz="1200" dirty="0">
                        <a:latin typeface="Calibri"/>
                        <a:ea typeface="Calibri"/>
                        <a:cs typeface="Times New Roman"/>
                      </a:endParaRPr>
                    </a:p>
                    <a:p>
                      <a:pPr>
                        <a:lnSpc>
                          <a:spcPct val="115000"/>
                        </a:lnSpc>
                        <a:spcAft>
                          <a:spcPts val="0"/>
                        </a:spcAft>
                      </a:pPr>
                      <a:r>
                        <a:rPr lang="pl-PL" sz="1200" dirty="0" smtClean="0">
                          <a:latin typeface="Times New Roman"/>
                          <a:ea typeface="Calibri"/>
                          <a:cs typeface="Times New Roman"/>
                        </a:rPr>
                        <a:t>3.111.887,74 zł</a:t>
                      </a:r>
                      <a:endParaRPr lang="pl-PL" sz="1200" dirty="0">
                        <a:latin typeface="Calibri"/>
                        <a:ea typeface="Calibri"/>
                        <a:cs typeface="Times New Roman"/>
                      </a:endParaRPr>
                    </a:p>
                  </a:txBody>
                  <a:tcPr marL="34571" marR="345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pl-PL" sz="1200" dirty="0">
                          <a:latin typeface="Times New Roman"/>
                          <a:ea typeface="Calibri"/>
                          <a:cs typeface="Times New Roman"/>
                        </a:rPr>
                        <a:t>Projekt zakłada objęcie terenu 15 składowisk </a:t>
                      </a:r>
                      <a:r>
                        <a:rPr lang="pl-PL" sz="1200" dirty="0" smtClean="0">
                          <a:latin typeface="Times New Roman"/>
                          <a:ea typeface="Calibri"/>
                          <a:cs typeface="Times New Roman"/>
                        </a:rPr>
                        <a:t>o</a:t>
                      </a:r>
                      <a:r>
                        <a:rPr lang="pl-PL" sz="1200" baseline="0" dirty="0" smtClean="0">
                          <a:latin typeface="Times New Roman"/>
                          <a:ea typeface="Calibri"/>
                          <a:cs typeface="Times New Roman"/>
                        </a:rPr>
                        <a:t> </a:t>
                      </a:r>
                      <a:r>
                        <a:rPr lang="pl-PL" sz="1200" dirty="0" smtClean="0">
                          <a:latin typeface="Times New Roman"/>
                          <a:ea typeface="Calibri"/>
                          <a:cs typeface="Times New Roman"/>
                        </a:rPr>
                        <a:t>łącznej </a:t>
                      </a:r>
                      <a:r>
                        <a:rPr lang="pl-PL" sz="1200" dirty="0">
                          <a:latin typeface="Times New Roman"/>
                          <a:ea typeface="Calibri"/>
                          <a:cs typeface="Times New Roman"/>
                        </a:rPr>
                        <a:t>powierzchni 20,6ha zlokalizowanych w granicach administracyjnych 10 gmin powiatu </a:t>
                      </a:r>
                      <a:r>
                        <a:rPr lang="pl-PL" sz="1200" dirty="0" err="1">
                          <a:latin typeface="Times New Roman"/>
                          <a:ea typeface="Calibri"/>
                          <a:cs typeface="Times New Roman"/>
                        </a:rPr>
                        <a:t>chojnickiego</a:t>
                      </a:r>
                      <a:r>
                        <a:rPr lang="pl-PL" sz="1200" dirty="0">
                          <a:latin typeface="Times New Roman"/>
                          <a:ea typeface="Calibri"/>
                          <a:cs typeface="Times New Roman"/>
                        </a:rPr>
                        <a:t> i człuchowskiego działaniami rekultywacyjnymi, tj. rekultywacją techniczną i biologiczną wraz z montażem urządzeń do monitorowania stanu wód, tj. piezometrów.</a:t>
                      </a:r>
                      <a:endParaRPr lang="pl-PL" sz="1200" dirty="0">
                        <a:latin typeface="Calibri"/>
                        <a:ea typeface="Calibri"/>
                        <a:cs typeface="Times New Roman"/>
                      </a:endParaRPr>
                    </a:p>
                  </a:txBody>
                  <a:tcPr marL="34571" marR="345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pl-PL" sz="1200" u="sng">
                          <a:latin typeface="Times New Roman"/>
                          <a:ea typeface="Calibri"/>
                          <a:cs typeface="Times New Roman"/>
                        </a:rPr>
                        <a:t>Beneficjent: </a:t>
                      </a:r>
                      <a:endParaRPr lang="pl-PL" sz="1200">
                        <a:latin typeface="Calibri"/>
                        <a:ea typeface="Calibri"/>
                        <a:cs typeface="Times New Roman"/>
                      </a:endParaRPr>
                    </a:p>
                    <a:p>
                      <a:pPr>
                        <a:lnSpc>
                          <a:spcPct val="115000"/>
                        </a:lnSpc>
                        <a:spcAft>
                          <a:spcPts val="0"/>
                        </a:spcAft>
                      </a:pPr>
                      <a:r>
                        <a:rPr lang="pl-PL" sz="1200">
                          <a:latin typeface="Times New Roman"/>
                          <a:ea typeface="Calibri"/>
                          <a:cs typeface="Times New Roman"/>
                        </a:rPr>
                        <a:t>Gmina Miejska Chojnice</a:t>
                      </a:r>
                      <a:endParaRPr lang="pl-PL" sz="1200">
                        <a:latin typeface="Calibri"/>
                        <a:ea typeface="Calibri"/>
                        <a:cs typeface="Times New Roman"/>
                      </a:endParaRPr>
                    </a:p>
                    <a:p>
                      <a:pPr>
                        <a:lnSpc>
                          <a:spcPct val="115000"/>
                        </a:lnSpc>
                        <a:spcAft>
                          <a:spcPts val="0"/>
                        </a:spcAft>
                      </a:pPr>
                      <a:r>
                        <a:rPr lang="pl-PL" sz="1200" u="sng">
                          <a:latin typeface="Times New Roman"/>
                          <a:ea typeface="Calibri"/>
                          <a:cs typeface="Times New Roman"/>
                        </a:rPr>
                        <a:t>Partnerzy</a:t>
                      </a:r>
                      <a:r>
                        <a:rPr lang="pl-PL" sz="1200">
                          <a:latin typeface="Times New Roman"/>
                          <a:ea typeface="Calibri"/>
                          <a:cs typeface="Times New Roman"/>
                        </a:rPr>
                        <a:t> rzeczowi i finansowi:</a:t>
                      </a:r>
                      <a:endParaRPr lang="pl-PL" sz="1200">
                        <a:latin typeface="Calibri"/>
                        <a:ea typeface="Calibri"/>
                        <a:cs typeface="Times New Roman"/>
                      </a:endParaRPr>
                    </a:p>
                    <a:p>
                      <a:pPr>
                        <a:lnSpc>
                          <a:spcPct val="115000"/>
                        </a:lnSpc>
                        <a:spcAft>
                          <a:spcPts val="0"/>
                        </a:spcAft>
                      </a:pPr>
                      <a:r>
                        <a:rPr lang="pl-PL" sz="1200">
                          <a:latin typeface="Times New Roman"/>
                          <a:ea typeface="Calibri"/>
                          <a:cs typeface="Times New Roman"/>
                        </a:rPr>
                        <a:t>Gmina Chojnice</a:t>
                      </a:r>
                      <a:endParaRPr lang="pl-PL" sz="1200">
                        <a:latin typeface="Calibri"/>
                        <a:ea typeface="Calibri"/>
                        <a:cs typeface="Times New Roman"/>
                      </a:endParaRPr>
                    </a:p>
                    <a:p>
                      <a:pPr>
                        <a:lnSpc>
                          <a:spcPct val="115000"/>
                        </a:lnSpc>
                        <a:spcAft>
                          <a:spcPts val="0"/>
                        </a:spcAft>
                      </a:pPr>
                      <a:r>
                        <a:rPr lang="pl-PL" sz="1200">
                          <a:latin typeface="Times New Roman"/>
                          <a:ea typeface="Calibri"/>
                          <a:cs typeface="Times New Roman"/>
                        </a:rPr>
                        <a:t>Gmina Brusy</a:t>
                      </a:r>
                      <a:endParaRPr lang="pl-PL" sz="1200">
                        <a:latin typeface="Calibri"/>
                        <a:ea typeface="Calibri"/>
                        <a:cs typeface="Times New Roman"/>
                      </a:endParaRPr>
                    </a:p>
                    <a:p>
                      <a:pPr>
                        <a:lnSpc>
                          <a:spcPct val="115000"/>
                        </a:lnSpc>
                        <a:spcAft>
                          <a:spcPts val="0"/>
                        </a:spcAft>
                      </a:pPr>
                      <a:r>
                        <a:rPr lang="pl-PL" sz="1200">
                          <a:latin typeface="Times New Roman"/>
                          <a:ea typeface="Calibri"/>
                          <a:cs typeface="Times New Roman"/>
                        </a:rPr>
                        <a:t>Gmina Czersk</a:t>
                      </a:r>
                      <a:endParaRPr lang="pl-PL" sz="1200">
                        <a:latin typeface="Calibri"/>
                        <a:ea typeface="Calibri"/>
                        <a:cs typeface="Times New Roman"/>
                      </a:endParaRPr>
                    </a:p>
                    <a:p>
                      <a:pPr>
                        <a:lnSpc>
                          <a:spcPct val="115000"/>
                        </a:lnSpc>
                        <a:spcAft>
                          <a:spcPts val="0"/>
                        </a:spcAft>
                      </a:pPr>
                      <a:r>
                        <a:rPr lang="pl-PL" sz="1200">
                          <a:latin typeface="Times New Roman"/>
                          <a:ea typeface="Calibri"/>
                          <a:cs typeface="Times New Roman"/>
                        </a:rPr>
                        <a:t>Gmina Konarzyny</a:t>
                      </a:r>
                      <a:endParaRPr lang="pl-PL" sz="1200">
                        <a:latin typeface="Calibri"/>
                        <a:ea typeface="Calibri"/>
                        <a:cs typeface="Times New Roman"/>
                      </a:endParaRPr>
                    </a:p>
                    <a:p>
                      <a:pPr>
                        <a:lnSpc>
                          <a:spcPct val="115000"/>
                        </a:lnSpc>
                        <a:spcAft>
                          <a:spcPts val="0"/>
                        </a:spcAft>
                      </a:pPr>
                      <a:r>
                        <a:rPr lang="pl-PL" sz="1200">
                          <a:latin typeface="Times New Roman"/>
                          <a:ea typeface="Calibri"/>
                          <a:cs typeface="Times New Roman"/>
                        </a:rPr>
                        <a:t>Gmina Debrzno</a:t>
                      </a:r>
                      <a:endParaRPr lang="pl-PL" sz="1200">
                        <a:latin typeface="Calibri"/>
                        <a:ea typeface="Calibri"/>
                        <a:cs typeface="Times New Roman"/>
                      </a:endParaRPr>
                    </a:p>
                    <a:p>
                      <a:pPr>
                        <a:lnSpc>
                          <a:spcPct val="115000"/>
                        </a:lnSpc>
                        <a:spcAft>
                          <a:spcPts val="0"/>
                        </a:spcAft>
                      </a:pPr>
                      <a:r>
                        <a:rPr lang="pl-PL" sz="1200">
                          <a:latin typeface="Times New Roman"/>
                          <a:ea typeface="Calibri"/>
                          <a:cs typeface="Times New Roman"/>
                        </a:rPr>
                        <a:t>Gmina Człuchów</a:t>
                      </a:r>
                      <a:endParaRPr lang="pl-PL" sz="1200">
                        <a:latin typeface="Calibri"/>
                        <a:ea typeface="Calibri"/>
                        <a:cs typeface="Times New Roman"/>
                      </a:endParaRPr>
                    </a:p>
                    <a:p>
                      <a:pPr>
                        <a:lnSpc>
                          <a:spcPct val="115000"/>
                        </a:lnSpc>
                        <a:spcAft>
                          <a:spcPts val="0"/>
                        </a:spcAft>
                      </a:pPr>
                      <a:r>
                        <a:rPr lang="pl-PL" sz="1200">
                          <a:latin typeface="Times New Roman"/>
                          <a:ea typeface="Calibri"/>
                          <a:cs typeface="Times New Roman"/>
                        </a:rPr>
                        <a:t>Gmina Miejska Człuchów</a:t>
                      </a:r>
                      <a:endParaRPr lang="pl-PL" sz="1200">
                        <a:latin typeface="Calibri"/>
                        <a:ea typeface="Calibri"/>
                        <a:cs typeface="Times New Roman"/>
                      </a:endParaRPr>
                    </a:p>
                    <a:p>
                      <a:pPr>
                        <a:lnSpc>
                          <a:spcPct val="115000"/>
                        </a:lnSpc>
                        <a:spcAft>
                          <a:spcPts val="0"/>
                        </a:spcAft>
                      </a:pPr>
                      <a:r>
                        <a:rPr lang="pl-PL" sz="1200">
                          <a:latin typeface="Times New Roman"/>
                          <a:ea typeface="Calibri"/>
                          <a:cs typeface="Times New Roman"/>
                        </a:rPr>
                        <a:t>Gmina Czarne</a:t>
                      </a:r>
                      <a:endParaRPr lang="pl-PL" sz="1200">
                        <a:latin typeface="Calibri"/>
                        <a:ea typeface="Calibri"/>
                        <a:cs typeface="Times New Roman"/>
                      </a:endParaRPr>
                    </a:p>
                    <a:p>
                      <a:pPr>
                        <a:lnSpc>
                          <a:spcPct val="115000"/>
                        </a:lnSpc>
                        <a:spcAft>
                          <a:spcPts val="0"/>
                        </a:spcAft>
                      </a:pPr>
                      <a:r>
                        <a:rPr lang="pl-PL" sz="1200">
                          <a:latin typeface="Times New Roman"/>
                          <a:ea typeface="Calibri"/>
                          <a:cs typeface="Times New Roman"/>
                        </a:rPr>
                        <a:t>Gmina Przechlewo</a:t>
                      </a:r>
                      <a:endParaRPr lang="pl-PL" sz="1200">
                        <a:latin typeface="Calibri"/>
                        <a:ea typeface="Calibri"/>
                        <a:cs typeface="Times New Roman"/>
                      </a:endParaRPr>
                    </a:p>
                  </a:txBody>
                  <a:tcPr marL="34571" marR="345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55156">
                <a:tc>
                  <a:txBody>
                    <a:bodyPr/>
                    <a:lstStyle/>
                    <a:p>
                      <a:pPr>
                        <a:lnSpc>
                          <a:spcPct val="115000"/>
                        </a:lnSpc>
                        <a:spcAft>
                          <a:spcPts val="0"/>
                        </a:spcAft>
                      </a:pPr>
                      <a:r>
                        <a:rPr lang="pl-PL" sz="1200" b="1">
                          <a:latin typeface="Times New Roman"/>
                          <a:ea typeface="Calibri"/>
                          <a:cs typeface="Times New Roman"/>
                        </a:rPr>
                        <a:t>5.</a:t>
                      </a:r>
                      <a:endParaRPr lang="pl-PL" sz="1200" b="1">
                        <a:latin typeface="Calibri"/>
                        <a:ea typeface="Calibri"/>
                        <a:cs typeface="Times New Roman"/>
                      </a:endParaRPr>
                    </a:p>
                  </a:txBody>
                  <a:tcPr marL="34571" marR="345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pl-PL" sz="1200" b="1" dirty="0">
                          <a:latin typeface="Times New Roman"/>
                          <a:ea typeface="Calibri"/>
                          <a:cs typeface="Times New Roman"/>
                        </a:rPr>
                        <a:t>Budowa Zakładu Zagospodarowania Odpadów w miejscowości Nowy Dwór w gminie Chojnice.</a:t>
                      </a:r>
                      <a:r>
                        <a:rPr lang="pl-PL" sz="1200" b="1" dirty="0">
                          <a:solidFill>
                            <a:srgbClr val="C0504D"/>
                          </a:solidFill>
                          <a:latin typeface="Times New Roman"/>
                          <a:ea typeface="Calibri"/>
                          <a:cs typeface="Times New Roman"/>
                        </a:rPr>
                        <a:t> </a:t>
                      </a:r>
                      <a:endParaRPr lang="pl-PL" sz="1200" b="1" dirty="0">
                        <a:latin typeface="Calibri"/>
                        <a:ea typeface="Calibri"/>
                        <a:cs typeface="Times New Roman"/>
                      </a:endParaRPr>
                    </a:p>
                    <a:p>
                      <a:pPr>
                        <a:lnSpc>
                          <a:spcPct val="115000"/>
                        </a:lnSpc>
                        <a:spcAft>
                          <a:spcPts val="0"/>
                        </a:spcAft>
                      </a:pPr>
                      <a:r>
                        <a:rPr lang="pl-PL" sz="1200" b="1" dirty="0">
                          <a:solidFill>
                            <a:srgbClr val="C0504D"/>
                          </a:solidFill>
                          <a:latin typeface="Times New Roman"/>
                          <a:ea typeface="Calibri"/>
                          <a:cs typeface="Times New Roman"/>
                        </a:rPr>
                        <a:t>Projekt w trakcie realizacji</a:t>
                      </a:r>
                      <a:endParaRPr lang="pl-PL" sz="1200" b="1" dirty="0">
                        <a:latin typeface="Calibri"/>
                        <a:ea typeface="Calibri"/>
                        <a:cs typeface="Times New Roman"/>
                      </a:endParaRPr>
                    </a:p>
                  </a:txBody>
                  <a:tcPr marL="34571" marR="345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pl-PL" sz="1200">
                          <a:latin typeface="Times New Roman"/>
                          <a:ea typeface="Calibri"/>
                          <a:cs typeface="Times New Roman"/>
                        </a:rPr>
                        <a:t>2012-</a:t>
                      </a:r>
                      <a:endParaRPr lang="pl-PL" sz="1200">
                        <a:latin typeface="Calibri"/>
                        <a:ea typeface="Calibri"/>
                        <a:cs typeface="Times New Roman"/>
                      </a:endParaRPr>
                    </a:p>
                  </a:txBody>
                  <a:tcPr marL="34571" marR="345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pl-PL" sz="1200" dirty="0">
                        <a:latin typeface="Times New Roman"/>
                        <a:ea typeface="Calibri"/>
                        <a:cs typeface="Times New Roman"/>
                      </a:endParaRPr>
                    </a:p>
                    <a:p>
                      <a:pPr>
                        <a:lnSpc>
                          <a:spcPct val="115000"/>
                        </a:lnSpc>
                        <a:spcAft>
                          <a:spcPts val="0"/>
                        </a:spcAft>
                      </a:pPr>
                      <a:endParaRPr lang="pl-PL" sz="1200" dirty="0" smtClean="0">
                        <a:solidFill>
                          <a:srgbClr val="365F91"/>
                        </a:solidFill>
                        <a:latin typeface="Times New Roman"/>
                        <a:ea typeface="Calibri"/>
                        <a:cs typeface="Times New Roman"/>
                      </a:endParaRPr>
                    </a:p>
                    <a:p>
                      <a:pPr>
                        <a:lnSpc>
                          <a:spcPct val="115000"/>
                        </a:lnSpc>
                        <a:spcAft>
                          <a:spcPts val="0"/>
                        </a:spcAft>
                      </a:pPr>
                      <a:endParaRPr lang="pl-PL" sz="1200" dirty="0" smtClean="0">
                        <a:solidFill>
                          <a:srgbClr val="365F91"/>
                        </a:solidFill>
                        <a:latin typeface="Times New Roman"/>
                        <a:ea typeface="Calibri"/>
                        <a:cs typeface="Times New Roman"/>
                      </a:endParaRPr>
                    </a:p>
                    <a:p>
                      <a:pPr>
                        <a:lnSpc>
                          <a:spcPct val="115000"/>
                        </a:lnSpc>
                        <a:spcAft>
                          <a:spcPts val="0"/>
                        </a:spcAft>
                      </a:pPr>
                      <a:endParaRPr lang="pl-PL" sz="1200" dirty="0" smtClean="0">
                        <a:solidFill>
                          <a:srgbClr val="365F91"/>
                        </a:solidFill>
                        <a:latin typeface="Times New Roman"/>
                        <a:ea typeface="Calibri"/>
                        <a:cs typeface="Times New Roman"/>
                      </a:endParaRPr>
                    </a:p>
                    <a:p>
                      <a:pPr>
                        <a:lnSpc>
                          <a:spcPct val="115000"/>
                        </a:lnSpc>
                        <a:spcAft>
                          <a:spcPts val="0"/>
                        </a:spcAft>
                      </a:pPr>
                      <a:endParaRPr lang="pl-PL" sz="1200" dirty="0" smtClean="0">
                        <a:solidFill>
                          <a:srgbClr val="365F91"/>
                        </a:solidFill>
                        <a:latin typeface="Times New Roman"/>
                        <a:ea typeface="Calibri"/>
                        <a:cs typeface="Times New Roman"/>
                      </a:endParaRPr>
                    </a:p>
                    <a:p>
                      <a:pPr>
                        <a:lnSpc>
                          <a:spcPct val="115000"/>
                        </a:lnSpc>
                        <a:spcAft>
                          <a:spcPts val="0"/>
                        </a:spcAft>
                      </a:pPr>
                      <a:endParaRPr lang="pl-PL" sz="1200" dirty="0" smtClean="0">
                        <a:solidFill>
                          <a:srgbClr val="365F91"/>
                        </a:solidFill>
                        <a:latin typeface="Times New Roman"/>
                        <a:ea typeface="Calibri"/>
                        <a:cs typeface="Times New Roman"/>
                      </a:endParaRPr>
                    </a:p>
                    <a:p>
                      <a:pPr>
                        <a:lnSpc>
                          <a:spcPct val="115000"/>
                        </a:lnSpc>
                        <a:spcAft>
                          <a:spcPts val="0"/>
                        </a:spcAft>
                      </a:pPr>
                      <a:r>
                        <a:rPr lang="pl-PL" sz="1200" dirty="0" smtClean="0">
                          <a:solidFill>
                            <a:srgbClr val="365F91"/>
                          </a:solidFill>
                          <a:latin typeface="Times New Roman"/>
                          <a:ea typeface="Calibri"/>
                          <a:cs typeface="Times New Roman"/>
                        </a:rPr>
                        <a:t>EFRR</a:t>
                      </a:r>
                      <a:endParaRPr lang="pl-PL" sz="1200" dirty="0">
                        <a:latin typeface="Calibri"/>
                        <a:ea typeface="Calibri"/>
                        <a:cs typeface="Times New Roman"/>
                      </a:endParaRPr>
                    </a:p>
                    <a:p>
                      <a:pPr>
                        <a:lnSpc>
                          <a:spcPct val="115000"/>
                        </a:lnSpc>
                        <a:spcAft>
                          <a:spcPts val="0"/>
                        </a:spcAft>
                      </a:pPr>
                      <a:endParaRPr lang="pl-PL" sz="1200" dirty="0" smtClean="0">
                        <a:latin typeface="Times New Roman"/>
                        <a:ea typeface="Calibri"/>
                        <a:cs typeface="Times New Roman"/>
                      </a:endParaRPr>
                    </a:p>
                    <a:p>
                      <a:pPr>
                        <a:lnSpc>
                          <a:spcPct val="115000"/>
                        </a:lnSpc>
                        <a:spcAft>
                          <a:spcPts val="0"/>
                        </a:spcAft>
                      </a:pPr>
                      <a:r>
                        <a:rPr lang="pl-PL" sz="1200" dirty="0" smtClean="0">
                          <a:latin typeface="Times New Roman"/>
                          <a:ea typeface="Calibri"/>
                          <a:cs typeface="Times New Roman"/>
                        </a:rPr>
                        <a:t>BP</a:t>
                      </a:r>
                      <a:endParaRPr lang="pl-PL" sz="1200" dirty="0">
                        <a:latin typeface="Calibri"/>
                        <a:ea typeface="Calibri"/>
                        <a:cs typeface="Times New Roman"/>
                      </a:endParaRPr>
                    </a:p>
                  </a:txBody>
                  <a:tcPr marL="34571" marR="345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pl-PL" sz="1200" b="1" u="sng" dirty="0">
                          <a:latin typeface="Times New Roman"/>
                          <a:ea typeface="Calibri"/>
                          <a:cs typeface="Times New Roman"/>
                        </a:rPr>
                        <a:t>46.156.245,36</a:t>
                      </a:r>
                      <a:endParaRPr lang="pl-PL" sz="1200" dirty="0">
                        <a:latin typeface="Calibri"/>
                        <a:ea typeface="Calibri"/>
                        <a:cs typeface="Times New Roman"/>
                      </a:endParaRPr>
                    </a:p>
                    <a:p>
                      <a:pPr>
                        <a:lnSpc>
                          <a:spcPct val="115000"/>
                        </a:lnSpc>
                        <a:spcAft>
                          <a:spcPts val="0"/>
                        </a:spcAft>
                      </a:pPr>
                      <a:r>
                        <a:rPr lang="pl-PL" sz="1200" dirty="0">
                          <a:latin typeface="Times New Roman"/>
                          <a:ea typeface="Calibri"/>
                          <a:cs typeface="Times New Roman"/>
                        </a:rPr>
                        <a:t>(założone wydatki wg wniosku </a:t>
                      </a:r>
                      <a:r>
                        <a:rPr lang="pl-PL" sz="1200" dirty="0" err="1">
                          <a:latin typeface="Times New Roman"/>
                          <a:ea typeface="Calibri"/>
                          <a:cs typeface="Times New Roman"/>
                        </a:rPr>
                        <a:t>aplikac</a:t>
                      </a:r>
                      <a:r>
                        <a:rPr lang="pl-PL" sz="1200" dirty="0">
                          <a:latin typeface="Times New Roman"/>
                          <a:ea typeface="Calibri"/>
                          <a:cs typeface="Times New Roman"/>
                        </a:rPr>
                        <a:t>.)</a:t>
                      </a:r>
                      <a:endParaRPr lang="pl-PL" sz="1200" dirty="0">
                        <a:latin typeface="Calibri"/>
                        <a:ea typeface="Calibri"/>
                        <a:cs typeface="Times New Roman"/>
                      </a:endParaRPr>
                    </a:p>
                    <a:p>
                      <a:pPr>
                        <a:lnSpc>
                          <a:spcPct val="115000"/>
                        </a:lnSpc>
                        <a:spcAft>
                          <a:spcPts val="0"/>
                        </a:spcAft>
                      </a:pPr>
                      <a:r>
                        <a:rPr lang="pl-PL" sz="1200" dirty="0">
                          <a:latin typeface="Times New Roman"/>
                          <a:ea typeface="Calibri"/>
                          <a:cs typeface="Times New Roman"/>
                        </a:rPr>
                        <a:t>w tym:</a:t>
                      </a:r>
                      <a:endParaRPr lang="pl-PL" sz="1200" dirty="0">
                        <a:latin typeface="Calibri"/>
                        <a:ea typeface="Calibri"/>
                        <a:cs typeface="Times New Roman"/>
                      </a:endParaRPr>
                    </a:p>
                    <a:p>
                      <a:pPr>
                        <a:lnSpc>
                          <a:spcPct val="115000"/>
                        </a:lnSpc>
                        <a:spcAft>
                          <a:spcPts val="0"/>
                        </a:spcAft>
                      </a:pPr>
                      <a:r>
                        <a:rPr lang="pl-PL" sz="1200" b="1" dirty="0" smtClean="0">
                          <a:solidFill>
                            <a:srgbClr val="365F91"/>
                          </a:solidFill>
                          <a:latin typeface="Times New Roman"/>
                          <a:ea typeface="Calibri"/>
                          <a:cs typeface="Times New Roman"/>
                        </a:rPr>
                        <a:t>12.689.756,92 zł</a:t>
                      </a:r>
                      <a:endParaRPr lang="pl-PL" sz="1200" dirty="0">
                        <a:latin typeface="Calibri"/>
                        <a:ea typeface="Calibri"/>
                        <a:cs typeface="Times New Roman"/>
                      </a:endParaRPr>
                    </a:p>
                    <a:p>
                      <a:pPr>
                        <a:lnSpc>
                          <a:spcPct val="115000"/>
                        </a:lnSpc>
                        <a:spcAft>
                          <a:spcPts val="0"/>
                        </a:spcAft>
                      </a:pPr>
                      <a:r>
                        <a:rPr lang="pl-PL" sz="1200" dirty="0" smtClean="0">
                          <a:latin typeface="Times New Roman"/>
                          <a:ea typeface="Calibri"/>
                          <a:cs typeface="Times New Roman"/>
                        </a:rPr>
                        <a:t>2.235.839,28 zł</a:t>
                      </a:r>
                      <a:endParaRPr lang="pl-PL" sz="1200" dirty="0">
                        <a:latin typeface="Calibri"/>
                        <a:ea typeface="Calibri"/>
                        <a:cs typeface="Times New Roman"/>
                      </a:endParaRPr>
                    </a:p>
                  </a:txBody>
                  <a:tcPr marL="34571" marR="345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pl-PL" sz="1200">
                          <a:latin typeface="Times New Roman"/>
                          <a:ea typeface="Calibri"/>
                          <a:cs typeface="Times New Roman"/>
                        </a:rPr>
                        <a:t>Projekt zakłada budowę zakładu zagospodarowania odpadów wyposażonego w segmenty do: sortowania, kompostowania odpadów, demontażu odpadów wielkogabarytowych, czasowego magazynowania odpadów niebezpiecznych, unieszkodliwiania odcieków. Celem przedsięwzięcia jest zapewnienie kompleksowej gospodarki odpadami pochodzącymi z terenu 10 gmin, zgodnie z wymogami Unii Europejskiej i ustawodawstwem krajowym uwzględniającej objęcie mieszkańców gmin zorganizowanym systemem selektywnej zbiórki odpadów komunalnych i tzw. „surowców wtórnych”. </a:t>
                      </a:r>
                      <a:endParaRPr lang="pl-PL" sz="1200">
                        <a:latin typeface="Calibri"/>
                        <a:ea typeface="Calibri"/>
                        <a:cs typeface="Times New Roman"/>
                      </a:endParaRPr>
                    </a:p>
                  </a:txBody>
                  <a:tcPr marL="34571" marR="345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pl-PL" sz="1200" u="sng" dirty="0">
                          <a:latin typeface="Times New Roman"/>
                          <a:ea typeface="Calibri"/>
                          <a:cs typeface="Times New Roman"/>
                        </a:rPr>
                        <a:t>Beneficjent: </a:t>
                      </a:r>
                      <a:endParaRPr lang="pl-PL" sz="1200" dirty="0">
                        <a:latin typeface="Calibri"/>
                        <a:ea typeface="Calibri"/>
                        <a:cs typeface="Times New Roman"/>
                      </a:endParaRPr>
                    </a:p>
                    <a:p>
                      <a:pPr>
                        <a:lnSpc>
                          <a:spcPct val="115000"/>
                        </a:lnSpc>
                        <a:spcAft>
                          <a:spcPts val="0"/>
                        </a:spcAft>
                      </a:pPr>
                      <a:r>
                        <a:rPr lang="pl-PL" sz="1200" dirty="0">
                          <a:latin typeface="Times New Roman"/>
                          <a:ea typeface="Calibri"/>
                          <a:cs typeface="Times New Roman"/>
                        </a:rPr>
                        <a:t>Zakład Zagospodarowania Odpadów Nowy Dwór Sp. z o.o. w Chojnicach (spółka zawiązana w 2008r. przez 8 gmin powiatu chojnickiego i człuchowskiego)</a:t>
                      </a:r>
                      <a:endParaRPr lang="pl-PL" sz="1200" dirty="0">
                        <a:latin typeface="Calibri"/>
                        <a:ea typeface="Calibri"/>
                        <a:cs typeface="Times New Roman"/>
                      </a:endParaRPr>
                    </a:p>
                  </a:txBody>
                  <a:tcPr marL="34571" marR="345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4162474"/>
          </a:xfrm>
        </p:spPr>
        <p:txBody>
          <a:bodyPr>
            <a:normAutofit fontScale="90000"/>
          </a:bodyPr>
          <a:lstStyle/>
          <a:p>
            <a:pPr fontAlgn="auto">
              <a:spcAft>
                <a:spcPts val="0"/>
              </a:spcAft>
              <a:defRPr/>
            </a:pPr>
            <a:r>
              <a:rPr lang="pl-PL" sz="3100" dirty="0" smtClean="0"/>
              <a:t/>
            </a:r>
            <a:br>
              <a:rPr lang="pl-PL" sz="3100" dirty="0" smtClean="0"/>
            </a:br>
            <a:r>
              <a:rPr lang="pl-PL" sz="3100" dirty="0" smtClean="0"/>
              <a:t/>
            </a:r>
            <a:br>
              <a:rPr lang="pl-PL" sz="3100" dirty="0" smtClean="0"/>
            </a:br>
            <a:r>
              <a:rPr lang="pl-PL" sz="3100" dirty="0" smtClean="0"/>
              <a:t>Inwestycje realizowane/zrealizowane </a:t>
            </a:r>
            <a:r>
              <a:rPr lang="pl-PL" sz="3100" u="sng" dirty="0" smtClean="0"/>
              <a:t>przy wsparciu finansowym z Unii Europejskiej w ramach ZPORR (2004-2006) </a:t>
            </a:r>
            <a:br>
              <a:rPr lang="pl-PL" sz="3100" u="sng" dirty="0" smtClean="0"/>
            </a:br>
            <a:r>
              <a:rPr lang="pl-PL" sz="3100" u="sng" dirty="0" smtClean="0"/>
              <a:t>- projekty infrastrukturalne.</a:t>
            </a:r>
            <a:r>
              <a:rPr lang="pl-PL" dirty="0" smtClean="0"/>
              <a:t/>
            </a:r>
            <a:br>
              <a:rPr lang="pl-PL" dirty="0" smtClean="0"/>
            </a:br>
            <a:r>
              <a:rPr lang="pl-PL" dirty="0" smtClean="0"/>
              <a:t/>
            </a:r>
            <a:br>
              <a:rPr lang="pl-PL" dirty="0" smtClean="0"/>
            </a:br>
            <a:r>
              <a:rPr lang="pl-PL" dirty="0" smtClean="0"/>
              <a:t/>
            </a:r>
            <a:br>
              <a:rPr lang="pl-PL" dirty="0" smtClean="0"/>
            </a:br>
            <a:endParaRPr lang="pl-PL" dirty="0"/>
          </a:p>
        </p:txBody>
      </p:sp>
      <p:pic>
        <p:nvPicPr>
          <p:cNvPr id="61443" name="Obraz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76375" y="4437063"/>
            <a:ext cx="1647825" cy="958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444" name="Obraz 3" descr="eu-fla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508625" y="4437063"/>
            <a:ext cx="1584325" cy="936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ela 2"/>
          <p:cNvGraphicFramePr>
            <a:graphicFrameLocks noGrp="1"/>
          </p:cNvGraphicFramePr>
          <p:nvPr/>
        </p:nvGraphicFramePr>
        <p:xfrm>
          <a:off x="0" y="0"/>
          <a:ext cx="9144000" cy="6921500"/>
        </p:xfrm>
        <a:graphic>
          <a:graphicData uri="http://schemas.openxmlformats.org/drawingml/2006/table">
            <a:tbl>
              <a:tblPr/>
              <a:tblGrid>
                <a:gridCol w="345272"/>
                <a:gridCol w="1879307"/>
                <a:gridCol w="853732"/>
                <a:gridCol w="939652"/>
                <a:gridCol w="939652"/>
                <a:gridCol w="2904877"/>
                <a:gridCol w="1281509"/>
              </a:tblGrid>
              <a:tr h="315458">
                <a:tc>
                  <a:txBody>
                    <a:bodyPr/>
                    <a:lstStyle/>
                    <a:p>
                      <a:pPr algn="just">
                        <a:lnSpc>
                          <a:spcPct val="115000"/>
                        </a:lnSpc>
                        <a:spcAft>
                          <a:spcPts val="0"/>
                        </a:spcAft>
                      </a:pPr>
                      <a:r>
                        <a:rPr lang="pl-PL" sz="900" b="1" dirty="0">
                          <a:solidFill>
                            <a:srgbClr val="31849B"/>
                          </a:solidFill>
                          <a:latin typeface="Times New Roman"/>
                          <a:ea typeface="Calibri"/>
                          <a:cs typeface="Times New Roman"/>
                        </a:rPr>
                        <a:t>Lp.</a:t>
                      </a:r>
                      <a:endParaRPr lang="pl-PL" sz="900" dirty="0">
                        <a:latin typeface="Calibri"/>
                        <a:ea typeface="Calibri"/>
                        <a:cs typeface="Times New Roman"/>
                      </a:endParaRPr>
                    </a:p>
                  </a:txBody>
                  <a:tcPr marL="18709" marR="187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900" b="1">
                          <a:solidFill>
                            <a:srgbClr val="31849B"/>
                          </a:solidFill>
                          <a:latin typeface="Times New Roman"/>
                          <a:ea typeface="Calibri"/>
                          <a:cs typeface="Times New Roman"/>
                        </a:rPr>
                        <a:t>Nazwa projektu</a:t>
                      </a:r>
                      <a:endParaRPr lang="pl-PL" sz="900">
                        <a:latin typeface="Calibri"/>
                        <a:ea typeface="Calibri"/>
                        <a:cs typeface="Times New Roman"/>
                      </a:endParaRPr>
                    </a:p>
                  </a:txBody>
                  <a:tcPr marL="18709" marR="187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900" b="1">
                          <a:solidFill>
                            <a:srgbClr val="31849B"/>
                          </a:solidFill>
                          <a:latin typeface="Times New Roman"/>
                          <a:ea typeface="Calibri"/>
                          <a:cs typeface="Times New Roman"/>
                        </a:rPr>
                        <a:t>Okres realizacji</a:t>
                      </a:r>
                      <a:endParaRPr lang="pl-PL" sz="900">
                        <a:latin typeface="Calibri"/>
                        <a:ea typeface="Calibri"/>
                        <a:cs typeface="Times New Roman"/>
                      </a:endParaRPr>
                    </a:p>
                  </a:txBody>
                  <a:tcPr marL="18709" marR="187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900" b="1">
                          <a:solidFill>
                            <a:srgbClr val="31849B"/>
                          </a:solidFill>
                          <a:latin typeface="Times New Roman"/>
                          <a:ea typeface="Calibri"/>
                          <a:cs typeface="Times New Roman"/>
                        </a:rPr>
                        <a:t>Źródła finansowania</a:t>
                      </a:r>
                      <a:endParaRPr lang="pl-PL" sz="900">
                        <a:latin typeface="Calibri"/>
                        <a:ea typeface="Calibri"/>
                        <a:cs typeface="Times New Roman"/>
                      </a:endParaRPr>
                    </a:p>
                  </a:txBody>
                  <a:tcPr marL="18709" marR="187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900" b="1">
                          <a:solidFill>
                            <a:srgbClr val="31849B"/>
                          </a:solidFill>
                          <a:latin typeface="Times New Roman"/>
                          <a:ea typeface="Calibri"/>
                          <a:cs typeface="Times New Roman"/>
                        </a:rPr>
                        <a:t>Wartość projektu</a:t>
                      </a:r>
                      <a:endParaRPr lang="pl-PL" sz="900">
                        <a:latin typeface="Calibri"/>
                        <a:ea typeface="Calibri"/>
                        <a:cs typeface="Times New Roman"/>
                      </a:endParaRPr>
                    </a:p>
                  </a:txBody>
                  <a:tcPr marL="18709" marR="187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900" b="1">
                          <a:solidFill>
                            <a:srgbClr val="31849B"/>
                          </a:solidFill>
                          <a:latin typeface="Times New Roman"/>
                          <a:ea typeface="Calibri"/>
                          <a:cs typeface="Times New Roman"/>
                        </a:rPr>
                        <a:t>Skrócony opis projektu</a:t>
                      </a:r>
                      <a:endParaRPr lang="pl-PL" sz="900">
                        <a:latin typeface="Calibri"/>
                        <a:ea typeface="Calibri"/>
                        <a:cs typeface="Times New Roman"/>
                      </a:endParaRPr>
                    </a:p>
                  </a:txBody>
                  <a:tcPr marL="18709" marR="187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900" b="1">
                          <a:solidFill>
                            <a:srgbClr val="31849B"/>
                          </a:solidFill>
                          <a:latin typeface="Times New Roman"/>
                          <a:ea typeface="Calibri"/>
                          <a:cs typeface="Times New Roman"/>
                        </a:rPr>
                        <a:t>Beneficjent/Partnerzy</a:t>
                      </a:r>
                      <a:endParaRPr lang="pl-PL" sz="900">
                        <a:latin typeface="Calibri"/>
                        <a:ea typeface="Calibri"/>
                        <a:cs typeface="Times New Roman"/>
                      </a:endParaRPr>
                    </a:p>
                  </a:txBody>
                  <a:tcPr marL="18709" marR="187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80581">
                <a:tc>
                  <a:txBody>
                    <a:bodyPr/>
                    <a:lstStyle/>
                    <a:p>
                      <a:pPr>
                        <a:lnSpc>
                          <a:spcPct val="115000"/>
                        </a:lnSpc>
                        <a:spcAft>
                          <a:spcPts val="0"/>
                        </a:spcAft>
                      </a:pPr>
                      <a:r>
                        <a:rPr lang="pl-PL" sz="1200" b="1" dirty="0">
                          <a:latin typeface="Times New Roman"/>
                          <a:ea typeface="Calibri"/>
                          <a:cs typeface="Times New Roman"/>
                        </a:rPr>
                        <a:t>1.</a:t>
                      </a:r>
                      <a:endParaRPr lang="pl-PL" sz="1200" b="1" dirty="0">
                        <a:latin typeface="Calibri"/>
                        <a:ea typeface="Calibri"/>
                        <a:cs typeface="Times New Roman"/>
                      </a:endParaRPr>
                    </a:p>
                  </a:txBody>
                  <a:tcPr marL="18709" marR="187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pl-PL" sz="1200" b="1" dirty="0">
                          <a:latin typeface="Times New Roman"/>
                          <a:ea typeface="Calibri"/>
                          <a:cs typeface="Times New Roman"/>
                        </a:rPr>
                        <a:t>Rewitalizacja zdegradowanych obiektów i otoczenia po byłym szpitalu w </a:t>
                      </a:r>
                      <a:r>
                        <a:rPr lang="pl-PL" sz="1200" b="1" dirty="0" smtClean="0">
                          <a:latin typeface="Times New Roman"/>
                          <a:ea typeface="Calibri"/>
                          <a:cs typeface="Times New Roman"/>
                        </a:rPr>
                        <a:t>Chojnicach.</a:t>
                      </a:r>
                      <a:endParaRPr lang="pl-PL" sz="1200" b="1" dirty="0">
                        <a:latin typeface="Calibri"/>
                        <a:ea typeface="Calibri"/>
                        <a:cs typeface="Times New Roman"/>
                      </a:endParaRPr>
                    </a:p>
                  </a:txBody>
                  <a:tcPr marL="18709" marR="187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pl-PL" sz="1200" dirty="0">
                          <a:latin typeface="Times New Roman"/>
                          <a:ea typeface="Calibri"/>
                          <a:cs typeface="Times New Roman"/>
                        </a:rPr>
                        <a:t>2004 - 2006</a:t>
                      </a:r>
                      <a:endParaRPr lang="pl-PL" sz="1200" dirty="0">
                        <a:latin typeface="Calibri"/>
                        <a:ea typeface="Calibri"/>
                        <a:cs typeface="Times New Roman"/>
                      </a:endParaRPr>
                    </a:p>
                  </a:txBody>
                  <a:tcPr marL="18709" marR="187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pl-PL" sz="900" dirty="0">
                        <a:latin typeface="Times New Roman"/>
                        <a:ea typeface="Calibri"/>
                        <a:cs typeface="Times New Roman"/>
                      </a:endParaRPr>
                    </a:p>
                    <a:p>
                      <a:pPr>
                        <a:lnSpc>
                          <a:spcPct val="115000"/>
                        </a:lnSpc>
                        <a:spcAft>
                          <a:spcPts val="0"/>
                        </a:spcAft>
                      </a:pPr>
                      <a:endParaRPr lang="pl-PL" sz="1200" dirty="0" smtClean="0">
                        <a:solidFill>
                          <a:srgbClr val="365F91"/>
                        </a:solidFill>
                        <a:latin typeface="Times New Roman"/>
                        <a:ea typeface="Calibri"/>
                        <a:cs typeface="Times New Roman"/>
                      </a:endParaRPr>
                    </a:p>
                    <a:p>
                      <a:pPr>
                        <a:lnSpc>
                          <a:spcPct val="115000"/>
                        </a:lnSpc>
                        <a:spcAft>
                          <a:spcPts val="0"/>
                        </a:spcAft>
                      </a:pPr>
                      <a:r>
                        <a:rPr lang="pl-PL" sz="1200" dirty="0" smtClean="0">
                          <a:solidFill>
                            <a:srgbClr val="365F91"/>
                          </a:solidFill>
                          <a:latin typeface="Times New Roman"/>
                          <a:ea typeface="Calibri"/>
                          <a:cs typeface="Times New Roman"/>
                        </a:rPr>
                        <a:t>EFRR</a:t>
                      </a:r>
                      <a:endParaRPr lang="pl-PL" sz="1200" dirty="0">
                        <a:latin typeface="Calibri"/>
                        <a:ea typeface="Calibri"/>
                        <a:cs typeface="Times New Roman"/>
                      </a:endParaRPr>
                    </a:p>
                    <a:p>
                      <a:pPr>
                        <a:lnSpc>
                          <a:spcPct val="115000"/>
                        </a:lnSpc>
                        <a:spcAft>
                          <a:spcPts val="0"/>
                        </a:spcAft>
                      </a:pPr>
                      <a:endParaRPr lang="pl-PL" sz="1200" dirty="0" smtClean="0">
                        <a:latin typeface="Times New Roman"/>
                        <a:ea typeface="Calibri"/>
                        <a:cs typeface="Times New Roman"/>
                      </a:endParaRPr>
                    </a:p>
                    <a:p>
                      <a:pPr>
                        <a:lnSpc>
                          <a:spcPct val="115000"/>
                        </a:lnSpc>
                        <a:spcAft>
                          <a:spcPts val="0"/>
                        </a:spcAft>
                      </a:pPr>
                      <a:endParaRPr lang="pl-PL" sz="1200" dirty="0" smtClean="0">
                        <a:latin typeface="Times New Roman"/>
                        <a:ea typeface="Calibri"/>
                        <a:cs typeface="Times New Roman"/>
                      </a:endParaRPr>
                    </a:p>
                    <a:p>
                      <a:pPr>
                        <a:lnSpc>
                          <a:spcPct val="115000"/>
                        </a:lnSpc>
                        <a:spcAft>
                          <a:spcPts val="0"/>
                        </a:spcAft>
                      </a:pPr>
                      <a:r>
                        <a:rPr lang="pl-PL" sz="1200" dirty="0" smtClean="0">
                          <a:latin typeface="Times New Roman"/>
                          <a:ea typeface="Calibri"/>
                          <a:cs typeface="Times New Roman"/>
                        </a:rPr>
                        <a:t>Budżet </a:t>
                      </a:r>
                      <a:r>
                        <a:rPr lang="pl-PL" sz="1200" dirty="0">
                          <a:latin typeface="Times New Roman"/>
                          <a:ea typeface="Calibri"/>
                          <a:cs typeface="Times New Roman"/>
                        </a:rPr>
                        <a:t>Państwa</a:t>
                      </a:r>
                      <a:endParaRPr lang="pl-PL" sz="1200" dirty="0">
                        <a:latin typeface="Calibri"/>
                        <a:ea typeface="Calibri"/>
                        <a:cs typeface="Times New Roman"/>
                      </a:endParaRPr>
                    </a:p>
                    <a:p>
                      <a:pPr>
                        <a:lnSpc>
                          <a:spcPct val="115000"/>
                        </a:lnSpc>
                        <a:spcAft>
                          <a:spcPts val="0"/>
                        </a:spcAft>
                      </a:pPr>
                      <a:endParaRPr lang="pl-PL" sz="1200" dirty="0" smtClean="0">
                        <a:latin typeface="Times New Roman"/>
                        <a:ea typeface="Calibri"/>
                        <a:cs typeface="Times New Roman"/>
                      </a:endParaRPr>
                    </a:p>
                    <a:p>
                      <a:pPr>
                        <a:lnSpc>
                          <a:spcPct val="115000"/>
                        </a:lnSpc>
                        <a:spcAft>
                          <a:spcPts val="0"/>
                        </a:spcAft>
                      </a:pPr>
                      <a:r>
                        <a:rPr lang="pl-PL" sz="1200" dirty="0" smtClean="0">
                          <a:latin typeface="Times New Roman"/>
                          <a:ea typeface="Calibri"/>
                          <a:cs typeface="Times New Roman"/>
                        </a:rPr>
                        <a:t>Gmina </a:t>
                      </a:r>
                      <a:r>
                        <a:rPr lang="pl-PL" sz="1200" dirty="0">
                          <a:latin typeface="Times New Roman"/>
                          <a:ea typeface="Calibri"/>
                          <a:cs typeface="Times New Roman"/>
                        </a:rPr>
                        <a:t>Miejska Chojnice</a:t>
                      </a:r>
                      <a:endParaRPr lang="pl-PL" sz="1200" dirty="0">
                        <a:latin typeface="Calibri"/>
                        <a:ea typeface="Calibri"/>
                        <a:cs typeface="Times New Roman"/>
                      </a:endParaRPr>
                    </a:p>
                  </a:txBody>
                  <a:tcPr marL="18709" marR="187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pl-PL" sz="1200" b="1" u="sng" dirty="0">
                          <a:latin typeface="Times New Roman"/>
                          <a:ea typeface="Calibri"/>
                          <a:cs typeface="Times New Roman"/>
                        </a:rPr>
                        <a:t>18 306 </a:t>
                      </a:r>
                      <a:r>
                        <a:rPr lang="pl-PL" sz="1200" b="1" u="sng" dirty="0" smtClean="0">
                          <a:latin typeface="Times New Roman"/>
                          <a:ea typeface="Calibri"/>
                          <a:cs typeface="Times New Roman"/>
                        </a:rPr>
                        <a:t>746,82</a:t>
                      </a:r>
                      <a:endParaRPr lang="pl-PL" sz="1200" dirty="0">
                        <a:latin typeface="Calibri"/>
                        <a:ea typeface="Calibri"/>
                        <a:cs typeface="Times New Roman"/>
                      </a:endParaRPr>
                    </a:p>
                    <a:p>
                      <a:pPr>
                        <a:lnSpc>
                          <a:spcPct val="115000"/>
                        </a:lnSpc>
                        <a:spcAft>
                          <a:spcPts val="0"/>
                        </a:spcAft>
                      </a:pPr>
                      <a:endParaRPr lang="pl-PL" sz="1200" b="1" dirty="0" smtClean="0">
                        <a:solidFill>
                          <a:srgbClr val="365F91"/>
                        </a:solidFill>
                        <a:latin typeface="Times New Roman"/>
                        <a:ea typeface="Calibri"/>
                        <a:cs typeface="Times New Roman"/>
                      </a:endParaRPr>
                    </a:p>
                    <a:p>
                      <a:pPr>
                        <a:lnSpc>
                          <a:spcPct val="115000"/>
                        </a:lnSpc>
                        <a:spcAft>
                          <a:spcPts val="0"/>
                        </a:spcAft>
                      </a:pPr>
                      <a:r>
                        <a:rPr lang="pl-PL" sz="1200" b="1" dirty="0" smtClean="0">
                          <a:solidFill>
                            <a:srgbClr val="365F91"/>
                          </a:solidFill>
                          <a:latin typeface="Times New Roman"/>
                          <a:ea typeface="Calibri"/>
                          <a:cs typeface="Times New Roman"/>
                        </a:rPr>
                        <a:t>11</a:t>
                      </a:r>
                      <a:r>
                        <a:rPr lang="pl-PL" sz="1200" b="1" dirty="0">
                          <a:solidFill>
                            <a:srgbClr val="365F91"/>
                          </a:solidFill>
                          <a:latin typeface="Times New Roman"/>
                          <a:ea typeface="Calibri"/>
                          <a:cs typeface="Times New Roman"/>
                        </a:rPr>
                        <a:t> 631 667,61</a:t>
                      </a:r>
                      <a:endParaRPr lang="pl-PL" sz="1200" dirty="0">
                        <a:latin typeface="Calibri"/>
                        <a:ea typeface="Calibri"/>
                        <a:cs typeface="Times New Roman"/>
                      </a:endParaRPr>
                    </a:p>
                    <a:p>
                      <a:pPr>
                        <a:lnSpc>
                          <a:spcPct val="115000"/>
                        </a:lnSpc>
                        <a:spcAft>
                          <a:spcPts val="0"/>
                        </a:spcAft>
                      </a:pPr>
                      <a:r>
                        <a:rPr lang="pl-PL" sz="1200" dirty="0">
                          <a:latin typeface="Times New Roman"/>
                          <a:ea typeface="Calibri"/>
                          <a:cs typeface="Times New Roman"/>
                        </a:rPr>
                        <a:t>  </a:t>
                      </a:r>
                      <a:endParaRPr lang="pl-PL" sz="1200" dirty="0" smtClean="0">
                        <a:latin typeface="Times New Roman"/>
                        <a:ea typeface="Calibri"/>
                        <a:cs typeface="Times New Roman"/>
                      </a:endParaRPr>
                    </a:p>
                    <a:p>
                      <a:pPr>
                        <a:lnSpc>
                          <a:spcPct val="115000"/>
                        </a:lnSpc>
                        <a:spcAft>
                          <a:spcPts val="0"/>
                        </a:spcAft>
                      </a:pPr>
                      <a:endParaRPr lang="pl-PL" sz="1200" dirty="0" smtClean="0">
                        <a:latin typeface="Times New Roman"/>
                        <a:ea typeface="Calibri"/>
                        <a:cs typeface="Times New Roman"/>
                      </a:endParaRPr>
                    </a:p>
                    <a:p>
                      <a:pPr>
                        <a:lnSpc>
                          <a:spcPct val="115000"/>
                        </a:lnSpc>
                        <a:spcAft>
                          <a:spcPts val="0"/>
                        </a:spcAft>
                      </a:pPr>
                      <a:r>
                        <a:rPr lang="pl-PL" sz="1200" dirty="0" smtClean="0">
                          <a:latin typeface="Times New Roman"/>
                          <a:ea typeface="Calibri"/>
                          <a:cs typeface="Times New Roman"/>
                        </a:rPr>
                        <a:t>1</a:t>
                      </a:r>
                      <a:r>
                        <a:rPr lang="pl-PL" sz="1200" dirty="0">
                          <a:latin typeface="Times New Roman"/>
                          <a:ea typeface="Calibri"/>
                          <a:cs typeface="Times New Roman"/>
                        </a:rPr>
                        <a:t> 550 889,02</a:t>
                      </a:r>
                      <a:endParaRPr lang="pl-PL" sz="1200" dirty="0">
                        <a:latin typeface="Calibri"/>
                        <a:ea typeface="Calibri"/>
                        <a:cs typeface="Times New Roman"/>
                      </a:endParaRPr>
                    </a:p>
                    <a:p>
                      <a:pPr>
                        <a:lnSpc>
                          <a:spcPct val="115000"/>
                        </a:lnSpc>
                        <a:spcAft>
                          <a:spcPts val="0"/>
                        </a:spcAft>
                      </a:pPr>
                      <a:r>
                        <a:rPr lang="pl-PL" sz="1200" dirty="0">
                          <a:latin typeface="Times New Roman"/>
                          <a:ea typeface="Calibri"/>
                          <a:cs typeface="Times New Roman"/>
                        </a:rPr>
                        <a:t>  </a:t>
                      </a:r>
                      <a:endParaRPr lang="pl-PL" sz="1200" dirty="0" smtClean="0">
                        <a:latin typeface="Times New Roman"/>
                        <a:ea typeface="Calibri"/>
                        <a:cs typeface="Times New Roman"/>
                      </a:endParaRPr>
                    </a:p>
                    <a:p>
                      <a:pPr>
                        <a:lnSpc>
                          <a:spcPct val="115000"/>
                        </a:lnSpc>
                        <a:spcAft>
                          <a:spcPts val="0"/>
                        </a:spcAft>
                      </a:pPr>
                      <a:endParaRPr lang="pl-PL" sz="1200" dirty="0" smtClean="0">
                        <a:latin typeface="Times New Roman"/>
                        <a:ea typeface="Calibri"/>
                        <a:cs typeface="Times New Roman"/>
                      </a:endParaRPr>
                    </a:p>
                    <a:p>
                      <a:pPr>
                        <a:lnSpc>
                          <a:spcPct val="115000"/>
                        </a:lnSpc>
                        <a:spcAft>
                          <a:spcPts val="0"/>
                        </a:spcAft>
                      </a:pPr>
                      <a:endParaRPr lang="pl-PL" sz="1200" dirty="0" smtClean="0">
                        <a:latin typeface="Times New Roman"/>
                        <a:ea typeface="Calibri"/>
                        <a:cs typeface="Times New Roman"/>
                      </a:endParaRPr>
                    </a:p>
                    <a:p>
                      <a:pPr>
                        <a:lnSpc>
                          <a:spcPct val="115000"/>
                        </a:lnSpc>
                        <a:spcAft>
                          <a:spcPts val="0"/>
                        </a:spcAft>
                      </a:pPr>
                      <a:r>
                        <a:rPr lang="pl-PL" sz="1200" dirty="0" smtClean="0">
                          <a:latin typeface="Times New Roman"/>
                          <a:ea typeface="Calibri"/>
                          <a:cs typeface="Times New Roman"/>
                        </a:rPr>
                        <a:t>5</a:t>
                      </a:r>
                      <a:r>
                        <a:rPr lang="pl-PL" sz="1200" dirty="0">
                          <a:latin typeface="Times New Roman"/>
                          <a:ea typeface="Calibri"/>
                          <a:cs typeface="Times New Roman"/>
                        </a:rPr>
                        <a:t> 124 190,19</a:t>
                      </a:r>
                      <a:endParaRPr lang="pl-PL" sz="1200" dirty="0">
                        <a:latin typeface="Calibri"/>
                        <a:ea typeface="Calibri"/>
                        <a:cs typeface="Times New Roman"/>
                      </a:endParaRPr>
                    </a:p>
                  </a:txBody>
                  <a:tcPr marL="18709" marR="187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pl-PL" sz="900" dirty="0">
                          <a:latin typeface="Times New Roman"/>
                          <a:ea typeface="Calibri"/>
                          <a:cs typeface="Times New Roman"/>
                        </a:rPr>
                        <a:t>Projekt „Rewitalizacja zdegradowanych obiektów i otoczenia po byłym szpitalu w Chojnicach” to inwestycja zrealizowana przez Gminę Miejską Chojnice przy merytorycznym wsparciu następujących partnerów: Gmina Chojnice, Powiat Chojnicki, Samorząd Województwa Pomorskiego, Politechnika Koszalińska, Powszechna Wyższa Szkoła Humanistyczna „POMERANIA”. W ramach w/</a:t>
                      </a:r>
                      <a:r>
                        <a:rPr lang="pl-PL" sz="900" dirty="0" err="1">
                          <a:latin typeface="Times New Roman"/>
                          <a:ea typeface="Calibri"/>
                          <a:cs typeface="Times New Roman"/>
                        </a:rPr>
                        <a:t>w</a:t>
                      </a:r>
                      <a:r>
                        <a:rPr lang="pl-PL" sz="900" dirty="0">
                          <a:latin typeface="Times New Roman"/>
                          <a:ea typeface="Calibri"/>
                          <a:cs typeface="Times New Roman"/>
                        </a:rPr>
                        <a:t> projektu zmodernizowano budynek i otoczenie po byłym szpitalu w Chojnicach, nadając im nowe funkcje społeczne, kulturalne, edukacyjne, rekreacyjne i gospodarcze przy zachowaniu historycznych walorów architektonicznych. Ponadto poprawiono funkcjonalność przestrzeni publicznej w centrum </a:t>
                      </a:r>
                      <a:r>
                        <a:rPr lang="pl-PL" sz="900" dirty="0" err="1">
                          <a:latin typeface="Times New Roman"/>
                          <a:ea typeface="Calibri"/>
                          <a:cs typeface="Times New Roman"/>
                        </a:rPr>
                        <a:t>miasta</a:t>
                      </a:r>
                      <a:r>
                        <a:rPr lang="pl-PL" sz="900" dirty="0">
                          <a:latin typeface="Times New Roman"/>
                          <a:ea typeface="Calibri"/>
                          <a:cs typeface="Times New Roman"/>
                        </a:rPr>
                        <a:t> poprzez wycinkę drzew kolidujących z nowymi rozwiązaniami drogowymi i sieciowymi, modernizację ulicy Okrężnej, wykonanie nowego wjazdu, skanalizowanie i oświetlenie terenu, stworzenie chodników, schodów terenowych, pochylni przystosowanych dla potrzeb osób niepełnosprawnych, 100 miejsc parkingowych dla samochodów osobowych, 5 dla autobusów, elementów małej architektury – boisk i placów zabaw dla dzieci. Rzeczowe zakończenie projektu nastąpiło w dniu 30.10.2006r., finansowe 29.12.2006r.</a:t>
                      </a:r>
                      <a:endParaRPr lang="pl-PL" sz="900" dirty="0">
                        <a:latin typeface="Calibri"/>
                        <a:ea typeface="Calibri"/>
                        <a:cs typeface="Times New Roman"/>
                      </a:endParaRPr>
                    </a:p>
                  </a:txBody>
                  <a:tcPr marL="18709" marR="187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pl-PL" sz="900" u="sng" dirty="0">
                          <a:latin typeface="Times New Roman"/>
                          <a:ea typeface="Calibri"/>
                          <a:cs typeface="Times New Roman"/>
                        </a:rPr>
                        <a:t>Beneficjent: </a:t>
                      </a:r>
                      <a:endParaRPr lang="pl-PL" sz="900" dirty="0">
                        <a:latin typeface="Calibri"/>
                        <a:ea typeface="Calibri"/>
                        <a:cs typeface="Times New Roman"/>
                      </a:endParaRPr>
                    </a:p>
                    <a:p>
                      <a:pPr>
                        <a:lnSpc>
                          <a:spcPct val="115000"/>
                        </a:lnSpc>
                        <a:spcAft>
                          <a:spcPts val="0"/>
                        </a:spcAft>
                      </a:pPr>
                      <a:r>
                        <a:rPr lang="pl-PL" sz="900" dirty="0">
                          <a:latin typeface="Times New Roman"/>
                          <a:ea typeface="Calibri"/>
                          <a:cs typeface="Times New Roman"/>
                        </a:rPr>
                        <a:t>Gmina Miejska Chojnice</a:t>
                      </a:r>
                      <a:endParaRPr lang="pl-PL" sz="900" dirty="0">
                        <a:latin typeface="Calibri"/>
                        <a:ea typeface="Calibri"/>
                        <a:cs typeface="Times New Roman"/>
                      </a:endParaRPr>
                    </a:p>
                    <a:p>
                      <a:pPr>
                        <a:lnSpc>
                          <a:spcPct val="115000"/>
                        </a:lnSpc>
                        <a:spcAft>
                          <a:spcPts val="0"/>
                        </a:spcAft>
                      </a:pPr>
                      <a:r>
                        <a:rPr lang="pl-PL" sz="900" u="sng" dirty="0">
                          <a:latin typeface="Times New Roman"/>
                          <a:ea typeface="Calibri"/>
                          <a:cs typeface="Times New Roman"/>
                        </a:rPr>
                        <a:t>Partnerzy: </a:t>
                      </a:r>
                      <a:endParaRPr lang="pl-PL" sz="900" dirty="0">
                        <a:latin typeface="Calibri"/>
                        <a:ea typeface="Calibri"/>
                        <a:cs typeface="Times New Roman"/>
                      </a:endParaRPr>
                    </a:p>
                    <a:p>
                      <a:pPr>
                        <a:lnSpc>
                          <a:spcPct val="115000"/>
                        </a:lnSpc>
                        <a:spcAft>
                          <a:spcPts val="0"/>
                        </a:spcAft>
                      </a:pPr>
                      <a:r>
                        <a:rPr lang="pl-PL" sz="900" dirty="0">
                          <a:latin typeface="Times New Roman"/>
                          <a:ea typeface="Calibri"/>
                          <a:cs typeface="Times New Roman"/>
                        </a:rPr>
                        <a:t>Gmina Chojnice</a:t>
                      </a:r>
                      <a:endParaRPr lang="pl-PL" sz="900" dirty="0">
                        <a:latin typeface="Calibri"/>
                        <a:ea typeface="Calibri"/>
                        <a:cs typeface="Times New Roman"/>
                      </a:endParaRPr>
                    </a:p>
                    <a:p>
                      <a:pPr>
                        <a:lnSpc>
                          <a:spcPct val="115000"/>
                        </a:lnSpc>
                        <a:spcAft>
                          <a:spcPts val="0"/>
                        </a:spcAft>
                      </a:pPr>
                      <a:r>
                        <a:rPr lang="pl-PL" sz="900" dirty="0">
                          <a:latin typeface="Times New Roman"/>
                          <a:ea typeface="Calibri"/>
                          <a:cs typeface="Times New Roman"/>
                        </a:rPr>
                        <a:t>Powiat Chojnicki</a:t>
                      </a:r>
                      <a:endParaRPr lang="pl-PL" sz="900" dirty="0">
                        <a:latin typeface="Calibri"/>
                        <a:ea typeface="Calibri"/>
                        <a:cs typeface="Times New Roman"/>
                      </a:endParaRPr>
                    </a:p>
                    <a:p>
                      <a:pPr>
                        <a:lnSpc>
                          <a:spcPct val="115000"/>
                        </a:lnSpc>
                        <a:spcAft>
                          <a:spcPts val="0"/>
                        </a:spcAft>
                      </a:pPr>
                      <a:r>
                        <a:rPr lang="pl-PL" sz="900" dirty="0">
                          <a:latin typeface="Times New Roman"/>
                          <a:ea typeface="Calibri"/>
                          <a:cs typeface="Times New Roman"/>
                        </a:rPr>
                        <a:t>Samorząd Województwa Pomorskiego</a:t>
                      </a:r>
                      <a:endParaRPr lang="pl-PL" sz="900" dirty="0">
                        <a:latin typeface="Calibri"/>
                        <a:ea typeface="Calibri"/>
                        <a:cs typeface="Times New Roman"/>
                      </a:endParaRPr>
                    </a:p>
                    <a:p>
                      <a:pPr>
                        <a:lnSpc>
                          <a:spcPct val="115000"/>
                        </a:lnSpc>
                        <a:spcAft>
                          <a:spcPts val="0"/>
                        </a:spcAft>
                      </a:pPr>
                      <a:r>
                        <a:rPr lang="pl-PL" sz="900" dirty="0">
                          <a:latin typeface="Times New Roman"/>
                          <a:ea typeface="Calibri"/>
                          <a:cs typeface="Times New Roman"/>
                        </a:rPr>
                        <a:t>Politechnika Koszalińska</a:t>
                      </a:r>
                      <a:endParaRPr lang="pl-PL" sz="900" dirty="0">
                        <a:latin typeface="Calibri"/>
                        <a:ea typeface="Calibri"/>
                        <a:cs typeface="Times New Roman"/>
                      </a:endParaRPr>
                    </a:p>
                    <a:p>
                      <a:pPr>
                        <a:lnSpc>
                          <a:spcPct val="115000"/>
                        </a:lnSpc>
                        <a:spcAft>
                          <a:spcPts val="0"/>
                        </a:spcAft>
                      </a:pPr>
                      <a:r>
                        <a:rPr lang="pl-PL" sz="900" dirty="0">
                          <a:latin typeface="Times New Roman"/>
                          <a:ea typeface="Calibri"/>
                          <a:cs typeface="Times New Roman"/>
                        </a:rPr>
                        <a:t>Powszechna Wyższa Szkoła Humanistyczna „POMERANIA”.</a:t>
                      </a:r>
                      <a:endParaRPr lang="pl-PL" sz="900" dirty="0">
                        <a:latin typeface="Calibri"/>
                        <a:ea typeface="Calibri"/>
                        <a:cs typeface="Times New Roman"/>
                      </a:endParaRPr>
                    </a:p>
                  </a:txBody>
                  <a:tcPr marL="18709" marR="187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25460">
                <a:tc>
                  <a:txBody>
                    <a:bodyPr/>
                    <a:lstStyle/>
                    <a:p>
                      <a:pPr>
                        <a:lnSpc>
                          <a:spcPct val="115000"/>
                        </a:lnSpc>
                        <a:spcAft>
                          <a:spcPts val="0"/>
                        </a:spcAft>
                      </a:pPr>
                      <a:r>
                        <a:rPr lang="pl-PL" sz="1200" b="1" dirty="0">
                          <a:latin typeface="Times New Roman"/>
                          <a:ea typeface="Calibri"/>
                          <a:cs typeface="Times New Roman"/>
                        </a:rPr>
                        <a:t>2.</a:t>
                      </a:r>
                      <a:endParaRPr lang="pl-PL" sz="1200" b="1" dirty="0">
                        <a:latin typeface="Calibri"/>
                        <a:ea typeface="Calibri"/>
                        <a:cs typeface="Times New Roman"/>
                      </a:endParaRPr>
                    </a:p>
                  </a:txBody>
                  <a:tcPr marL="18709" marR="187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pl-PL" sz="1200" b="1" dirty="0">
                          <a:latin typeface="Times New Roman"/>
                          <a:ea typeface="Calibri"/>
                          <a:cs typeface="Times New Roman"/>
                        </a:rPr>
                        <a:t>Restauracja obiektów dziedzictwa kulturowego w Chojnicach – Bazylika Mniejsza z </a:t>
                      </a:r>
                      <a:r>
                        <a:rPr lang="pl-PL" sz="1200" b="1" dirty="0" smtClean="0">
                          <a:latin typeface="Times New Roman"/>
                          <a:ea typeface="Calibri"/>
                          <a:cs typeface="Times New Roman"/>
                        </a:rPr>
                        <a:t>otoczeniem.</a:t>
                      </a:r>
                      <a:endParaRPr lang="pl-PL" sz="1200" b="1" dirty="0">
                        <a:latin typeface="Calibri"/>
                        <a:ea typeface="Calibri"/>
                        <a:cs typeface="Times New Roman"/>
                      </a:endParaRPr>
                    </a:p>
                  </a:txBody>
                  <a:tcPr marL="18709" marR="187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pl-PL" sz="1200" dirty="0">
                          <a:latin typeface="Times New Roman"/>
                          <a:ea typeface="Calibri"/>
                          <a:cs typeface="Times New Roman"/>
                        </a:rPr>
                        <a:t>2005-2007</a:t>
                      </a:r>
                      <a:endParaRPr lang="pl-PL" sz="1200" dirty="0">
                        <a:latin typeface="Calibri"/>
                        <a:ea typeface="Calibri"/>
                        <a:cs typeface="Times New Roman"/>
                      </a:endParaRPr>
                    </a:p>
                  </a:txBody>
                  <a:tcPr marL="18709" marR="187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pl-PL" sz="900" dirty="0">
                        <a:latin typeface="Times New Roman"/>
                        <a:ea typeface="Calibri"/>
                        <a:cs typeface="Times New Roman"/>
                      </a:endParaRPr>
                    </a:p>
                    <a:p>
                      <a:pPr>
                        <a:lnSpc>
                          <a:spcPct val="115000"/>
                        </a:lnSpc>
                        <a:spcAft>
                          <a:spcPts val="0"/>
                        </a:spcAft>
                      </a:pPr>
                      <a:endParaRPr lang="pl-PL" sz="900" dirty="0" smtClean="0">
                        <a:solidFill>
                          <a:srgbClr val="365F91"/>
                        </a:solidFill>
                        <a:latin typeface="Times New Roman"/>
                        <a:ea typeface="Calibri"/>
                        <a:cs typeface="Times New Roman"/>
                      </a:endParaRPr>
                    </a:p>
                    <a:p>
                      <a:pPr>
                        <a:lnSpc>
                          <a:spcPct val="115000"/>
                        </a:lnSpc>
                        <a:spcAft>
                          <a:spcPts val="0"/>
                        </a:spcAft>
                      </a:pPr>
                      <a:r>
                        <a:rPr lang="pl-PL" sz="1100" dirty="0" smtClean="0">
                          <a:solidFill>
                            <a:srgbClr val="365F91"/>
                          </a:solidFill>
                          <a:latin typeface="Times New Roman"/>
                          <a:ea typeface="Calibri"/>
                          <a:cs typeface="Times New Roman"/>
                        </a:rPr>
                        <a:t>EFRR</a:t>
                      </a:r>
                      <a:endParaRPr lang="pl-PL" sz="1100" dirty="0">
                        <a:latin typeface="Calibri"/>
                        <a:ea typeface="Calibri"/>
                        <a:cs typeface="Times New Roman"/>
                      </a:endParaRPr>
                    </a:p>
                    <a:p>
                      <a:pPr>
                        <a:lnSpc>
                          <a:spcPct val="115000"/>
                        </a:lnSpc>
                        <a:spcAft>
                          <a:spcPts val="0"/>
                        </a:spcAft>
                      </a:pPr>
                      <a:endParaRPr lang="pl-PL" sz="1100" dirty="0" smtClean="0">
                        <a:latin typeface="Times New Roman"/>
                        <a:ea typeface="Calibri"/>
                        <a:cs typeface="Times New Roman"/>
                      </a:endParaRPr>
                    </a:p>
                    <a:p>
                      <a:pPr>
                        <a:lnSpc>
                          <a:spcPct val="115000"/>
                        </a:lnSpc>
                        <a:spcAft>
                          <a:spcPts val="0"/>
                        </a:spcAft>
                      </a:pPr>
                      <a:r>
                        <a:rPr lang="pl-PL" sz="1100" dirty="0" smtClean="0">
                          <a:latin typeface="Times New Roman"/>
                          <a:ea typeface="Calibri"/>
                          <a:cs typeface="Times New Roman"/>
                        </a:rPr>
                        <a:t>Budżet </a:t>
                      </a:r>
                      <a:r>
                        <a:rPr lang="pl-PL" sz="1100" dirty="0">
                          <a:latin typeface="Times New Roman"/>
                          <a:ea typeface="Calibri"/>
                          <a:cs typeface="Times New Roman"/>
                        </a:rPr>
                        <a:t>Państwa</a:t>
                      </a:r>
                      <a:endParaRPr lang="pl-PL" sz="1100" dirty="0">
                        <a:latin typeface="Calibri"/>
                        <a:ea typeface="Calibri"/>
                        <a:cs typeface="Times New Roman"/>
                      </a:endParaRPr>
                    </a:p>
                    <a:p>
                      <a:pPr>
                        <a:lnSpc>
                          <a:spcPct val="115000"/>
                        </a:lnSpc>
                        <a:spcAft>
                          <a:spcPts val="0"/>
                        </a:spcAft>
                      </a:pPr>
                      <a:endParaRPr lang="pl-PL" sz="1100" dirty="0" smtClean="0">
                        <a:latin typeface="Times New Roman"/>
                        <a:ea typeface="Calibri"/>
                        <a:cs typeface="Times New Roman"/>
                      </a:endParaRPr>
                    </a:p>
                    <a:p>
                      <a:pPr>
                        <a:lnSpc>
                          <a:spcPct val="115000"/>
                        </a:lnSpc>
                        <a:spcAft>
                          <a:spcPts val="0"/>
                        </a:spcAft>
                      </a:pPr>
                      <a:r>
                        <a:rPr lang="pl-PL" sz="1100" dirty="0" smtClean="0">
                          <a:latin typeface="Times New Roman"/>
                          <a:ea typeface="Calibri"/>
                          <a:cs typeface="Times New Roman"/>
                        </a:rPr>
                        <a:t>Gmina </a:t>
                      </a:r>
                      <a:r>
                        <a:rPr lang="pl-PL" sz="1100" dirty="0">
                          <a:latin typeface="Times New Roman"/>
                          <a:ea typeface="Calibri"/>
                          <a:cs typeface="Times New Roman"/>
                        </a:rPr>
                        <a:t>Miejska Chojnice</a:t>
                      </a:r>
                      <a:endParaRPr lang="pl-PL" sz="1100" dirty="0">
                        <a:latin typeface="Calibri"/>
                        <a:ea typeface="Calibri"/>
                        <a:cs typeface="Times New Roman"/>
                      </a:endParaRPr>
                    </a:p>
                    <a:p>
                      <a:pPr>
                        <a:lnSpc>
                          <a:spcPct val="115000"/>
                        </a:lnSpc>
                        <a:spcAft>
                          <a:spcPts val="0"/>
                        </a:spcAft>
                      </a:pPr>
                      <a:endParaRPr lang="pl-PL" sz="1100" dirty="0" smtClean="0">
                        <a:latin typeface="Times New Roman"/>
                        <a:ea typeface="Calibri"/>
                        <a:cs typeface="Times New Roman"/>
                      </a:endParaRPr>
                    </a:p>
                    <a:p>
                      <a:pPr>
                        <a:lnSpc>
                          <a:spcPct val="115000"/>
                        </a:lnSpc>
                        <a:spcAft>
                          <a:spcPts val="0"/>
                        </a:spcAft>
                      </a:pPr>
                      <a:r>
                        <a:rPr lang="pl-PL" sz="1100" dirty="0" smtClean="0">
                          <a:latin typeface="Times New Roman"/>
                          <a:ea typeface="Calibri"/>
                          <a:cs typeface="Times New Roman"/>
                        </a:rPr>
                        <a:t>Parafia </a:t>
                      </a:r>
                      <a:r>
                        <a:rPr lang="pl-PL" sz="1100" dirty="0">
                          <a:latin typeface="Times New Roman"/>
                          <a:ea typeface="Calibri"/>
                          <a:cs typeface="Times New Roman"/>
                        </a:rPr>
                        <a:t>p.w. Ścięcia Św. Jana Chrzciciela</a:t>
                      </a:r>
                      <a:endParaRPr lang="pl-PL" sz="1100" dirty="0">
                        <a:latin typeface="Calibri"/>
                        <a:ea typeface="Calibri"/>
                        <a:cs typeface="Times New Roman"/>
                      </a:endParaRPr>
                    </a:p>
                  </a:txBody>
                  <a:tcPr marL="18709" marR="187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pl-PL" sz="1100" b="1" u="sng" dirty="0">
                          <a:latin typeface="Times New Roman"/>
                          <a:ea typeface="Calibri"/>
                          <a:cs typeface="Times New Roman"/>
                        </a:rPr>
                        <a:t>5 021 322,97</a:t>
                      </a:r>
                      <a:endParaRPr lang="pl-PL" sz="1100" dirty="0">
                        <a:latin typeface="Calibri"/>
                        <a:ea typeface="Calibri"/>
                        <a:cs typeface="Times New Roman"/>
                      </a:endParaRPr>
                    </a:p>
                    <a:p>
                      <a:pPr algn="ctr">
                        <a:lnSpc>
                          <a:spcPct val="115000"/>
                        </a:lnSpc>
                        <a:spcAft>
                          <a:spcPts val="0"/>
                        </a:spcAft>
                      </a:pPr>
                      <a:r>
                        <a:rPr lang="pl-PL" sz="1100" dirty="0">
                          <a:latin typeface="Times New Roman"/>
                          <a:ea typeface="Calibri"/>
                          <a:cs typeface="Times New Roman"/>
                        </a:rPr>
                        <a:t>w tym:</a:t>
                      </a:r>
                      <a:endParaRPr lang="pl-PL" sz="1100" dirty="0">
                        <a:latin typeface="Calibri"/>
                        <a:ea typeface="Calibri"/>
                        <a:cs typeface="Times New Roman"/>
                      </a:endParaRPr>
                    </a:p>
                    <a:p>
                      <a:pPr>
                        <a:lnSpc>
                          <a:spcPct val="115000"/>
                        </a:lnSpc>
                        <a:spcAft>
                          <a:spcPts val="0"/>
                        </a:spcAft>
                      </a:pPr>
                      <a:r>
                        <a:rPr lang="pl-PL" sz="1100" b="1" dirty="0">
                          <a:solidFill>
                            <a:srgbClr val="365F91"/>
                          </a:solidFill>
                          <a:latin typeface="Times New Roman"/>
                          <a:ea typeface="Calibri"/>
                          <a:cs typeface="Times New Roman"/>
                        </a:rPr>
                        <a:t>3 663 461,49</a:t>
                      </a:r>
                      <a:endParaRPr lang="pl-PL" sz="1100" dirty="0">
                        <a:latin typeface="Calibri"/>
                        <a:ea typeface="Calibri"/>
                        <a:cs typeface="Times New Roman"/>
                      </a:endParaRPr>
                    </a:p>
                    <a:p>
                      <a:pPr>
                        <a:lnSpc>
                          <a:spcPct val="115000"/>
                        </a:lnSpc>
                        <a:spcAft>
                          <a:spcPts val="0"/>
                        </a:spcAft>
                      </a:pPr>
                      <a:r>
                        <a:rPr lang="pl-PL" sz="1100" dirty="0">
                          <a:latin typeface="Times New Roman"/>
                          <a:ea typeface="Calibri"/>
                          <a:cs typeface="Times New Roman"/>
                        </a:rPr>
                        <a:t>   </a:t>
                      </a:r>
                      <a:endParaRPr lang="pl-PL" sz="1100" dirty="0" smtClean="0">
                        <a:latin typeface="Times New Roman"/>
                        <a:ea typeface="Calibri"/>
                        <a:cs typeface="Times New Roman"/>
                      </a:endParaRPr>
                    </a:p>
                    <a:p>
                      <a:pPr>
                        <a:lnSpc>
                          <a:spcPct val="115000"/>
                        </a:lnSpc>
                        <a:spcAft>
                          <a:spcPts val="0"/>
                        </a:spcAft>
                      </a:pPr>
                      <a:r>
                        <a:rPr lang="pl-PL" sz="1100" dirty="0" smtClean="0">
                          <a:latin typeface="Times New Roman"/>
                          <a:ea typeface="Calibri"/>
                          <a:cs typeface="Times New Roman"/>
                        </a:rPr>
                        <a:t>488</a:t>
                      </a:r>
                      <a:r>
                        <a:rPr lang="pl-PL" sz="1100" dirty="0">
                          <a:latin typeface="Times New Roman"/>
                          <a:ea typeface="Calibri"/>
                          <a:cs typeface="Times New Roman"/>
                        </a:rPr>
                        <a:t> 461,54</a:t>
                      </a:r>
                      <a:endParaRPr lang="pl-PL" sz="1100" dirty="0">
                        <a:latin typeface="Calibri"/>
                        <a:ea typeface="Calibri"/>
                        <a:cs typeface="Times New Roman"/>
                      </a:endParaRPr>
                    </a:p>
                    <a:p>
                      <a:pPr>
                        <a:lnSpc>
                          <a:spcPct val="115000"/>
                        </a:lnSpc>
                        <a:spcAft>
                          <a:spcPts val="0"/>
                        </a:spcAft>
                      </a:pPr>
                      <a:r>
                        <a:rPr lang="pl-PL" sz="1100" dirty="0">
                          <a:latin typeface="Times New Roman"/>
                          <a:ea typeface="Calibri"/>
                          <a:cs typeface="Times New Roman"/>
                        </a:rPr>
                        <a:t>   </a:t>
                      </a:r>
                      <a:endParaRPr lang="pl-PL" sz="1100" dirty="0" smtClean="0">
                        <a:latin typeface="Times New Roman"/>
                        <a:ea typeface="Calibri"/>
                        <a:cs typeface="Times New Roman"/>
                      </a:endParaRPr>
                    </a:p>
                    <a:p>
                      <a:pPr>
                        <a:lnSpc>
                          <a:spcPct val="115000"/>
                        </a:lnSpc>
                        <a:spcAft>
                          <a:spcPts val="0"/>
                        </a:spcAft>
                      </a:pPr>
                      <a:r>
                        <a:rPr lang="pl-PL" sz="1100" dirty="0" smtClean="0">
                          <a:latin typeface="Times New Roman"/>
                          <a:ea typeface="Calibri"/>
                          <a:cs typeface="Times New Roman"/>
                        </a:rPr>
                        <a:t>440.433,23</a:t>
                      </a:r>
                      <a:endParaRPr lang="pl-PL" sz="1100" dirty="0">
                        <a:latin typeface="Calibri"/>
                        <a:ea typeface="Calibri"/>
                        <a:cs typeface="Times New Roman"/>
                      </a:endParaRPr>
                    </a:p>
                    <a:p>
                      <a:pPr>
                        <a:lnSpc>
                          <a:spcPct val="115000"/>
                        </a:lnSpc>
                        <a:spcAft>
                          <a:spcPts val="0"/>
                        </a:spcAft>
                      </a:pPr>
                      <a:r>
                        <a:rPr lang="pl-PL" sz="1100" dirty="0">
                          <a:latin typeface="Times New Roman"/>
                          <a:ea typeface="Calibri"/>
                          <a:cs typeface="Times New Roman"/>
                        </a:rPr>
                        <a:t>   </a:t>
                      </a:r>
                      <a:endParaRPr lang="pl-PL" sz="1100" dirty="0" smtClean="0">
                        <a:latin typeface="Times New Roman"/>
                        <a:ea typeface="Calibri"/>
                        <a:cs typeface="Times New Roman"/>
                      </a:endParaRPr>
                    </a:p>
                    <a:p>
                      <a:pPr>
                        <a:lnSpc>
                          <a:spcPct val="115000"/>
                        </a:lnSpc>
                        <a:spcAft>
                          <a:spcPts val="0"/>
                        </a:spcAft>
                      </a:pPr>
                      <a:endParaRPr lang="pl-PL" sz="1100" dirty="0" smtClean="0">
                        <a:latin typeface="Times New Roman"/>
                        <a:ea typeface="Calibri"/>
                        <a:cs typeface="Times New Roman"/>
                      </a:endParaRPr>
                    </a:p>
                    <a:p>
                      <a:pPr>
                        <a:lnSpc>
                          <a:spcPct val="115000"/>
                        </a:lnSpc>
                        <a:spcAft>
                          <a:spcPts val="0"/>
                        </a:spcAft>
                      </a:pPr>
                      <a:r>
                        <a:rPr lang="pl-PL" sz="1100" dirty="0" smtClean="0">
                          <a:latin typeface="Times New Roman"/>
                          <a:ea typeface="Calibri"/>
                          <a:cs typeface="Times New Roman"/>
                        </a:rPr>
                        <a:t>428</a:t>
                      </a:r>
                      <a:r>
                        <a:rPr lang="pl-PL" sz="1100" dirty="0">
                          <a:latin typeface="Times New Roman"/>
                          <a:ea typeface="Calibri"/>
                          <a:cs typeface="Times New Roman"/>
                        </a:rPr>
                        <a:t> 966,71</a:t>
                      </a:r>
                      <a:endParaRPr lang="pl-PL" sz="1100" dirty="0">
                        <a:latin typeface="Calibri"/>
                        <a:ea typeface="Calibri"/>
                        <a:cs typeface="Times New Roman"/>
                      </a:endParaRPr>
                    </a:p>
                  </a:txBody>
                  <a:tcPr marL="18709" marR="187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pl-PL" sz="900" dirty="0">
                          <a:latin typeface="Times New Roman"/>
                          <a:ea typeface="Calibri"/>
                          <a:cs typeface="Times New Roman"/>
                        </a:rPr>
                        <a:t>Projekt: „Restauracja obiektów dziedzictwa kulturowego w Chojnicach – Bazylika Mniejsza z otoczeniem” jest partnerskim przedsięwzięciem Gminy Miejskiej Chojnice (Beneficjent) i Parafii p.w. Ścięcia św. Jana Chrzciciela dofinansowanym ze środków Unii Europejskiej w ramach ZPORR. Przedmiotem projektu jest remont elewacji Bazyliki Mniejszej, przebudowa ulic, kanalizacji deszczowej, linii energetycznej i oświetlenia w jej otoczeniu. Projekt ma na celu zwiększenie atrakcyjności gospodarczej i inwestycyjnej obszaru Starego Miasta w Chojnicach, zachowanie dziedzictwa kulturowego i utrzymanie tradycji oraz poczucia spuścizny historycznej miasta i regionu.. Jest komplementarny z szeregiem działań już zrealizowanych, tj. modernizacją Starego Rynku, przyległych ulic, rewitalizacją zdegradowanych obiektów i otoczenia po byłym szpitalu w Chojnicach, które zmierzają do aktywizacji gospodarczej i społecznej obszaru </a:t>
                      </a:r>
                      <a:r>
                        <a:rPr lang="pl-PL" sz="900" dirty="0" err="1">
                          <a:latin typeface="Times New Roman"/>
                          <a:ea typeface="Calibri"/>
                          <a:cs typeface="Times New Roman"/>
                        </a:rPr>
                        <a:t>płd.-zach</a:t>
                      </a:r>
                      <a:r>
                        <a:rPr lang="pl-PL" sz="900" dirty="0">
                          <a:latin typeface="Times New Roman"/>
                          <a:ea typeface="Calibri"/>
                          <a:cs typeface="Times New Roman"/>
                        </a:rPr>
                        <a:t>. części województwa pomorskiego z lokalnym centrum rozwoju w Chojnicach. </a:t>
                      </a:r>
                      <a:endParaRPr lang="pl-PL" sz="900" dirty="0">
                        <a:latin typeface="Calibri"/>
                        <a:ea typeface="Calibri"/>
                        <a:cs typeface="Times New Roman"/>
                      </a:endParaRPr>
                    </a:p>
                  </a:txBody>
                  <a:tcPr marL="18709" marR="187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pl-PL" sz="900" u="sng" dirty="0">
                          <a:latin typeface="Times New Roman"/>
                          <a:ea typeface="Calibri"/>
                          <a:cs typeface="Times New Roman"/>
                        </a:rPr>
                        <a:t>Beneficjent: </a:t>
                      </a:r>
                      <a:endParaRPr lang="pl-PL" sz="900" dirty="0">
                        <a:latin typeface="Calibri"/>
                        <a:ea typeface="Calibri"/>
                        <a:cs typeface="Times New Roman"/>
                      </a:endParaRPr>
                    </a:p>
                    <a:p>
                      <a:pPr>
                        <a:lnSpc>
                          <a:spcPct val="115000"/>
                        </a:lnSpc>
                        <a:spcAft>
                          <a:spcPts val="0"/>
                        </a:spcAft>
                      </a:pPr>
                      <a:r>
                        <a:rPr lang="pl-PL" sz="900" dirty="0">
                          <a:latin typeface="Times New Roman"/>
                          <a:ea typeface="Calibri"/>
                          <a:cs typeface="Times New Roman"/>
                        </a:rPr>
                        <a:t>Gmina Miejska Chojnice</a:t>
                      </a:r>
                      <a:endParaRPr lang="pl-PL" sz="900" dirty="0">
                        <a:latin typeface="Calibri"/>
                        <a:ea typeface="Calibri"/>
                        <a:cs typeface="Times New Roman"/>
                      </a:endParaRPr>
                    </a:p>
                    <a:p>
                      <a:pPr>
                        <a:lnSpc>
                          <a:spcPct val="115000"/>
                        </a:lnSpc>
                        <a:spcAft>
                          <a:spcPts val="0"/>
                        </a:spcAft>
                      </a:pPr>
                      <a:r>
                        <a:rPr lang="pl-PL" sz="900" u="sng" dirty="0">
                          <a:latin typeface="Times New Roman"/>
                          <a:ea typeface="Calibri"/>
                          <a:cs typeface="Times New Roman"/>
                        </a:rPr>
                        <a:t>Partner:</a:t>
                      </a:r>
                      <a:endParaRPr lang="pl-PL" sz="900" dirty="0">
                        <a:latin typeface="Calibri"/>
                        <a:ea typeface="Calibri"/>
                        <a:cs typeface="Times New Roman"/>
                      </a:endParaRPr>
                    </a:p>
                    <a:p>
                      <a:pPr>
                        <a:lnSpc>
                          <a:spcPct val="115000"/>
                        </a:lnSpc>
                        <a:spcAft>
                          <a:spcPts val="0"/>
                        </a:spcAft>
                      </a:pPr>
                      <a:r>
                        <a:rPr lang="pl-PL" sz="900" dirty="0">
                          <a:latin typeface="Times New Roman"/>
                          <a:ea typeface="Calibri"/>
                          <a:cs typeface="Times New Roman"/>
                        </a:rPr>
                        <a:t>Parafia Rzymsko-katolicka p.w. Ścięcia Św. Jana Chrzciciela „Bazylika Mniejsza”</a:t>
                      </a:r>
                      <a:endParaRPr lang="pl-PL" sz="900" dirty="0">
                        <a:latin typeface="Calibri"/>
                        <a:ea typeface="Calibri"/>
                        <a:cs typeface="Times New Roman"/>
                      </a:endParaRPr>
                    </a:p>
                  </a:txBody>
                  <a:tcPr marL="18709" marR="187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ela 3"/>
          <p:cNvGraphicFramePr>
            <a:graphicFrameLocks noGrp="1"/>
          </p:cNvGraphicFramePr>
          <p:nvPr/>
        </p:nvGraphicFramePr>
        <p:xfrm>
          <a:off x="0" y="0"/>
          <a:ext cx="9144000" cy="404813"/>
        </p:xfrm>
        <a:graphic>
          <a:graphicData uri="http://schemas.openxmlformats.org/drawingml/2006/table">
            <a:tbl>
              <a:tblPr/>
              <a:tblGrid>
                <a:gridCol w="341986"/>
                <a:gridCol w="1880008"/>
                <a:gridCol w="854050"/>
                <a:gridCol w="940003"/>
                <a:gridCol w="940003"/>
                <a:gridCol w="2905962"/>
                <a:gridCol w="1281989"/>
              </a:tblGrid>
              <a:tr h="404813">
                <a:tc>
                  <a:txBody>
                    <a:bodyPr/>
                    <a:lstStyle/>
                    <a:p>
                      <a:pPr algn="just">
                        <a:lnSpc>
                          <a:spcPct val="115000"/>
                        </a:lnSpc>
                        <a:spcAft>
                          <a:spcPts val="0"/>
                        </a:spcAft>
                      </a:pPr>
                      <a:r>
                        <a:rPr lang="pl-PL" sz="1000" b="1">
                          <a:solidFill>
                            <a:srgbClr val="31849B"/>
                          </a:solidFill>
                          <a:latin typeface="Times New Roman"/>
                          <a:ea typeface="Calibri"/>
                          <a:cs typeface="Times New Roman"/>
                        </a:rPr>
                        <a:t>Lp.</a:t>
                      </a:r>
                      <a:endParaRPr lang="pl-PL" sz="11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000" b="1">
                          <a:solidFill>
                            <a:srgbClr val="31849B"/>
                          </a:solidFill>
                          <a:latin typeface="Times New Roman"/>
                          <a:ea typeface="Calibri"/>
                          <a:cs typeface="Times New Roman"/>
                        </a:rPr>
                        <a:t>Nazwa projektu</a:t>
                      </a:r>
                      <a:endParaRPr lang="pl-PL" sz="11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000" b="1">
                          <a:solidFill>
                            <a:srgbClr val="31849B"/>
                          </a:solidFill>
                          <a:latin typeface="Times New Roman"/>
                          <a:ea typeface="Calibri"/>
                          <a:cs typeface="Times New Roman"/>
                        </a:rPr>
                        <a:t>Okres realizacji</a:t>
                      </a:r>
                      <a:endParaRPr lang="pl-PL" sz="11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000" b="1">
                          <a:solidFill>
                            <a:srgbClr val="31849B"/>
                          </a:solidFill>
                          <a:latin typeface="Times New Roman"/>
                          <a:ea typeface="Calibri"/>
                          <a:cs typeface="Times New Roman"/>
                        </a:rPr>
                        <a:t>Źródła finansowania</a:t>
                      </a:r>
                      <a:endParaRPr lang="pl-PL" sz="11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000" b="1">
                          <a:solidFill>
                            <a:srgbClr val="31849B"/>
                          </a:solidFill>
                          <a:latin typeface="Times New Roman"/>
                          <a:ea typeface="Calibri"/>
                          <a:cs typeface="Times New Roman"/>
                        </a:rPr>
                        <a:t>Wartość projektu</a:t>
                      </a:r>
                      <a:endParaRPr lang="pl-PL" sz="11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000" b="1">
                          <a:solidFill>
                            <a:srgbClr val="31849B"/>
                          </a:solidFill>
                          <a:latin typeface="Times New Roman"/>
                          <a:ea typeface="Calibri"/>
                          <a:cs typeface="Times New Roman"/>
                        </a:rPr>
                        <a:t>Skrócony opis projektu</a:t>
                      </a:r>
                      <a:endParaRPr lang="pl-PL" sz="11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000" b="1" dirty="0">
                          <a:solidFill>
                            <a:srgbClr val="31849B"/>
                          </a:solidFill>
                          <a:latin typeface="Times New Roman"/>
                          <a:ea typeface="Calibri"/>
                          <a:cs typeface="Times New Roman"/>
                        </a:rPr>
                        <a:t>Beneficjent/Partnerzy</a:t>
                      </a:r>
                      <a:endParaRPr lang="pl-PL" sz="11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5" name="Tabela 4"/>
          <p:cNvGraphicFramePr>
            <a:graphicFrameLocks noGrp="1"/>
          </p:cNvGraphicFramePr>
          <p:nvPr/>
        </p:nvGraphicFramePr>
        <p:xfrm>
          <a:off x="0" y="404813"/>
          <a:ext cx="9144000" cy="6484937"/>
        </p:xfrm>
        <a:graphic>
          <a:graphicData uri="http://schemas.openxmlformats.org/drawingml/2006/table">
            <a:tbl>
              <a:tblPr/>
              <a:tblGrid>
                <a:gridCol w="341986"/>
                <a:gridCol w="1880005"/>
                <a:gridCol w="854050"/>
                <a:gridCol w="940005"/>
                <a:gridCol w="940005"/>
                <a:gridCol w="2905960"/>
                <a:gridCol w="1281988"/>
              </a:tblGrid>
              <a:tr h="1752686">
                <a:tc>
                  <a:txBody>
                    <a:bodyPr/>
                    <a:lstStyle/>
                    <a:p>
                      <a:pPr>
                        <a:lnSpc>
                          <a:spcPct val="115000"/>
                        </a:lnSpc>
                        <a:spcAft>
                          <a:spcPts val="0"/>
                        </a:spcAft>
                      </a:pPr>
                      <a:r>
                        <a:rPr lang="pl-PL" sz="1100" b="1" dirty="0">
                          <a:latin typeface="Times New Roman"/>
                          <a:ea typeface="Calibri"/>
                          <a:cs typeface="Times New Roman"/>
                        </a:rPr>
                        <a:t>3.</a:t>
                      </a:r>
                      <a:endParaRPr lang="pl-PL" sz="1100" b="1" dirty="0">
                        <a:latin typeface="Calibri"/>
                        <a:ea typeface="Calibri"/>
                        <a:cs typeface="Times New Roman"/>
                      </a:endParaRPr>
                    </a:p>
                  </a:txBody>
                  <a:tcPr marL="26070" marR="260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pl-PL" sz="1100" b="1" dirty="0">
                          <a:latin typeface="Times New Roman"/>
                          <a:ea typeface="Calibri"/>
                          <a:cs typeface="Times New Roman"/>
                        </a:rPr>
                        <a:t>Rozbudowa i przebudowa Miejskiego Stadionu Sportowego w Chojnicach</a:t>
                      </a:r>
                      <a:endParaRPr lang="pl-PL" sz="1100" b="1" dirty="0">
                        <a:latin typeface="Calibri"/>
                        <a:ea typeface="Calibri"/>
                        <a:cs typeface="Times New Roman"/>
                      </a:endParaRPr>
                    </a:p>
                  </a:txBody>
                  <a:tcPr marL="26070" marR="260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pl-PL" sz="1100" dirty="0">
                          <a:latin typeface="Times New Roman"/>
                          <a:ea typeface="Calibri"/>
                          <a:cs typeface="Times New Roman"/>
                        </a:rPr>
                        <a:t>2005-2007</a:t>
                      </a:r>
                      <a:endParaRPr lang="pl-PL" sz="1100" dirty="0">
                        <a:latin typeface="Calibri"/>
                        <a:ea typeface="Calibri"/>
                        <a:cs typeface="Times New Roman"/>
                      </a:endParaRPr>
                    </a:p>
                  </a:txBody>
                  <a:tcPr marL="26070" marR="260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pl-PL" sz="1000" dirty="0">
                        <a:latin typeface="Times New Roman"/>
                        <a:ea typeface="Calibri"/>
                        <a:cs typeface="Times New Roman"/>
                      </a:endParaRPr>
                    </a:p>
                    <a:p>
                      <a:pPr>
                        <a:lnSpc>
                          <a:spcPct val="115000"/>
                        </a:lnSpc>
                        <a:spcAft>
                          <a:spcPts val="0"/>
                        </a:spcAft>
                      </a:pPr>
                      <a:r>
                        <a:rPr lang="pl-PL" sz="1100" dirty="0">
                          <a:solidFill>
                            <a:srgbClr val="365F91"/>
                          </a:solidFill>
                          <a:latin typeface="Times New Roman"/>
                          <a:ea typeface="Calibri"/>
                          <a:cs typeface="Times New Roman"/>
                        </a:rPr>
                        <a:t>EFRR</a:t>
                      </a:r>
                      <a:endParaRPr lang="pl-PL" sz="1100" dirty="0">
                        <a:latin typeface="Calibri"/>
                        <a:ea typeface="Calibri"/>
                        <a:cs typeface="Times New Roman"/>
                      </a:endParaRPr>
                    </a:p>
                    <a:p>
                      <a:pPr>
                        <a:lnSpc>
                          <a:spcPct val="115000"/>
                        </a:lnSpc>
                        <a:spcAft>
                          <a:spcPts val="0"/>
                        </a:spcAft>
                      </a:pPr>
                      <a:r>
                        <a:rPr lang="pl-PL" sz="1100" dirty="0">
                          <a:latin typeface="Times New Roman"/>
                          <a:ea typeface="Calibri"/>
                          <a:cs typeface="Times New Roman"/>
                        </a:rPr>
                        <a:t>Gmina Miejska Chojnice</a:t>
                      </a:r>
                      <a:endParaRPr lang="pl-PL" sz="1100" dirty="0">
                        <a:latin typeface="Calibri"/>
                        <a:ea typeface="Calibri"/>
                        <a:cs typeface="Times New Roman"/>
                      </a:endParaRPr>
                    </a:p>
                    <a:p>
                      <a:pPr>
                        <a:lnSpc>
                          <a:spcPct val="115000"/>
                        </a:lnSpc>
                        <a:spcAft>
                          <a:spcPts val="0"/>
                        </a:spcAft>
                      </a:pPr>
                      <a:r>
                        <a:rPr lang="pl-PL" sz="1100" dirty="0" err="1">
                          <a:latin typeface="Times New Roman"/>
                          <a:ea typeface="Calibri"/>
                          <a:cs typeface="Times New Roman"/>
                        </a:rPr>
                        <a:t>MSiT</a:t>
                      </a:r>
                      <a:endParaRPr lang="pl-PL" sz="1100" dirty="0">
                        <a:latin typeface="Calibri"/>
                        <a:ea typeface="Calibri"/>
                        <a:cs typeface="Times New Roman"/>
                      </a:endParaRPr>
                    </a:p>
                  </a:txBody>
                  <a:tcPr marL="26070" marR="260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pl-PL" sz="1100" b="1" u="sng" dirty="0" smtClean="0">
                          <a:latin typeface="Times New Roman"/>
                          <a:ea typeface="Calibri"/>
                          <a:cs typeface="Times New Roman"/>
                        </a:rPr>
                        <a:t>9.080.171,63</a:t>
                      </a:r>
                      <a:endParaRPr lang="pl-PL" sz="1100" dirty="0">
                        <a:latin typeface="Calibri"/>
                        <a:ea typeface="Calibri"/>
                        <a:cs typeface="Times New Roman"/>
                      </a:endParaRPr>
                    </a:p>
                    <a:p>
                      <a:pPr>
                        <a:lnSpc>
                          <a:spcPct val="115000"/>
                        </a:lnSpc>
                        <a:spcAft>
                          <a:spcPts val="0"/>
                        </a:spcAft>
                      </a:pPr>
                      <a:r>
                        <a:rPr lang="pl-PL" sz="1100" b="1" dirty="0">
                          <a:solidFill>
                            <a:srgbClr val="365F91"/>
                          </a:solidFill>
                          <a:latin typeface="Times New Roman"/>
                          <a:ea typeface="Calibri"/>
                          <a:cs typeface="Times New Roman"/>
                        </a:rPr>
                        <a:t>1.460.552,71</a:t>
                      </a:r>
                      <a:endParaRPr lang="pl-PL" sz="1100" dirty="0">
                        <a:latin typeface="Calibri"/>
                        <a:ea typeface="Calibri"/>
                        <a:cs typeface="Times New Roman"/>
                      </a:endParaRPr>
                    </a:p>
                    <a:p>
                      <a:pPr>
                        <a:lnSpc>
                          <a:spcPct val="115000"/>
                        </a:lnSpc>
                        <a:spcAft>
                          <a:spcPts val="0"/>
                        </a:spcAft>
                      </a:pPr>
                      <a:r>
                        <a:rPr lang="pl-PL" sz="1100" dirty="0">
                          <a:latin typeface="Times New Roman"/>
                          <a:ea typeface="Calibri"/>
                          <a:cs typeface="Times New Roman"/>
                        </a:rPr>
                        <a:t>7.619.618,92</a:t>
                      </a:r>
                      <a:endParaRPr lang="pl-PL" sz="1100" dirty="0">
                        <a:latin typeface="Calibri"/>
                        <a:ea typeface="Calibri"/>
                        <a:cs typeface="Times New Roman"/>
                      </a:endParaRPr>
                    </a:p>
                    <a:p>
                      <a:pPr>
                        <a:lnSpc>
                          <a:spcPct val="115000"/>
                        </a:lnSpc>
                        <a:spcAft>
                          <a:spcPts val="0"/>
                        </a:spcAft>
                      </a:pPr>
                      <a:endParaRPr lang="pl-PL" sz="1100" dirty="0" smtClean="0">
                        <a:latin typeface="Times New Roman"/>
                        <a:ea typeface="Calibri"/>
                        <a:cs typeface="Times New Roman"/>
                      </a:endParaRPr>
                    </a:p>
                    <a:p>
                      <a:pPr>
                        <a:lnSpc>
                          <a:spcPct val="115000"/>
                        </a:lnSpc>
                        <a:spcAft>
                          <a:spcPts val="0"/>
                        </a:spcAft>
                      </a:pPr>
                      <a:r>
                        <a:rPr lang="pl-PL" sz="1100" dirty="0" smtClean="0">
                          <a:latin typeface="Times New Roman"/>
                          <a:ea typeface="Calibri"/>
                          <a:cs typeface="Times New Roman"/>
                        </a:rPr>
                        <a:t>2.412.100,00</a:t>
                      </a:r>
                      <a:endParaRPr lang="pl-PL" sz="1100" dirty="0">
                        <a:latin typeface="Calibri"/>
                        <a:ea typeface="Calibri"/>
                        <a:cs typeface="Times New Roman"/>
                      </a:endParaRPr>
                    </a:p>
                  </a:txBody>
                  <a:tcPr marL="26070" marR="260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pl-PL" sz="1000">
                          <a:latin typeface="Times New Roman"/>
                          <a:ea typeface="Calibri"/>
                          <a:cs typeface="Times New Roman"/>
                        </a:rPr>
                        <a:t>Projekt obejmował rozbudowę i przebudowę miejskiego stadionu sportowego wraz z otoczeniem – na terenie  o pow. 29.080m², tj.:</a:t>
                      </a:r>
                      <a:endParaRPr lang="pl-PL" sz="1000">
                        <a:latin typeface="Calibri"/>
                        <a:ea typeface="Calibri"/>
                        <a:cs typeface="Times New Roman"/>
                      </a:endParaRPr>
                    </a:p>
                    <a:p>
                      <a:pPr algn="just">
                        <a:lnSpc>
                          <a:spcPct val="115000"/>
                        </a:lnSpc>
                        <a:spcAft>
                          <a:spcPts val="0"/>
                        </a:spcAft>
                      </a:pPr>
                      <a:r>
                        <a:rPr lang="pl-PL" sz="1000">
                          <a:latin typeface="Times New Roman"/>
                          <a:ea typeface="Calibri"/>
                          <a:cs typeface="Times New Roman"/>
                        </a:rPr>
                        <a:t>-modernizację i rozbudowę istniejącego budynku klubowego ( z wbudowaną kotłownią gazową)  i toalet</a:t>
                      </a:r>
                      <a:endParaRPr lang="pl-PL" sz="1000">
                        <a:latin typeface="Calibri"/>
                        <a:ea typeface="Calibri"/>
                        <a:cs typeface="Times New Roman"/>
                      </a:endParaRPr>
                    </a:p>
                    <a:p>
                      <a:pPr algn="just">
                        <a:lnSpc>
                          <a:spcPct val="115000"/>
                        </a:lnSpc>
                        <a:spcAft>
                          <a:spcPts val="0"/>
                        </a:spcAft>
                      </a:pPr>
                      <a:r>
                        <a:rPr lang="pl-PL" sz="1000">
                          <a:latin typeface="Times New Roman"/>
                          <a:ea typeface="Calibri"/>
                          <a:cs typeface="Times New Roman"/>
                        </a:rPr>
                        <a:t>- realizację ciągów pieszo-jezdnych, dróg, parkingów, trybun odkrytych, terenowych obiektów sportowych oraz infrastruktury podziemnej.</a:t>
                      </a:r>
                      <a:endParaRPr lang="pl-PL" sz="1000">
                        <a:latin typeface="Calibri"/>
                        <a:ea typeface="Calibri"/>
                        <a:cs typeface="Times New Roman"/>
                      </a:endParaRPr>
                    </a:p>
                    <a:p>
                      <a:pPr algn="just">
                        <a:lnSpc>
                          <a:spcPct val="115000"/>
                        </a:lnSpc>
                        <a:spcAft>
                          <a:spcPts val="0"/>
                        </a:spcAft>
                      </a:pPr>
                      <a:r>
                        <a:rPr lang="pl-PL" sz="1000">
                          <a:latin typeface="Times New Roman"/>
                          <a:ea typeface="Calibri"/>
                          <a:cs typeface="Times New Roman"/>
                        </a:rPr>
                        <a:t>Środki z EFRR Gmina Miejska Chojnice uzyskała z nadkontraktacji po zrealizowaniu projektu.</a:t>
                      </a:r>
                      <a:endParaRPr lang="pl-PL" sz="1000">
                        <a:latin typeface="Calibri"/>
                        <a:ea typeface="Calibri"/>
                        <a:cs typeface="Times New Roman"/>
                      </a:endParaRPr>
                    </a:p>
                  </a:txBody>
                  <a:tcPr marL="26070" marR="260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pl-PL" sz="1000" u="sng">
                          <a:latin typeface="Times New Roman"/>
                          <a:ea typeface="Calibri"/>
                          <a:cs typeface="Times New Roman"/>
                        </a:rPr>
                        <a:t>Beneficjent: </a:t>
                      </a:r>
                      <a:endParaRPr lang="pl-PL" sz="1000">
                        <a:latin typeface="Calibri"/>
                        <a:ea typeface="Calibri"/>
                        <a:cs typeface="Times New Roman"/>
                      </a:endParaRPr>
                    </a:p>
                    <a:p>
                      <a:pPr>
                        <a:lnSpc>
                          <a:spcPct val="115000"/>
                        </a:lnSpc>
                        <a:spcAft>
                          <a:spcPts val="0"/>
                        </a:spcAft>
                      </a:pPr>
                      <a:r>
                        <a:rPr lang="pl-PL" sz="1000">
                          <a:latin typeface="Times New Roman"/>
                          <a:ea typeface="Calibri"/>
                          <a:cs typeface="Times New Roman"/>
                        </a:rPr>
                        <a:t>Gmina Miejska Chojnice</a:t>
                      </a:r>
                      <a:endParaRPr lang="pl-PL" sz="1000">
                        <a:latin typeface="Calibri"/>
                        <a:ea typeface="Calibri"/>
                        <a:cs typeface="Times New Roman"/>
                      </a:endParaRPr>
                    </a:p>
                  </a:txBody>
                  <a:tcPr marL="26070" marR="260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732251">
                <a:tc>
                  <a:txBody>
                    <a:bodyPr/>
                    <a:lstStyle/>
                    <a:p>
                      <a:pPr>
                        <a:lnSpc>
                          <a:spcPct val="115000"/>
                        </a:lnSpc>
                        <a:spcAft>
                          <a:spcPts val="0"/>
                        </a:spcAft>
                      </a:pPr>
                      <a:r>
                        <a:rPr lang="pl-PL" sz="1100" b="1">
                          <a:latin typeface="Times New Roman"/>
                          <a:ea typeface="Calibri"/>
                          <a:cs typeface="Times New Roman"/>
                        </a:rPr>
                        <a:t>4.</a:t>
                      </a:r>
                      <a:endParaRPr lang="pl-PL" sz="1100" b="1">
                        <a:latin typeface="Calibri"/>
                        <a:ea typeface="Calibri"/>
                        <a:cs typeface="Times New Roman"/>
                      </a:endParaRPr>
                    </a:p>
                  </a:txBody>
                  <a:tcPr marL="26070" marR="260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pl-PL" sz="1100" b="1" dirty="0">
                          <a:latin typeface="Times New Roman"/>
                          <a:ea typeface="Calibri"/>
                          <a:cs typeface="Times New Roman"/>
                        </a:rPr>
                        <a:t>Przebudowa istniejącego układu drogowego łączącego miasto Chojnice z miejscowością Charzykowy</a:t>
                      </a:r>
                      <a:endParaRPr lang="pl-PL" sz="1100" b="1" dirty="0">
                        <a:latin typeface="Calibri"/>
                        <a:ea typeface="Calibri"/>
                        <a:cs typeface="Times New Roman"/>
                      </a:endParaRPr>
                    </a:p>
                  </a:txBody>
                  <a:tcPr marL="26070" marR="260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pl-PL" sz="1100" dirty="0">
                          <a:latin typeface="Times New Roman"/>
                          <a:ea typeface="Calibri"/>
                          <a:cs typeface="Times New Roman"/>
                        </a:rPr>
                        <a:t>2005-2006</a:t>
                      </a:r>
                      <a:endParaRPr lang="pl-PL" sz="1100" dirty="0">
                        <a:latin typeface="Calibri"/>
                        <a:ea typeface="Calibri"/>
                        <a:cs typeface="Times New Roman"/>
                      </a:endParaRPr>
                    </a:p>
                  </a:txBody>
                  <a:tcPr marL="26070" marR="260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pl-PL" sz="1000" dirty="0" smtClean="0">
                        <a:solidFill>
                          <a:schemeClr val="tx1"/>
                        </a:solidFill>
                        <a:latin typeface="Times New Roman"/>
                        <a:ea typeface="Calibri"/>
                        <a:cs typeface="Times New Roman"/>
                      </a:endParaRPr>
                    </a:p>
                    <a:p>
                      <a:pPr>
                        <a:lnSpc>
                          <a:spcPct val="115000"/>
                        </a:lnSpc>
                        <a:spcAft>
                          <a:spcPts val="0"/>
                        </a:spcAft>
                      </a:pPr>
                      <a:endParaRPr lang="pl-PL" sz="1000" dirty="0" smtClean="0">
                        <a:solidFill>
                          <a:schemeClr val="tx1"/>
                        </a:solidFill>
                        <a:latin typeface="Times New Roman"/>
                        <a:ea typeface="Calibri"/>
                        <a:cs typeface="Times New Roman"/>
                      </a:endParaRPr>
                    </a:p>
                    <a:p>
                      <a:pPr>
                        <a:lnSpc>
                          <a:spcPct val="115000"/>
                        </a:lnSpc>
                        <a:spcAft>
                          <a:spcPts val="0"/>
                        </a:spcAft>
                      </a:pPr>
                      <a:r>
                        <a:rPr lang="pl-PL" sz="1100" dirty="0" smtClean="0">
                          <a:solidFill>
                            <a:srgbClr val="365F91"/>
                          </a:solidFill>
                          <a:latin typeface="Times New Roman"/>
                          <a:ea typeface="Calibri"/>
                          <a:cs typeface="Times New Roman"/>
                        </a:rPr>
                        <a:t>EFRR</a:t>
                      </a:r>
                    </a:p>
                    <a:p>
                      <a:pPr>
                        <a:lnSpc>
                          <a:spcPct val="115000"/>
                        </a:lnSpc>
                        <a:spcAft>
                          <a:spcPts val="0"/>
                        </a:spcAft>
                      </a:pPr>
                      <a:endParaRPr lang="pl-PL" sz="1100" dirty="0" smtClean="0">
                        <a:solidFill>
                          <a:schemeClr val="tx1"/>
                        </a:solidFill>
                        <a:latin typeface="Times New Roman"/>
                        <a:ea typeface="Calibri"/>
                        <a:cs typeface="Times New Roman"/>
                      </a:endParaRPr>
                    </a:p>
                    <a:p>
                      <a:pPr>
                        <a:lnSpc>
                          <a:spcPct val="115000"/>
                        </a:lnSpc>
                        <a:spcAft>
                          <a:spcPts val="0"/>
                        </a:spcAft>
                      </a:pPr>
                      <a:r>
                        <a:rPr lang="pl-PL" sz="1100" dirty="0" smtClean="0">
                          <a:solidFill>
                            <a:schemeClr val="tx1"/>
                          </a:solidFill>
                          <a:latin typeface="Times New Roman"/>
                          <a:ea typeface="Calibri"/>
                          <a:cs typeface="Times New Roman"/>
                        </a:rPr>
                        <a:t>Gmina Miejska Chojnice</a:t>
                      </a:r>
                      <a:endParaRPr lang="pl-PL" sz="1100" dirty="0">
                        <a:solidFill>
                          <a:schemeClr val="tx1"/>
                        </a:solidFill>
                        <a:latin typeface="Calibri"/>
                        <a:ea typeface="Calibri"/>
                        <a:cs typeface="Times New Roman"/>
                      </a:endParaRPr>
                    </a:p>
                  </a:txBody>
                  <a:tcPr marL="26070" marR="260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pl-PL" sz="1100" b="1" u="sng" dirty="0">
                          <a:latin typeface="Times New Roman"/>
                          <a:ea typeface="Calibri"/>
                          <a:cs typeface="Times New Roman"/>
                        </a:rPr>
                        <a:t>29.818.983,96</a:t>
                      </a:r>
                      <a:endParaRPr lang="pl-PL" sz="1100" dirty="0">
                        <a:latin typeface="Calibri"/>
                        <a:ea typeface="Calibri"/>
                        <a:cs typeface="Times New Roman"/>
                      </a:endParaRPr>
                    </a:p>
                    <a:p>
                      <a:pPr>
                        <a:lnSpc>
                          <a:spcPct val="115000"/>
                        </a:lnSpc>
                        <a:spcAft>
                          <a:spcPts val="0"/>
                        </a:spcAft>
                      </a:pPr>
                      <a:r>
                        <a:rPr lang="pl-PL" sz="1100" dirty="0">
                          <a:latin typeface="Times New Roman"/>
                          <a:ea typeface="Calibri"/>
                          <a:cs typeface="Times New Roman"/>
                        </a:rPr>
                        <a:t>w tym:</a:t>
                      </a:r>
                      <a:endParaRPr lang="pl-PL" sz="1100" dirty="0">
                        <a:latin typeface="Calibri"/>
                        <a:ea typeface="Calibri"/>
                        <a:cs typeface="Times New Roman"/>
                      </a:endParaRPr>
                    </a:p>
                    <a:p>
                      <a:pPr>
                        <a:lnSpc>
                          <a:spcPct val="115000"/>
                        </a:lnSpc>
                        <a:spcAft>
                          <a:spcPts val="0"/>
                        </a:spcAft>
                      </a:pPr>
                      <a:r>
                        <a:rPr lang="pl-PL" sz="1100" b="1" dirty="0" smtClean="0">
                          <a:solidFill>
                            <a:srgbClr val="365F91"/>
                          </a:solidFill>
                          <a:latin typeface="Times New Roman"/>
                          <a:ea typeface="Calibri"/>
                          <a:cs typeface="Times New Roman"/>
                        </a:rPr>
                        <a:t>20.665.229,73</a:t>
                      </a:r>
                    </a:p>
                    <a:p>
                      <a:pPr>
                        <a:lnSpc>
                          <a:spcPct val="115000"/>
                        </a:lnSpc>
                        <a:spcAft>
                          <a:spcPts val="0"/>
                        </a:spcAft>
                      </a:pPr>
                      <a:endParaRPr lang="pl-PL" sz="1100" b="1" dirty="0" smtClean="0">
                        <a:solidFill>
                          <a:srgbClr val="365F91"/>
                        </a:solidFill>
                        <a:latin typeface="Times New Roman"/>
                        <a:ea typeface="Calibri"/>
                        <a:cs typeface="Times New Roman"/>
                      </a:endParaRPr>
                    </a:p>
                    <a:p>
                      <a:pPr>
                        <a:lnSpc>
                          <a:spcPct val="115000"/>
                        </a:lnSpc>
                        <a:spcAft>
                          <a:spcPts val="0"/>
                        </a:spcAft>
                      </a:pPr>
                      <a:r>
                        <a:rPr lang="pl-PL" sz="1100" b="1" dirty="0" smtClean="0">
                          <a:solidFill>
                            <a:srgbClr val="365F91"/>
                          </a:solidFill>
                          <a:latin typeface="Times New Roman"/>
                          <a:ea typeface="Calibri"/>
                          <a:cs typeface="Times New Roman"/>
                        </a:rPr>
                        <a:t> </a:t>
                      </a:r>
                      <a:endParaRPr lang="pl-PL" sz="1100" b="1" dirty="0" smtClean="0">
                        <a:solidFill>
                          <a:schemeClr val="tx1"/>
                        </a:solidFill>
                        <a:latin typeface="Times New Roman"/>
                        <a:ea typeface="Calibri"/>
                        <a:cs typeface="Times New Roman"/>
                      </a:endParaRPr>
                    </a:p>
                    <a:p>
                      <a:pPr>
                        <a:lnSpc>
                          <a:spcPct val="115000"/>
                        </a:lnSpc>
                        <a:spcAft>
                          <a:spcPts val="0"/>
                        </a:spcAft>
                      </a:pPr>
                      <a:r>
                        <a:rPr lang="pl-PL" sz="1100" b="1" dirty="0" smtClean="0">
                          <a:solidFill>
                            <a:schemeClr val="tx1"/>
                          </a:solidFill>
                          <a:latin typeface="Times New Roman"/>
                          <a:ea typeface="Calibri"/>
                          <a:cs typeface="Times New Roman"/>
                        </a:rPr>
                        <a:t>2 308 580</a:t>
                      </a:r>
                      <a:endParaRPr lang="pl-PL" sz="1100" dirty="0">
                        <a:solidFill>
                          <a:schemeClr val="tx1"/>
                        </a:solidFill>
                        <a:latin typeface="Calibri"/>
                        <a:ea typeface="Calibri"/>
                        <a:cs typeface="Times New Roman"/>
                      </a:endParaRPr>
                    </a:p>
                  </a:txBody>
                  <a:tcPr marL="26070" marR="260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pl-PL" sz="1000" dirty="0">
                          <a:latin typeface="Times New Roman"/>
                          <a:ea typeface="Calibri"/>
                          <a:cs typeface="Times New Roman"/>
                        </a:rPr>
                        <a:t>Przedmiotem projektu było stworzenie bezkolizyjnego i bezpiecznego połączenia komunikacyjnego miasta Chojnice z miejscowością Charzykowy. Inwestycja polegała na realizacji 3 odcinków drogi (wojewódzkiej nr 212, powiatowej nr 2634G, gminnej), budowie chodnika i dwukierunkowego ciągu rowerowego łączącego Stary Rynek w Chojnicach z promenadą w miejscowości Charzykowy, budowie kanalizacji deszczowej, przebudowie niezbędnej infrastruktury technicznej, napowietrznej i podziemnej. Celem projektu była poprawa dostępności komunikacyjnej pomiędzy centrum życia społeczno-gospodarczego subregionu -miasta Chojnice z zapleczem rozwoju turystyki – miejscowością Charzykowy. Realizacja projektu przyczynia się do poprawy stanu bezpieczeństwa ruchu drogowego, pieszego, rowerowego, poprawy i ochrony środowiska naturalnego w otoczeniu Parku Narodowego „Bory Tucholskie” i Zaborskiego Parku Krajobrazowego, poprawy estetyki krajobrazu i wizerunku subregionu chojnickiego, podniesienia konkurencyjności subregionu chojnickiego. Rezultaty: parking przy Placu Jagiellońskim w Chojnicach, 7 km drogi, 6 km ścieżki rowerowej, 9 km chodników, 15 skrzyżowań, 18 przejść dla pieszych, 17 zatok autobusowych, 320 punktów świetlnych.</a:t>
                      </a:r>
                      <a:endParaRPr lang="pl-PL" sz="1000" dirty="0">
                        <a:latin typeface="Calibri"/>
                        <a:ea typeface="Calibri"/>
                        <a:cs typeface="Times New Roman"/>
                      </a:endParaRPr>
                    </a:p>
                    <a:p>
                      <a:pPr algn="just">
                        <a:lnSpc>
                          <a:spcPct val="115000"/>
                        </a:lnSpc>
                        <a:spcAft>
                          <a:spcPts val="0"/>
                        </a:spcAft>
                      </a:pPr>
                      <a:r>
                        <a:rPr lang="pl-PL" sz="1000" dirty="0">
                          <a:latin typeface="Times New Roman"/>
                          <a:ea typeface="Calibri"/>
                          <a:cs typeface="Times New Roman"/>
                        </a:rPr>
                        <a:t>Projekt zakończony w X.2006r.</a:t>
                      </a:r>
                      <a:endParaRPr lang="pl-PL" sz="1000" dirty="0">
                        <a:latin typeface="Calibri"/>
                        <a:ea typeface="Calibri"/>
                        <a:cs typeface="Times New Roman"/>
                      </a:endParaRPr>
                    </a:p>
                  </a:txBody>
                  <a:tcPr marL="26070" marR="260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pl-PL" sz="1000" u="sng" dirty="0">
                          <a:latin typeface="Times New Roman"/>
                          <a:ea typeface="Calibri"/>
                          <a:cs typeface="Times New Roman"/>
                        </a:rPr>
                        <a:t>Beneficjent:</a:t>
                      </a:r>
                      <a:endParaRPr lang="pl-PL" sz="1000" dirty="0">
                        <a:latin typeface="Calibri"/>
                        <a:ea typeface="Calibri"/>
                        <a:cs typeface="Times New Roman"/>
                      </a:endParaRPr>
                    </a:p>
                    <a:p>
                      <a:pPr>
                        <a:lnSpc>
                          <a:spcPct val="115000"/>
                        </a:lnSpc>
                        <a:spcAft>
                          <a:spcPts val="0"/>
                        </a:spcAft>
                      </a:pPr>
                      <a:r>
                        <a:rPr lang="pl-PL" sz="1000" dirty="0">
                          <a:latin typeface="Times New Roman"/>
                          <a:ea typeface="Calibri"/>
                          <a:cs typeface="Times New Roman"/>
                        </a:rPr>
                        <a:t>Samorząd Województwa Pomorskiego</a:t>
                      </a:r>
                      <a:endParaRPr lang="pl-PL" sz="1000" dirty="0">
                        <a:latin typeface="Calibri"/>
                        <a:ea typeface="Calibri"/>
                        <a:cs typeface="Times New Roman"/>
                      </a:endParaRPr>
                    </a:p>
                    <a:p>
                      <a:pPr>
                        <a:lnSpc>
                          <a:spcPct val="115000"/>
                        </a:lnSpc>
                        <a:spcAft>
                          <a:spcPts val="0"/>
                        </a:spcAft>
                      </a:pPr>
                      <a:r>
                        <a:rPr lang="pl-PL" sz="1000" u="sng" dirty="0">
                          <a:latin typeface="Times New Roman"/>
                          <a:ea typeface="Calibri"/>
                          <a:cs typeface="Times New Roman"/>
                        </a:rPr>
                        <a:t>Partnerzy:</a:t>
                      </a:r>
                      <a:endParaRPr lang="pl-PL" sz="1000" dirty="0">
                        <a:latin typeface="Calibri"/>
                        <a:ea typeface="Calibri"/>
                        <a:cs typeface="Times New Roman"/>
                      </a:endParaRPr>
                    </a:p>
                    <a:p>
                      <a:pPr>
                        <a:lnSpc>
                          <a:spcPct val="115000"/>
                        </a:lnSpc>
                        <a:spcAft>
                          <a:spcPts val="0"/>
                        </a:spcAft>
                      </a:pPr>
                      <a:r>
                        <a:rPr lang="pl-PL" sz="1000" dirty="0">
                          <a:latin typeface="Times New Roman"/>
                          <a:ea typeface="Calibri"/>
                          <a:cs typeface="Times New Roman"/>
                        </a:rPr>
                        <a:t>Gmina Miejska Chojnice</a:t>
                      </a:r>
                      <a:endParaRPr lang="pl-PL" sz="1000" dirty="0">
                        <a:latin typeface="Calibri"/>
                        <a:ea typeface="Calibri"/>
                        <a:cs typeface="Times New Roman"/>
                      </a:endParaRPr>
                    </a:p>
                    <a:p>
                      <a:pPr>
                        <a:lnSpc>
                          <a:spcPct val="115000"/>
                        </a:lnSpc>
                        <a:spcAft>
                          <a:spcPts val="0"/>
                        </a:spcAft>
                      </a:pPr>
                      <a:r>
                        <a:rPr lang="pl-PL" sz="1000" dirty="0">
                          <a:latin typeface="Times New Roman"/>
                          <a:ea typeface="Calibri"/>
                          <a:cs typeface="Times New Roman"/>
                        </a:rPr>
                        <a:t>Gmina Chojnice</a:t>
                      </a:r>
                      <a:endParaRPr lang="pl-PL" sz="1000" dirty="0">
                        <a:latin typeface="Calibri"/>
                        <a:ea typeface="Calibri"/>
                        <a:cs typeface="Times New Roman"/>
                      </a:endParaRPr>
                    </a:p>
                    <a:p>
                      <a:pPr>
                        <a:lnSpc>
                          <a:spcPct val="115000"/>
                        </a:lnSpc>
                        <a:spcAft>
                          <a:spcPts val="0"/>
                        </a:spcAft>
                      </a:pPr>
                      <a:r>
                        <a:rPr lang="pl-PL" sz="1000" dirty="0">
                          <a:latin typeface="Times New Roman"/>
                          <a:ea typeface="Calibri"/>
                          <a:cs typeface="Times New Roman"/>
                        </a:rPr>
                        <a:t>Powiat Chojnicki</a:t>
                      </a:r>
                      <a:endParaRPr lang="pl-PL" sz="1000" dirty="0">
                        <a:latin typeface="Calibri"/>
                        <a:ea typeface="Calibri"/>
                        <a:cs typeface="Times New Roman"/>
                      </a:endParaRPr>
                    </a:p>
                  </a:txBody>
                  <a:tcPr marL="26070" marR="260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pole tekstowe 3"/>
          <p:cNvSpPr txBox="1">
            <a:spLocks noChangeArrowheads="1"/>
          </p:cNvSpPr>
          <p:nvPr/>
        </p:nvSpPr>
        <p:spPr bwMode="auto">
          <a:xfrm>
            <a:off x="0" y="2205038"/>
            <a:ext cx="91440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Lucida Sans Unicode" panose="020B0602030504020204" pitchFamily="34" charset="0"/>
              </a:defRPr>
            </a:lvl1pPr>
            <a:lvl2pPr marL="742950" indent="-285750">
              <a:defRPr>
                <a:solidFill>
                  <a:schemeClr val="tx1"/>
                </a:solidFill>
                <a:latin typeface="Lucida Sans Unicode" panose="020B0602030504020204" pitchFamily="34" charset="0"/>
              </a:defRPr>
            </a:lvl2pPr>
            <a:lvl3pPr marL="1143000" indent="-228600">
              <a:defRPr>
                <a:solidFill>
                  <a:schemeClr val="tx1"/>
                </a:solidFill>
                <a:latin typeface="Lucida Sans Unicode" panose="020B0602030504020204" pitchFamily="34" charset="0"/>
              </a:defRPr>
            </a:lvl3pPr>
            <a:lvl4pPr marL="1600200" indent="-228600">
              <a:defRPr>
                <a:solidFill>
                  <a:schemeClr val="tx1"/>
                </a:solidFill>
                <a:latin typeface="Lucida Sans Unicode" panose="020B0602030504020204" pitchFamily="34" charset="0"/>
              </a:defRPr>
            </a:lvl4pPr>
            <a:lvl5pPr marL="2057400" indent="-228600">
              <a:defRPr>
                <a:solidFill>
                  <a:schemeClr val="tx1"/>
                </a:solidFill>
                <a:latin typeface="Lucida Sans Unicode" panose="020B0602030504020204" pitchFamily="34" charset="0"/>
              </a:defRPr>
            </a:lvl5pPr>
            <a:lvl6pPr marL="2514600" indent="-228600" fontAlgn="base">
              <a:spcBef>
                <a:spcPct val="0"/>
              </a:spcBef>
              <a:spcAft>
                <a:spcPct val="0"/>
              </a:spcAft>
              <a:defRPr>
                <a:solidFill>
                  <a:schemeClr val="tx1"/>
                </a:solidFill>
                <a:latin typeface="Lucida Sans Unicode" panose="020B0602030504020204" pitchFamily="34" charset="0"/>
              </a:defRPr>
            </a:lvl6pPr>
            <a:lvl7pPr marL="2971800" indent="-228600" fontAlgn="base">
              <a:spcBef>
                <a:spcPct val="0"/>
              </a:spcBef>
              <a:spcAft>
                <a:spcPct val="0"/>
              </a:spcAft>
              <a:defRPr>
                <a:solidFill>
                  <a:schemeClr val="tx1"/>
                </a:solidFill>
                <a:latin typeface="Lucida Sans Unicode" panose="020B0602030504020204" pitchFamily="34" charset="0"/>
              </a:defRPr>
            </a:lvl7pPr>
            <a:lvl8pPr marL="3429000" indent="-228600" fontAlgn="base">
              <a:spcBef>
                <a:spcPct val="0"/>
              </a:spcBef>
              <a:spcAft>
                <a:spcPct val="0"/>
              </a:spcAft>
              <a:defRPr>
                <a:solidFill>
                  <a:schemeClr val="tx1"/>
                </a:solidFill>
                <a:latin typeface="Lucida Sans Unicode" panose="020B0602030504020204" pitchFamily="34" charset="0"/>
              </a:defRPr>
            </a:lvl8pPr>
            <a:lvl9pPr marL="3886200" indent="-228600" fontAlgn="base">
              <a:spcBef>
                <a:spcPct val="0"/>
              </a:spcBef>
              <a:spcAft>
                <a:spcPct val="0"/>
              </a:spcAft>
              <a:defRPr>
                <a:solidFill>
                  <a:schemeClr val="tx1"/>
                </a:solidFill>
                <a:latin typeface="Lucida Sans Unicode" panose="020B0602030504020204" pitchFamily="34" charset="0"/>
              </a:defRPr>
            </a:lvl9pPr>
          </a:lstStyle>
          <a:p>
            <a:pPr algn="ctr"/>
            <a:r>
              <a:rPr lang="pl-PL" altLang="pl-PL" sz="3200"/>
              <a:t>Dziękuję za uwagę</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ytuł 2"/>
          <p:cNvSpPr>
            <a:spLocks noGrp="1"/>
          </p:cNvSpPr>
          <p:nvPr>
            <p:ph type="title"/>
          </p:nvPr>
        </p:nvSpPr>
        <p:spPr>
          <a:xfrm>
            <a:off x="0" y="0"/>
            <a:ext cx="9144000" cy="836712"/>
          </a:xfrm>
        </p:spPr>
        <p:txBody>
          <a:bodyPr/>
          <a:lstStyle/>
          <a:p>
            <a:pPr algn="ctr" fontAlgn="auto">
              <a:spcAft>
                <a:spcPts val="0"/>
              </a:spcAft>
              <a:defRPr/>
            </a:pPr>
            <a:r>
              <a:rPr lang="pl-PL" sz="2000" dirty="0" smtClean="0">
                <a:solidFill>
                  <a:schemeClr val="tx1"/>
                </a:solidFill>
              </a:rPr>
              <a:t>Struktura </a:t>
            </a:r>
            <a:r>
              <a:rPr lang="pl-PL" sz="2000" u="sng" dirty="0" smtClean="0">
                <a:solidFill>
                  <a:schemeClr val="tx1"/>
                </a:solidFill>
              </a:rPr>
              <a:t>wydatków majątkowych </a:t>
            </a:r>
            <a:r>
              <a:rPr lang="pl-PL" sz="2000" dirty="0" smtClean="0">
                <a:solidFill>
                  <a:schemeClr val="tx1"/>
                </a:solidFill>
              </a:rPr>
              <a:t>Gminy Miejskiej Chojnice w latach 1998-2011.</a:t>
            </a:r>
            <a:endParaRPr lang="pl-PL" sz="2000" dirty="0">
              <a:solidFill>
                <a:schemeClr val="tx1"/>
              </a:solidFill>
            </a:endParaRPr>
          </a:p>
        </p:txBody>
      </p:sp>
      <p:graphicFrame>
        <p:nvGraphicFramePr>
          <p:cNvPr id="6" name="Symbol zastępczy zawartości 5"/>
          <p:cNvGraphicFramePr>
            <a:graphicFrameLocks noGrp="1"/>
          </p:cNvGraphicFramePr>
          <p:nvPr>
            <p:ph idx="1"/>
          </p:nvPr>
        </p:nvGraphicFramePr>
        <p:xfrm>
          <a:off x="0" y="620688"/>
          <a:ext cx="8929718" cy="5521816"/>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ytuł 2"/>
          <p:cNvSpPr>
            <a:spLocks noGrp="1"/>
          </p:cNvSpPr>
          <p:nvPr>
            <p:ph type="title"/>
          </p:nvPr>
        </p:nvSpPr>
        <p:spPr>
          <a:xfrm>
            <a:off x="0" y="0"/>
            <a:ext cx="9144000" cy="714356"/>
          </a:xfrm>
        </p:spPr>
        <p:txBody>
          <a:bodyPr>
            <a:normAutofit fontScale="90000"/>
          </a:bodyPr>
          <a:lstStyle/>
          <a:p>
            <a:pPr algn="ctr" fontAlgn="auto">
              <a:spcAft>
                <a:spcPts val="0"/>
              </a:spcAft>
              <a:defRPr/>
            </a:pPr>
            <a:r>
              <a:rPr lang="pl-PL" sz="1800" dirty="0" smtClean="0">
                <a:solidFill>
                  <a:schemeClr val="tx1"/>
                </a:solidFill>
              </a:rPr>
              <a:t>Dynamika oraz przedstawienie udziału procentowego </a:t>
            </a:r>
            <a:r>
              <a:rPr lang="pl-PL" sz="1800" u="sng" dirty="0" smtClean="0">
                <a:solidFill>
                  <a:schemeClr val="tx1"/>
                </a:solidFill>
              </a:rPr>
              <a:t>wydatków inwestycyjnych własnych, obcych oraz aportów </a:t>
            </a:r>
            <a:r>
              <a:rPr lang="pl-PL" sz="1800" dirty="0" smtClean="0">
                <a:solidFill>
                  <a:schemeClr val="tx1"/>
                </a:solidFill>
              </a:rPr>
              <a:t>w Gminie Miejskiej Chojnice w latach 1998-2011.</a:t>
            </a:r>
            <a:endParaRPr lang="pl-PL" sz="1800" dirty="0">
              <a:solidFill>
                <a:schemeClr val="tx1"/>
              </a:solidFill>
            </a:endParaRPr>
          </a:p>
        </p:txBody>
      </p:sp>
      <p:graphicFrame>
        <p:nvGraphicFramePr>
          <p:cNvPr id="4" name="Symbol zastępczy zawartości 3"/>
          <p:cNvGraphicFramePr>
            <a:graphicFrameLocks noGrp="1"/>
          </p:cNvGraphicFramePr>
          <p:nvPr>
            <p:ph idx="1"/>
          </p:nvPr>
        </p:nvGraphicFramePr>
        <p:xfrm>
          <a:off x="0" y="620688"/>
          <a:ext cx="9036496" cy="3429024"/>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 name="Wykres 4"/>
          <p:cNvGraphicFramePr/>
          <p:nvPr/>
        </p:nvGraphicFramePr>
        <p:xfrm>
          <a:off x="4000496" y="3571876"/>
          <a:ext cx="6500858" cy="3429024"/>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ytuł 2"/>
          <p:cNvSpPr>
            <a:spLocks noGrp="1"/>
          </p:cNvSpPr>
          <p:nvPr>
            <p:ph type="title"/>
          </p:nvPr>
        </p:nvSpPr>
        <p:spPr>
          <a:xfrm>
            <a:off x="0" y="-142900"/>
            <a:ext cx="9144000" cy="1071570"/>
          </a:xfrm>
        </p:spPr>
        <p:txBody>
          <a:bodyPr/>
          <a:lstStyle/>
          <a:p>
            <a:pPr algn="ctr" fontAlgn="auto">
              <a:spcAft>
                <a:spcPts val="0"/>
              </a:spcAft>
              <a:defRPr/>
            </a:pPr>
            <a:r>
              <a:rPr lang="pl-PL" sz="2000" u="sng" dirty="0" smtClean="0">
                <a:solidFill>
                  <a:schemeClr val="tx1"/>
                </a:solidFill>
              </a:rPr>
              <a:t>Wydatki inwestycyjne własne </a:t>
            </a:r>
            <a:r>
              <a:rPr lang="pl-PL" sz="2000" dirty="0" smtClean="0">
                <a:solidFill>
                  <a:schemeClr val="tx1"/>
                </a:solidFill>
              </a:rPr>
              <a:t>Gminy Miejskiej Chojnice na przestrzeni lat 1998-2011.</a:t>
            </a:r>
            <a:endParaRPr lang="pl-PL" sz="2000" dirty="0">
              <a:solidFill>
                <a:schemeClr val="tx1"/>
              </a:solidFill>
            </a:endParaRPr>
          </a:p>
        </p:txBody>
      </p:sp>
      <p:graphicFrame>
        <p:nvGraphicFramePr>
          <p:cNvPr id="4" name="Symbol zastępczy zawartości 3"/>
          <p:cNvGraphicFramePr>
            <a:graphicFrameLocks noGrp="1"/>
          </p:cNvGraphicFramePr>
          <p:nvPr>
            <p:ph idx="1"/>
          </p:nvPr>
        </p:nvGraphicFramePr>
        <p:xfrm>
          <a:off x="251520" y="428604"/>
          <a:ext cx="8749636" cy="5786478"/>
        </p:xfrm>
        <a:graphic>
          <a:graphicData uri="http://schemas.openxmlformats.org/drawingml/2006/chart">
            <c:chart xmlns:c="http://schemas.openxmlformats.org/drawingml/2006/chart" xmlns:r="http://schemas.openxmlformats.org/officeDocument/2006/relationships" r:id="rId2"/>
          </a:graphicData>
        </a:graphic>
      </p:graphicFrame>
      <p:sp>
        <p:nvSpPr>
          <p:cNvPr id="16388" name="pole tekstowe 4"/>
          <p:cNvSpPr txBox="1">
            <a:spLocks noChangeArrowheads="1"/>
          </p:cNvSpPr>
          <p:nvPr/>
        </p:nvSpPr>
        <p:spPr bwMode="auto">
          <a:xfrm>
            <a:off x="107950" y="2997200"/>
            <a:ext cx="46038" cy="769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Lucida Sans Unicode" panose="020B0602030504020204" pitchFamily="34" charset="0"/>
              </a:defRPr>
            </a:lvl1pPr>
            <a:lvl2pPr marL="742950" indent="-285750">
              <a:defRPr>
                <a:solidFill>
                  <a:schemeClr val="tx1"/>
                </a:solidFill>
                <a:latin typeface="Lucida Sans Unicode" panose="020B0602030504020204" pitchFamily="34" charset="0"/>
              </a:defRPr>
            </a:lvl2pPr>
            <a:lvl3pPr marL="1143000" indent="-228600">
              <a:defRPr>
                <a:solidFill>
                  <a:schemeClr val="tx1"/>
                </a:solidFill>
                <a:latin typeface="Lucida Sans Unicode" panose="020B0602030504020204" pitchFamily="34" charset="0"/>
              </a:defRPr>
            </a:lvl3pPr>
            <a:lvl4pPr marL="1600200" indent="-228600">
              <a:defRPr>
                <a:solidFill>
                  <a:schemeClr val="tx1"/>
                </a:solidFill>
                <a:latin typeface="Lucida Sans Unicode" panose="020B0602030504020204" pitchFamily="34" charset="0"/>
              </a:defRPr>
            </a:lvl4pPr>
            <a:lvl5pPr marL="2057400" indent="-228600">
              <a:defRPr>
                <a:solidFill>
                  <a:schemeClr val="tx1"/>
                </a:solidFill>
                <a:latin typeface="Lucida Sans Unicode" panose="020B0602030504020204" pitchFamily="34" charset="0"/>
              </a:defRPr>
            </a:lvl5pPr>
            <a:lvl6pPr marL="2514600" indent="-228600" fontAlgn="base">
              <a:spcBef>
                <a:spcPct val="0"/>
              </a:spcBef>
              <a:spcAft>
                <a:spcPct val="0"/>
              </a:spcAft>
              <a:defRPr>
                <a:solidFill>
                  <a:schemeClr val="tx1"/>
                </a:solidFill>
                <a:latin typeface="Lucida Sans Unicode" panose="020B0602030504020204" pitchFamily="34" charset="0"/>
              </a:defRPr>
            </a:lvl6pPr>
            <a:lvl7pPr marL="2971800" indent="-228600" fontAlgn="base">
              <a:spcBef>
                <a:spcPct val="0"/>
              </a:spcBef>
              <a:spcAft>
                <a:spcPct val="0"/>
              </a:spcAft>
              <a:defRPr>
                <a:solidFill>
                  <a:schemeClr val="tx1"/>
                </a:solidFill>
                <a:latin typeface="Lucida Sans Unicode" panose="020B0602030504020204" pitchFamily="34" charset="0"/>
              </a:defRPr>
            </a:lvl7pPr>
            <a:lvl8pPr marL="3429000" indent="-228600" fontAlgn="base">
              <a:spcBef>
                <a:spcPct val="0"/>
              </a:spcBef>
              <a:spcAft>
                <a:spcPct val="0"/>
              </a:spcAft>
              <a:defRPr>
                <a:solidFill>
                  <a:schemeClr val="tx1"/>
                </a:solidFill>
                <a:latin typeface="Lucida Sans Unicode" panose="020B0602030504020204" pitchFamily="34" charset="0"/>
              </a:defRPr>
            </a:lvl8pPr>
            <a:lvl9pPr marL="3886200" indent="-228600" fontAlgn="base">
              <a:spcBef>
                <a:spcPct val="0"/>
              </a:spcBef>
              <a:spcAft>
                <a:spcPct val="0"/>
              </a:spcAft>
              <a:defRPr>
                <a:solidFill>
                  <a:schemeClr val="tx1"/>
                </a:solidFill>
                <a:latin typeface="Lucida Sans Unicode" panose="020B0602030504020204" pitchFamily="34" charset="0"/>
              </a:defRPr>
            </a:lvl9pPr>
          </a:lstStyle>
          <a:p>
            <a:r>
              <a:rPr lang="pl-PL" altLang="pl-PL" sz="1100"/>
              <a:t>lata</a:t>
            </a:r>
          </a:p>
        </p:txBody>
      </p:sp>
      <p:sp>
        <p:nvSpPr>
          <p:cNvPr id="16389" name="pole tekstowe 5"/>
          <p:cNvSpPr txBox="1">
            <a:spLocks noChangeArrowheads="1"/>
          </p:cNvSpPr>
          <p:nvPr/>
        </p:nvSpPr>
        <p:spPr bwMode="auto">
          <a:xfrm>
            <a:off x="3276600" y="6092825"/>
            <a:ext cx="2087563"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Lucida Sans Unicode" panose="020B0602030504020204" pitchFamily="34" charset="0"/>
              </a:defRPr>
            </a:lvl1pPr>
            <a:lvl2pPr marL="742950" indent="-285750">
              <a:defRPr>
                <a:solidFill>
                  <a:schemeClr val="tx1"/>
                </a:solidFill>
                <a:latin typeface="Lucida Sans Unicode" panose="020B0602030504020204" pitchFamily="34" charset="0"/>
              </a:defRPr>
            </a:lvl2pPr>
            <a:lvl3pPr marL="1143000" indent="-228600">
              <a:defRPr>
                <a:solidFill>
                  <a:schemeClr val="tx1"/>
                </a:solidFill>
                <a:latin typeface="Lucida Sans Unicode" panose="020B0602030504020204" pitchFamily="34" charset="0"/>
              </a:defRPr>
            </a:lvl3pPr>
            <a:lvl4pPr marL="1600200" indent="-228600">
              <a:defRPr>
                <a:solidFill>
                  <a:schemeClr val="tx1"/>
                </a:solidFill>
                <a:latin typeface="Lucida Sans Unicode" panose="020B0602030504020204" pitchFamily="34" charset="0"/>
              </a:defRPr>
            </a:lvl4pPr>
            <a:lvl5pPr marL="2057400" indent="-228600">
              <a:defRPr>
                <a:solidFill>
                  <a:schemeClr val="tx1"/>
                </a:solidFill>
                <a:latin typeface="Lucida Sans Unicode" panose="020B0602030504020204" pitchFamily="34" charset="0"/>
              </a:defRPr>
            </a:lvl5pPr>
            <a:lvl6pPr marL="2514600" indent="-228600" fontAlgn="base">
              <a:spcBef>
                <a:spcPct val="0"/>
              </a:spcBef>
              <a:spcAft>
                <a:spcPct val="0"/>
              </a:spcAft>
              <a:defRPr>
                <a:solidFill>
                  <a:schemeClr val="tx1"/>
                </a:solidFill>
                <a:latin typeface="Lucida Sans Unicode" panose="020B0602030504020204" pitchFamily="34" charset="0"/>
              </a:defRPr>
            </a:lvl6pPr>
            <a:lvl7pPr marL="2971800" indent="-228600" fontAlgn="base">
              <a:spcBef>
                <a:spcPct val="0"/>
              </a:spcBef>
              <a:spcAft>
                <a:spcPct val="0"/>
              </a:spcAft>
              <a:defRPr>
                <a:solidFill>
                  <a:schemeClr val="tx1"/>
                </a:solidFill>
                <a:latin typeface="Lucida Sans Unicode" panose="020B0602030504020204" pitchFamily="34" charset="0"/>
              </a:defRPr>
            </a:lvl7pPr>
            <a:lvl8pPr marL="3429000" indent="-228600" fontAlgn="base">
              <a:spcBef>
                <a:spcPct val="0"/>
              </a:spcBef>
              <a:spcAft>
                <a:spcPct val="0"/>
              </a:spcAft>
              <a:defRPr>
                <a:solidFill>
                  <a:schemeClr val="tx1"/>
                </a:solidFill>
                <a:latin typeface="Lucida Sans Unicode" panose="020B0602030504020204" pitchFamily="34" charset="0"/>
              </a:defRPr>
            </a:lvl8pPr>
            <a:lvl9pPr marL="3886200" indent="-228600" fontAlgn="base">
              <a:spcBef>
                <a:spcPct val="0"/>
              </a:spcBef>
              <a:spcAft>
                <a:spcPct val="0"/>
              </a:spcAft>
              <a:defRPr>
                <a:solidFill>
                  <a:schemeClr val="tx1"/>
                </a:solidFill>
                <a:latin typeface="Lucida Sans Unicode" panose="020B0602030504020204" pitchFamily="34" charset="0"/>
              </a:defRPr>
            </a:lvl9pPr>
          </a:lstStyle>
          <a:p>
            <a:r>
              <a:rPr lang="pl-PL" altLang="pl-PL" sz="1100"/>
              <a:t>nakłady (w zł)</a:t>
            </a:r>
          </a:p>
        </p:txBody>
      </p:sp>
      <p:sp>
        <p:nvSpPr>
          <p:cNvPr id="16390" name="pole tekstowe 6"/>
          <p:cNvSpPr txBox="1">
            <a:spLocks noChangeArrowheads="1"/>
          </p:cNvSpPr>
          <p:nvPr/>
        </p:nvSpPr>
        <p:spPr bwMode="auto">
          <a:xfrm>
            <a:off x="5143500" y="5876925"/>
            <a:ext cx="3786188"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Lucida Sans Unicode" panose="020B0602030504020204" pitchFamily="34" charset="0"/>
              </a:defRPr>
            </a:lvl1pPr>
            <a:lvl2pPr marL="742950" indent="-285750">
              <a:defRPr>
                <a:solidFill>
                  <a:schemeClr val="tx1"/>
                </a:solidFill>
                <a:latin typeface="Lucida Sans Unicode" panose="020B0602030504020204" pitchFamily="34" charset="0"/>
              </a:defRPr>
            </a:lvl2pPr>
            <a:lvl3pPr marL="1143000" indent="-228600">
              <a:defRPr>
                <a:solidFill>
                  <a:schemeClr val="tx1"/>
                </a:solidFill>
                <a:latin typeface="Lucida Sans Unicode" panose="020B0602030504020204" pitchFamily="34" charset="0"/>
              </a:defRPr>
            </a:lvl3pPr>
            <a:lvl4pPr marL="1600200" indent="-228600">
              <a:defRPr>
                <a:solidFill>
                  <a:schemeClr val="tx1"/>
                </a:solidFill>
                <a:latin typeface="Lucida Sans Unicode" panose="020B0602030504020204" pitchFamily="34" charset="0"/>
              </a:defRPr>
            </a:lvl4pPr>
            <a:lvl5pPr marL="2057400" indent="-228600">
              <a:defRPr>
                <a:solidFill>
                  <a:schemeClr val="tx1"/>
                </a:solidFill>
                <a:latin typeface="Lucida Sans Unicode" panose="020B0602030504020204" pitchFamily="34" charset="0"/>
              </a:defRPr>
            </a:lvl5pPr>
            <a:lvl6pPr marL="2514600" indent="-228600" fontAlgn="base">
              <a:spcBef>
                <a:spcPct val="0"/>
              </a:spcBef>
              <a:spcAft>
                <a:spcPct val="0"/>
              </a:spcAft>
              <a:defRPr>
                <a:solidFill>
                  <a:schemeClr val="tx1"/>
                </a:solidFill>
                <a:latin typeface="Lucida Sans Unicode" panose="020B0602030504020204" pitchFamily="34" charset="0"/>
              </a:defRPr>
            </a:lvl6pPr>
            <a:lvl7pPr marL="2971800" indent="-228600" fontAlgn="base">
              <a:spcBef>
                <a:spcPct val="0"/>
              </a:spcBef>
              <a:spcAft>
                <a:spcPct val="0"/>
              </a:spcAft>
              <a:defRPr>
                <a:solidFill>
                  <a:schemeClr val="tx1"/>
                </a:solidFill>
                <a:latin typeface="Lucida Sans Unicode" panose="020B0602030504020204" pitchFamily="34" charset="0"/>
              </a:defRPr>
            </a:lvl7pPr>
            <a:lvl8pPr marL="3429000" indent="-228600" fontAlgn="base">
              <a:spcBef>
                <a:spcPct val="0"/>
              </a:spcBef>
              <a:spcAft>
                <a:spcPct val="0"/>
              </a:spcAft>
              <a:defRPr>
                <a:solidFill>
                  <a:schemeClr val="tx1"/>
                </a:solidFill>
                <a:latin typeface="Lucida Sans Unicode" panose="020B0602030504020204" pitchFamily="34" charset="0"/>
              </a:defRPr>
            </a:lvl8pPr>
            <a:lvl9pPr marL="3886200" indent="-228600" fontAlgn="base">
              <a:spcBef>
                <a:spcPct val="0"/>
              </a:spcBef>
              <a:spcAft>
                <a:spcPct val="0"/>
              </a:spcAft>
              <a:defRPr>
                <a:solidFill>
                  <a:schemeClr val="tx1"/>
                </a:solidFill>
                <a:latin typeface="Lucida Sans Unicode" panose="020B0602030504020204" pitchFamily="34" charset="0"/>
              </a:defRPr>
            </a:lvl9pPr>
          </a:lstStyle>
          <a:p>
            <a:r>
              <a:rPr lang="pl-PL" altLang="pl-PL" sz="1200"/>
              <a:t>Razem wydatki inwestycyjne własne na przestrzeni lat 1998-2011: </a:t>
            </a:r>
            <a:r>
              <a:rPr lang="pl-PL" altLang="pl-PL" sz="1200" b="1">
                <a:latin typeface="Arial" panose="020B0604020202020204" pitchFamily="34" charset="0"/>
              </a:rPr>
              <a:t>202 831 483,61 zł</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ytuł 2"/>
          <p:cNvSpPr>
            <a:spLocks noGrp="1"/>
          </p:cNvSpPr>
          <p:nvPr>
            <p:ph type="title"/>
          </p:nvPr>
        </p:nvSpPr>
        <p:spPr>
          <a:xfrm>
            <a:off x="0" y="0"/>
            <a:ext cx="9144000" cy="928670"/>
          </a:xfrm>
        </p:spPr>
        <p:txBody>
          <a:bodyPr/>
          <a:lstStyle/>
          <a:p>
            <a:pPr algn="ctr" fontAlgn="auto">
              <a:spcAft>
                <a:spcPts val="0"/>
              </a:spcAft>
              <a:defRPr/>
            </a:pPr>
            <a:r>
              <a:rPr lang="pl-PL" sz="2000" dirty="0" smtClean="0">
                <a:solidFill>
                  <a:schemeClr val="tx1"/>
                </a:solidFill>
              </a:rPr>
              <a:t>Dynamika </a:t>
            </a:r>
            <a:r>
              <a:rPr lang="pl-PL" sz="2000" u="sng" dirty="0" smtClean="0">
                <a:solidFill>
                  <a:schemeClr val="tx1"/>
                </a:solidFill>
              </a:rPr>
              <a:t>wydatków inwestycyjnych własnych </a:t>
            </a:r>
            <a:r>
              <a:rPr lang="pl-PL" sz="2000" dirty="0" smtClean="0">
                <a:solidFill>
                  <a:schemeClr val="tx1"/>
                </a:solidFill>
              </a:rPr>
              <a:t>Gminy Miejskiej Chojnice na przestrzeni lat 1998-2011.</a:t>
            </a:r>
            <a:endParaRPr lang="pl-PL" sz="2000" dirty="0">
              <a:solidFill>
                <a:schemeClr val="tx1"/>
              </a:solidFill>
            </a:endParaRPr>
          </a:p>
        </p:txBody>
      </p:sp>
      <p:graphicFrame>
        <p:nvGraphicFramePr>
          <p:cNvPr id="4" name="Symbol zastępczy zawartości 3"/>
          <p:cNvGraphicFramePr>
            <a:graphicFrameLocks noGrp="1"/>
          </p:cNvGraphicFramePr>
          <p:nvPr>
            <p:ph idx="1"/>
          </p:nvPr>
        </p:nvGraphicFramePr>
        <p:xfrm>
          <a:off x="0" y="714356"/>
          <a:ext cx="8892480" cy="5522956"/>
        </p:xfrm>
        <a:graphic>
          <a:graphicData uri="http://schemas.openxmlformats.org/drawingml/2006/chart">
            <c:chart xmlns:c="http://schemas.openxmlformats.org/drawingml/2006/chart" xmlns:r="http://schemas.openxmlformats.org/officeDocument/2006/relationships" r:id="rId2"/>
          </a:graphicData>
        </a:graphic>
      </p:graphicFrame>
      <p:sp>
        <p:nvSpPr>
          <p:cNvPr id="17412" name="pole tekstowe 4"/>
          <p:cNvSpPr txBox="1">
            <a:spLocks noChangeArrowheads="1"/>
          </p:cNvSpPr>
          <p:nvPr/>
        </p:nvSpPr>
        <p:spPr bwMode="auto">
          <a:xfrm>
            <a:off x="0" y="836613"/>
            <a:ext cx="1187450" cy="26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Lucida Sans Unicode" panose="020B0602030504020204" pitchFamily="34" charset="0"/>
              </a:defRPr>
            </a:lvl1pPr>
            <a:lvl2pPr marL="742950" indent="-285750">
              <a:defRPr>
                <a:solidFill>
                  <a:schemeClr val="tx1"/>
                </a:solidFill>
                <a:latin typeface="Lucida Sans Unicode" panose="020B0602030504020204" pitchFamily="34" charset="0"/>
              </a:defRPr>
            </a:lvl2pPr>
            <a:lvl3pPr marL="1143000" indent="-228600">
              <a:defRPr>
                <a:solidFill>
                  <a:schemeClr val="tx1"/>
                </a:solidFill>
                <a:latin typeface="Lucida Sans Unicode" panose="020B0602030504020204" pitchFamily="34" charset="0"/>
              </a:defRPr>
            </a:lvl3pPr>
            <a:lvl4pPr marL="1600200" indent="-228600">
              <a:defRPr>
                <a:solidFill>
                  <a:schemeClr val="tx1"/>
                </a:solidFill>
                <a:latin typeface="Lucida Sans Unicode" panose="020B0602030504020204" pitchFamily="34" charset="0"/>
              </a:defRPr>
            </a:lvl4pPr>
            <a:lvl5pPr marL="2057400" indent="-228600">
              <a:defRPr>
                <a:solidFill>
                  <a:schemeClr val="tx1"/>
                </a:solidFill>
                <a:latin typeface="Lucida Sans Unicode" panose="020B0602030504020204" pitchFamily="34" charset="0"/>
              </a:defRPr>
            </a:lvl5pPr>
            <a:lvl6pPr marL="2514600" indent="-228600" fontAlgn="base">
              <a:spcBef>
                <a:spcPct val="0"/>
              </a:spcBef>
              <a:spcAft>
                <a:spcPct val="0"/>
              </a:spcAft>
              <a:defRPr>
                <a:solidFill>
                  <a:schemeClr val="tx1"/>
                </a:solidFill>
                <a:latin typeface="Lucida Sans Unicode" panose="020B0602030504020204" pitchFamily="34" charset="0"/>
              </a:defRPr>
            </a:lvl6pPr>
            <a:lvl7pPr marL="2971800" indent="-228600" fontAlgn="base">
              <a:spcBef>
                <a:spcPct val="0"/>
              </a:spcBef>
              <a:spcAft>
                <a:spcPct val="0"/>
              </a:spcAft>
              <a:defRPr>
                <a:solidFill>
                  <a:schemeClr val="tx1"/>
                </a:solidFill>
                <a:latin typeface="Lucida Sans Unicode" panose="020B0602030504020204" pitchFamily="34" charset="0"/>
              </a:defRPr>
            </a:lvl7pPr>
            <a:lvl8pPr marL="3429000" indent="-228600" fontAlgn="base">
              <a:spcBef>
                <a:spcPct val="0"/>
              </a:spcBef>
              <a:spcAft>
                <a:spcPct val="0"/>
              </a:spcAft>
              <a:defRPr>
                <a:solidFill>
                  <a:schemeClr val="tx1"/>
                </a:solidFill>
                <a:latin typeface="Lucida Sans Unicode" panose="020B0602030504020204" pitchFamily="34" charset="0"/>
              </a:defRPr>
            </a:lvl8pPr>
            <a:lvl9pPr marL="3886200" indent="-228600" fontAlgn="base">
              <a:spcBef>
                <a:spcPct val="0"/>
              </a:spcBef>
              <a:spcAft>
                <a:spcPct val="0"/>
              </a:spcAft>
              <a:defRPr>
                <a:solidFill>
                  <a:schemeClr val="tx1"/>
                </a:solidFill>
                <a:latin typeface="Lucida Sans Unicode" panose="020B0602030504020204" pitchFamily="34" charset="0"/>
              </a:defRPr>
            </a:lvl9pPr>
          </a:lstStyle>
          <a:p>
            <a:r>
              <a:rPr lang="pl-PL" altLang="pl-PL" sz="1100"/>
              <a:t>Nakłady (w zł)</a:t>
            </a:r>
          </a:p>
        </p:txBody>
      </p:sp>
      <p:sp>
        <p:nvSpPr>
          <p:cNvPr id="17413" name="pole tekstowe 5"/>
          <p:cNvSpPr txBox="1">
            <a:spLocks noChangeArrowheads="1"/>
          </p:cNvSpPr>
          <p:nvPr/>
        </p:nvSpPr>
        <p:spPr bwMode="auto">
          <a:xfrm>
            <a:off x="4572000" y="5157788"/>
            <a:ext cx="1008063" cy="26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Lucida Sans Unicode" panose="020B0602030504020204" pitchFamily="34" charset="0"/>
              </a:defRPr>
            </a:lvl1pPr>
            <a:lvl2pPr marL="742950" indent="-285750">
              <a:defRPr>
                <a:solidFill>
                  <a:schemeClr val="tx1"/>
                </a:solidFill>
                <a:latin typeface="Lucida Sans Unicode" panose="020B0602030504020204" pitchFamily="34" charset="0"/>
              </a:defRPr>
            </a:lvl2pPr>
            <a:lvl3pPr marL="1143000" indent="-228600">
              <a:defRPr>
                <a:solidFill>
                  <a:schemeClr val="tx1"/>
                </a:solidFill>
                <a:latin typeface="Lucida Sans Unicode" panose="020B0602030504020204" pitchFamily="34" charset="0"/>
              </a:defRPr>
            </a:lvl3pPr>
            <a:lvl4pPr marL="1600200" indent="-228600">
              <a:defRPr>
                <a:solidFill>
                  <a:schemeClr val="tx1"/>
                </a:solidFill>
                <a:latin typeface="Lucida Sans Unicode" panose="020B0602030504020204" pitchFamily="34" charset="0"/>
              </a:defRPr>
            </a:lvl4pPr>
            <a:lvl5pPr marL="2057400" indent="-228600">
              <a:defRPr>
                <a:solidFill>
                  <a:schemeClr val="tx1"/>
                </a:solidFill>
                <a:latin typeface="Lucida Sans Unicode" panose="020B0602030504020204" pitchFamily="34" charset="0"/>
              </a:defRPr>
            </a:lvl5pPr>
            <a:lvl6pPr marL="2514600" indent="-228600" fontAlgn="base">
              <a:spcBef>
                <a:spcPct val="0"/>
              </a:spcBef>
              <a:spcAft>
                <a:spcPct val="0"/>
              </a:spcAft>
              <a:defRPr>
                <a:solidFill>
                  <a:schemeClr val="tx1"/>
                </a:solidFill>
                <a:latin typeface="Lucida Sans Unicode" panose="020B0602030504020204" pitchFamily="34" charset="0"/>
              </a:defRPr>
            </a:lvl6pPr>
            <a:lvl7pPr marL="2971800" indent="-228600" fontAlgn="base">
              <a:spcBef>
                <a:spcPct val="0"/>
              </a:spcBef>
              <a:spcAft>
                <a:spcPct val="0"/>
              </a:spcAft>
              <a:defRPr>
                <a:solidFill>
                  <a:schemeClr val="tx1"/>
                </a:solidFill>
                <a:latin typeface="Lucida Sans Unicode" panose="020B0602030504020204" pitchFamily="34" charset="0"/>
              </a:defRPr>
            </a:lvl7pPr>
            <a:lvl8pPr marL="3429000" indent="-228600" fontAlgn="base">
              <a:spcBef>
                <a:spcPct val="0"/>
              </a:spcBef>
              <a:spcAft>
                <a:spcPct val="0"/>
              </a:spcAft>
              <a:defRPr>
                <a:solidFill>
                  <a:schemeClr val="tx1"/>
                </a:solidFill>
                <a:latin typeface="Lucida Sans Unicode" panose="020B0602030504020204" pitchFamily="34" charset="0"/>
              </a:defRPr>
            </a:lvl8pPr>
            <a:lvl9pPr marL="3886200" indent="-228600" fontAlgn="base">
              <a:spcBef>
                <a:spcPct val="0"/>
              </a:spcBef>
              <a:spcAft>
                <a:spcPct val="0"/>
              </a:spcAft>
              <a:defRPr>
                <a:solidFill>
                  <a:schemeClr val="tx1"/>
                </a:solidFill>
                <a:latin typeface="Lucida Sans Unicode" panose="020B0602030504020204" pitchFamily="34" charset="0"/>
              </a:defRPr>
            </a:lvl9pPr>
          </a:lstStyle>
          <a:p>
            <a:r>
              <a:rPr lang="pl-PL" altLang="pl-PL" sz="1100"/>
              <a:t>lata</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Hol">
  <a:themeElements>
    <a:clrScheme name="Hol">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Hol">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Hol">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Override1.xml><?xml version="1.0" encoding="utf-8"?>
<a:themeOverride xmlns:a="http://schemas.openxmlformats.org/drawingml/2006/main">
  <a:clrScheme name="Hol">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2.xml><?xml version="1.0" encoding="utf-8"?>
<a:themeOverride xmlns:a="http://schemas.openxmlformats.org/drawingml/2006/main">
  <a:clrScheme name="Hol">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3.xml><?xml version="1.0" encoding="utf-8"?>
<a:themeOverride xmlns:a="http://schemas.openxmlformats.org/drawingml/2006/main">
  <a:clrScheme name="Hol">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4.xml><?xml version="1.0" encoding="utf-8"?>
<a:themeOverride xmlns:a="http://schemas.openxmlformats.org/drawingml/2006/main">
  <a:clrScheme name="Hol">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docProps/app.xml><?xml version="1.0" encoding="utf-8"?>
<Properties xmlns="http://schemas.openxmlformats.org/officeDocument/2006/extended-properties" xmlns:vt="http://schemas.openxmlformats.org/officeDocument/2006/docPropsVTypes">
  <Template>Concourse</Template>
  <TotalTime>1369</TotalTime>
  <Words>4420</Words>
  <Application>Microsoft Office PowerPoint</Application>
  <PresentationFormat>Pokaz na ekranie (4:3)</PresentationFormat>
  <Paragraphs>1371</Paragraphs>
  <Slides>55</Slides>
  <Notes>0</Notes>
  <HiddenSlides>0</HiddenSlides>
  <MMClips>0</MMClips>
  <ScaleCrop>false</ScaleCrop>
  <HeadingPairs>
    <vt:vector size="6" baseType="variant">
      <vt:variant>
        <vt:lpstr>Używane czcionki</vt:lpstr>
      </vt:variant>
      <vt:variant>
        <vt:i4>8</vt:i4>
      </vt:variant>
      <vt:variant>
        <vt:lpstr>Motyw</vt:lpstr>
      </vt:variant>
      <vt:variant>
        <vt:i4>1</vt:i4>
      </vt:variant>
      <vt:variant>
        <vt:lpstr>Tytuły slajdów</vt:lpstr>
      </vt:variant>
      <vt:variant>
        <vt:i4>55</vt:i4>
      </vt:variant>
    </vt:vector>
  </HeadingPairs>
  <TitlesOfParts>
    <vt:vector size="64" baseType="lpstr">
      <vt:lpstr>Lucida Sans Unicode</vt:lpstr>
      <vt:lpstr>Arial</vt:lpstr>
      <vt:lpstr>Wingdings 3</vt:lpstr>
      <vt:lpstr>Verdana</vt:lpstr>
      <vt:lpstr>Wingdings 2</vt:lpstr>
      <vt:lpstr>Calibri</vt:lpstr>
      <vt:lpstr>Czcionka tekstu podstawowego</vt:lpstr>
      <vt:lpstr>Times New Roman</vt:lpstr>
      <vt:lpstr>Hol</vt:lpstr>
      <vt:lpstr>Bilans inwestycyjny miasta Chojnice na przestrzeni lat 1998-2011.</vt:lpstr>
      <vt:lpstr>Wydatki majątkowe Gminy Miejskiej Chojnice na tle wydatków budżetowych ogółem w latach 1998-2011.</vt:lpstr>
      <vt:lpstr>Wydatki majątkowe Gminy Miejskiej Chojnice na tle wydatków budżetowych ogółem w latach 1998-2011.</vt:lpstr>
      <vt:lpstr>Dynamika oraz przedstawienie udziału procentowego wydatków budżetowych (wydatków majątkowych ogółem i wydatków bieżących) Gminy Miejskiej Chojnice na przestrzeni lat 1998-2011. </vt:lpstr>
      <vt:lpstr>Struktura wydatków majątkowych Gminy Miejskiej Chojnice w latach 1998-2011. </vt:lpstr>
      <vt:lpstr>Struktura wydatków majątkowych Gminy Miejskiej Chojnice w latach 1998-2011.</vt:lpstr>
      <vt:lpstr>Dynamika oraz przedstawienie udziału procentowego wydatków inwestycyjnych własnych, obcych oraz aportów w Gminie Miejskiej Chojnice w latach 1998-2011.</vt:lpstr>
      <vt:lpstr>Wydatki inwestycyjne własne Gminy Miejskiej Chojnice na przestrzeni lat 1998-2011.</vt:lpstr>
      <vt:lpstr>Dynamika wydatków inwestycyjnych własnych Gminy Miejskiej Chojnice na przestrzeni lat 1998-2011.</vt:lpstr>
      <vt:lpstr>Źródła finansowania wydatków inwestycyjnych własnych Gminy Miejskiej Chojnice na przestrzeni lat 1998-2011.</vt:lpstr>
      <vt:lpstr>Źródła finansowania inwestycji własnych w Gminie Miejskiej Chojnice w latach 1998-2011.</vt:lpstr>
      <vt:lpstr>Dynamika oraz udział procentowy środków własnych oraz środków zewnętrznych (bezzwrotnych) w finansowaniu wydatków inwestycyjnych własnych Gminy Miejskiej Chojnice. </vt:lpstr>
      <vt:lpstr>Wydatki inwestycyjne własne zbiorczo (w latach 1998-2011) w układzie działowym. </vt:lpstr>
      <vt:lpstr>Wydatki inwestycyjne obce Gminy Miejskiej Chojnice oraz ich dynamika na przestrzeni lat 1998-2011.</vt:lpstr>
      <vt:lpstr>Aporty pieniężne przekazane spółkom Gminy Miejskiej Chojnice oraz ich dynamika na przestrzeni lat 1998-2011.</vt:lpstr>
      <vt:lpstr>Wydatki Gminy Miejskiej Chojnice na usługi remontowe (w ramach wydatków bieżących) oraz ich dynamika w latach 1998-2011. </vt:lpstr>
      <vt:lpstr>Transport i łączność – wydatki majątkowe Gminy Miejskiej Chojnice w latach 1998-2011.</vt:lpstr>
      <vt:lpstr>Transport i łączność – źródła finansowania inwestycji własnych Gminy Miejskiej Chojnice na przestrzeni lat 1998-2011. </vt:lpstr>
      <vt:lpstr>Największe inwestycje w dziale „transport i łączność”.</vt:lpstr>
      <vt:lpstr>Największe inwestycje w dziale „transport i łączność”.</vt:lpstr>
      <vt:lpstr>Gospodarka komunalna i ochrona środowiska – wydatki majątkowe Gminy Miejskiej Chojnice w latach 1998-2011.</vt:lpstr>
      <vt:lpstr>Gospodarka komunalna i ochrona środowiska - źródła finansowania inwestycji własnych Gminy Miejskiej Chojnice.</vt:lpstr>
      <vt:lpstr>Największe inwestycje w obszarze gospodarki komunalnej i ochrony środowiska:</vt:lpstr>
      <vt:lpstr>Oświata i wychowanie, edukacyjna opieka wychowawcza – wydatki majątkowe Gminy Miejskiej Chojnice na przestrzeni lat 1998-2011.</vt:lpstr>
      <vt:lpstr>Oświata i wychowanie, edukacyjna opieka wychowawcza – źródła finansowania inwestycji własnych Gminy Miejskiej Chojnice na przestrzeni lat 1998-2011. </vt:lpstr>
      <vt:lpstr>Największe inwestycje w obszarze oświaty i wychowania oraz edukacyjnej opieki wychowawczej:</vt:lpstr>
      <vt:lpstr>Kultura i ochrona dziedzictwa narodowego – wydatki majątkowe Gminy Miejskiej Chojnice na przestrzeni lat 1998-2011.  </vt:lpstr>
      <vt:lpstr>Kultura i ochrona dziedzictwa narodowego – źródła finansowania inwestycji Gminy Miejskiej Chojnice na przestrzeni lat 1998-2011.</vt:lpstr>
      <vt:lpstr>Największe inwestycje w obszarze kultury i ochrony dziedzictwa narodowego: </vt:lpstr>
      <vt:lpstr>Kultura fizyczna i sport – wydatki majątkowe Gminy Miejskiej Chojnice na przestrzeni lat 1998-2011. </vt:lpstr>
      <vt:lpstr>Kultura fizyczna i sport – źródła finansowania inwestycji własnych Gminy Miejskiej Chojnice na przestrzeni lat 1998-2011.</vt:lpstr>
      <vt:lpstr>Największe inwestycje w obszarze kultury fizycznej i sportu:</vt:lpstr>
      <vt:lpstr>Turystyka – wydatki majątkowe Gminy Miejskiej Chojnice na przestrzeni lat 1998-2011.</vt:lpstr>
      <vt:lpstr> </vt:lpstr>
      <vt:lpstr>Największe inwestycje w obszarze turystyki:</vt:lpstr>
      <vt:lpstr>Bezpieczeństwo publiczne i ochrona przeciwpożarowa- wydatki majątkowe Gminy Miejskiej Chojnice na przestrzeni lat 1998-2011.</vt:lpstr>
      <vt:lpstr> </vt:lpstr>
      <vt:lpstr>Pomoc społeczna i pozostałe zadania w zakresie polityki społecznej – źródła finansowania inwestycji własnych Gminy Miejskiej Chojnice na przestrzeni lat 1998-2011.</vt:lpstr>
      <vt:lpstr>Administracja publiczna – wydatki majątkowe Gminy Miejskiej Chojnice na przestrzeni lat 1998-2011.</vt:lpstr>
      <vt:lpstr>Administracja publiczna – źródła finansowania inwestycji własnych Gminy Miejskiej Chojnice na przestrzeni lat 1998-2011.</vt:lpstr>
      <vt:lpstr>Ochrona zdrowia – wydatki majątkowe Gminy Miejskiej Chojnice na przestrzeni lat 1998-2011.</vt:lpstr>
      <vt:lpstr>Ochrona zdrowia – źródła finansowania inwestycji własnych Gminy Miejskiej Chojnice na przestrzeni lat 1998-2011.</vt:lpstr>
      <vt:lpstr>Gospodarka mieszkaniowa – wydatki majątkowe Gminy Miejskiej Chojnice na przestrzeni lat 1998-2011.</vt:lpstr>
      <vt:lpstr>Działalność usługowa – wydatki majątkowe Gminy Miejskiej Chojnice na przestrzeni lat 1998-2011.</vt:lpstr>
      <vt:lpstr>Działalność usługowa – źródła finansowania inwestycji własnych Gminy Miejskiej Chojnice na przestrzeni lat 1998-2011.</vt:lpstr>
      <vt:lpstr>Kształtowanie się wydatków inwestycyjnych zgodnie z podziałem funkcjonalnym –            w układzie działowym, w zależności od przeznaczenia środków na finansowanie różnych sfer działalności. </vt:lpstr>
      <vt:lpstr>Kształtowanie się wydatków inwestycyjnych zgodnie z podziałem funkcjonalnym – w układzie działowym.</vt:lpstr>
      <vt:lpstr>Procentowy udział środków zewnętrznych w finansowaniu inwestycji miejskich w latach 1998-2011w układzie działowym.</vt:lpstr>
      <vt:lpstr>Inwestycje zrealizowane przez Gminę Miejską Chojnice przy wsparciu finansowym Unii Europejskiej w ramach RPO WP na lata 2007-2013 - projekty infrastrukturalne. </vt:lpstr>
      <vt:lpstr>Prezentacja programu PowerPoint</vt:lpstr>
      <vt:lpstr>Prezentacja programu PowerPoint</vt:lpstr>
      <vt:lpstr>  Inwestycje realizowane/zrealizowane przy wsparciu finansowym z Unii Europejskiej w ramach ZPORR (2004-2006)  - projekty infrastrukturalne.   </vt:lpstr>
      <vt:lpstr>Prezentacja programu PowerPoint</vt:lpstr>
      <vt:lpstr>Prezentacja programu PowerPoint</vt:lpstr>
      <vt:lpstr>Prezentacja programu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Bilans inwestycyjny miasta Chojnice na przestrzeni lat 1998-2011</dc:title>
  <dc:creator>Twoja nazwa użytkownika</dc:creator>
  <cp:lastModifiedBy>Maksymilian Rudnik</cp:lastModifiedBy>
  <cp:revision>187</cp:revision>
  <dcterms:created xsi:type="dcterms:W3CDTF">2012-10-30T13:39:03Z</dcterms:created>
  <dcterms:modified xsi:type="dcterms:W3CDTF">2022-02-10T11:08:27Z</dcterms:modified>
</cp:coreProperties>
</file>